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27" r:id="rId2"/>
    <p:sldId id="762" r:id="rId3"/>
    <p:sldId id="747" r:id="rId4"/>
    <p:sldId id="763" r:id="rId5"/>
    <p:sldId id="764" r:id="rId6"/>
    <p:sldId id="765" r:id="rId7"/>
    <p:sldId id="767" r:id="rId8"/>
    <p:sldId id="769" r:id="rId9"/>
    <p:sldId id="770" r:id="rId10"/>
    <p:sldId id="771" r:id="rId11"/>
    <p:sldId id="773" r:id="rId12"/>
    <p:sldId id="774" r:id="rId13"/>
    <p:sldId id="780" r:id="rId14"/>
    <p:sldId id="743" r:id="rId15"/>
    <p:sldId id="758" r:id="rId16"/>
    <p:sldId id="782" r:id="rId17"/>
    <p:sldId id="785" r:id="rId18"/>
    <p:sldId id="786" r:id="rId19"/>
    <p:sldId id="783" r:id="rId20"/>
    <p:sldId id="775" r:id="rId21"/>
    <p:sldId id="7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A85F3"/>
    <a:srgbClr val="00C201"/>
    <a:srgbClr val="8DF313"/>
    <a:srgbClr val="C4FF11"/>
    <a:srgbClr val="6FD4FF"/>
    <a:srgbClr val="3366FF"/>
    <a:srgbClr val="DDD203"/>
    <a:srgbClr val="00F3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68" autoAdjust="0"/>
    <p:restoredTop sz="50000" autoAdjust="0"/>
  </p:normalViewPr>
  <p:slideViewPr>
    <p:cSldViewPr snapToGrid="0" snapToObjects="1">
      <p:cViewPr>
        <p:scale>
          <a:sx n="158" d="100"/>
          <a:sy n="158" d="100"/>
        </p:scale>
        <p:origin x="352" y="152"/>
      </p:cViewPr>
      <p:guideLst>
        <p:guide orient="horz" pos="2160"/>
        <p:guide pos="2880"/>
      </p:guideLst>
    </p:cSldViewPr>
  </p:slideViewPr>
  <p:outlineViewPr>
    <p:cViewPr>
      <p:scale>
        <a:sx n="33" d="100"/>
        <a:sy n="33" d="100"/>
      </p:scale>
      <p:origin x="0" y="17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0.emf"/><Relationship Id="rId13" Type="http://schemas.openxmlformats.org/officeDocument/2006/relationships/image" Target="../media/image75.emf"/><Relationship Id="rId18" Type="http://schemas.openxmlformats.org/officeDocument/2006/relationships/image" Target="../media/image80.emf"/><Relationship Id="rId3" Type="http://schemas.openxmlformats.org/officeDocument/2006/relationships/image" Target="../media/image65.emf"/><Relationship Id="rId21" Type="http://schemas.openxmlformats.org/officeDocument/2006/relationships/image" Target="../media/image83.emf"/><Relationship Id="rId7" Type="http://schemas.openxmlformats.org/officeDocument/2006/relationships/image" Target="../media/image69.emf"/><Relationship Id="rId12" Type="http://schemas.openxmlformats.org/officeDocument/2006/relationships/image" Target="../media/image74.emf"/><Relationship Id="rId17" Type="http://schemas.openxmlformats.org/officeDocument/2006/relationships/image" Target="../media/image79.emf"/><Relationship Id="rId2" Type="http://schemas.openxmlformats.org/officeDocument/2006/relationships/image" Target="../media/image64.emf"/><Relationship Id="rId16" Type="http://schemas.openxmlformats.org/officeDocument/2006/relationships/image" Target="../media/image78.emf"/><Relationship Id="rId20" Type="http://schemas.openxmlformats.org/officeDocument/2006/relationships/image" Target="../media/image82.emf"/><Relationship Id="rId1" Type="http://schemas.openxmlformats.org/officeDocument/2006/relationships/image" Target="../media/image63.emf"/><Relationship Id="rId6" Type="http://schemas.openxmlformats.org/officeDocument/2006/relationships/image" Target="../media/image68.emf"/><Relationship Id="rId11" Type="http://schemas.openxmlformats.org/officeDocument/2006/relationships/image" Target="../media/image73.emf"/><Relationship Id="rId5" Type="http://schemas.openxmlformats.org/officeDocument/2006/relationships/image" Target="../media/image67.emf"/><Relationship Id="rId15" Type="http://schemas.openxmlformats.org/officeDocument/2006/relationships/image" Target="../media/image77.emf"/><Relationship Id="rId10" Type="http://schemas.openxmlformats.org/officeDocument/2006/relationships/image" Target="../media/image72.emf"/><Relationship Id="rId19" Type="http://schemas.openxmlformats.org/officeDocument/2006/relationships/image" Target="../media/image81.emf"/><Relationship Id="rId4" Type="http://schemas.openxmlformats.org/officeDocument/2006/relationships/image" Target="../media/image66.emf"/><Relationship Id="rId9" Type="http://schemas.openxmlformats.org/officeDocument/2006/relationships/image" Target="../media/image71.emf"/><Relationship Id="rId14" Type="http://schemas.openxmlformats.org/officeDocument/2006/relationships/image" Target="../media/image76.emf"/><Relationship Id="rId22" Type="http://schemas.openxmlformats.org/officeDocument/2006/relationships/image" Target="../media/image8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7.emf"/><Relationship Id="rId7" Type="http://schemas.openxmlformats.org/officeDocument/2006/relationships/image" Target="../media/image91.emf"/><Relationship Id="rId2" Type="http://schemas.openxmlformats.org/officeDocument/2006/relationships/image" Target="../media/image86.emf"/><Relationship Id="rId1" Type="http://schemas.openxmlformats.org/officeDocument/2006/relationships/image" Target="../media/image85.emf"/><Relationship Id="rId6" Type="http://schemas.openxmlformats.org/officeDocument/2006/relationships/image" Target="../media/image90.emf"/><Relationship Id="rId5" Type="http://schemas.openxmlformats.org/officeDocument/2006/relationships/image" Target="../media/image89.emf"/><Relationship Id="rId4" Type="http://schemas.openxmlformats.org/officeDocument/2006/relationships/image" Target="../media/image88.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99.emf"/><Relationship Id="rId13" Type="http://schemas.openxmlformats.org/officeDocument/2006/relationships/image" Target="../media/image104.emf"/><Relationship Id="rId3" Type="http://schemas.openxmlformats.org/officeDocument/2006/relationships/image" Target="../media/image94.emf"/><Relationship Id="rId7" Type="http://schemas.openxmlformats.org/officeDocument/2006/relationships/image" Target="../media/image98.emf"/><Relationship Id="rId12" Type="http://schemas.openxmlformats.org/officeDocument/2006/relationships/image" Target="../media/image103.emf"/><Relationship Id="rId2" Type="http://schemas.openxmlformats.org/officeDocument/2006/relationships/image" Target="../media/image93.emf"/><Relationship Id="rId1" Type="http://schemas.openxmlformats.org/officeDocument/2006/relationships/image" Target="../media/image92.emf"/><Relationship Id="rId6" Type="http://schemas.openxmlformats.org/officeDocument/2006/relationships/image" Target="../media/image97.emf"/><Relationship Id="rId11" Type="http://schemas.openxmlformats.org/officeDocument/2006/relationships/image" Target="../media/image102.emf"/><Relationship Id="rId5" Type="http://schemas.openxmlformats.org/officeDocument/2006/relationships/image" Target="../media/image96.emf"/><Relationship Id="rId15" Type="http://schemas.openxmlformats.org/officeDocument/2006/relationships/image" Target="../media/image106.emf"/><Relationship Id="rId10" Type="http://schemas.openxmlformats.org/officeDocument/2006/relationships/image" Target="../media/image101.emf"/><Relationship Id="rId4" Type="http://schemas.openxmlformats.org/officeDocument/2006/relationships/image" Target="../media/image95.emf"/><Relationship Id="rId9" Type="http://schemas.openxmlformats.org/officeDocument/2006/relationships/image" Target="../media/image100.emf"/><Relationship Id="rId14" Type="http://schemas.openxmlformats.org/officeDocument/2006/relationships/image" Target="../media/image105.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9.emf"/><Relationship Id="rId13" Type="http://schemas.openxmlformats.org/officeDocument/2006/relationships/image" Target="../media/image107.emf"/><Relationship Id="rId3" Type="http://schemas.openxmlformats.org/officeDocument/2006/relationships/image" Target="../media/image94.emf"/><Relationship Id="rId7" Type="http://schemas.openxmlformats.org/officeDocument/2006/relationships/image" Target="../media/image98.emf"/><Relationship Id="rId12" Type="http://schemas.openxmlformats.org/officeDocument/2006/relationships/image" Target="../media/image103.emf"/><Relationship Id="rId2" Type="http://schemas.openxmlformats.org/officeDocument/2006/relationships/image" Target="../media/image93.emf"/><Relationship Id="rId16" Type="http://schemas.openxmlformats.org/officeDocument/2006/relationships/image" Target="../media/image110.emf"/><Relationship Id="rId1" Type="http://schemas.openxmlformats.org/officeDocument/2006/relationships/image" Target="../media/image92.emf"/><Relationship Id="rId6" Type="http://schemas.openxmlformats.org/officeDocument/2006/relationships/image" Target="../media/image97.emf"/><Relationship Id="rId11" Type="http://schemas.openxmlformats.org/officeDocument/2006/relationships/image" Target="../media/image102.emf"/><Relationship Id="rId5" Type="http://schemas.openxmlformats.org/officeDocument/2006/relationships/image" Target="../media/image96.emf"/><Relationship Id="rId15" Type="http://schemas.openxmlformats.org/officeDocument/2006/relationships/image" Target="../media/image109.emf"/><Relationship Id="rId10" Type="http://schemas.openxmlformats.org/officeDocument/2006/relationships/image" Target="../media/image101.emf"/><Relationship Id="rId4" Type="http://schemas.openxmlformats.org/officeDocument/2006/relationships/image" Target="../media/image95.emf"/><Relationship Id="rId9" Type="http://schemas.openxmlformats.org/officeDocument/2006/relationships/image" Target="../media/image100.emf"/><Relationship Id="rId14" Type="http://schemas.openxmlformats.org/officeDocument/2006/relationships/image" Target="../media/image108.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15.emf"/><Relationship Id="rId13" Type="http://schemas.openxmlformats.org/officeDocument/2006/relationships/image" Target="../media/image119.emf"/><Relationship Id="rId3" Type="http://schemas.openxmlformats.org/officeDocument/2006/relationships/image" Target="../media/image34.emf"/><Relationship Id="rId7" Type="http://schemas.openxmlformats.org/officeDocument/2006/relationships/image" Target="../media/image10.emf"/><Relationship Id="rId12" Type="http://schemas.openxmlformats.org/officeDocument/2006/relationships/image" Target="../media/image32.emf"/><Relationship Id="rId2" Type="http://schemas.openxmlformats.org/officeDocument/2006/relationships/image" Target="../media/image33.emf"/><Relationship Id="rId16" Type="http://schemas.openxmlformats.org/officeDocument/2006/relationships/image" Target="../media/image121.emf"/><Relationship Id="rId1" Type="http://schemas.openxmlformats.org/officeDocument/2006/relationships/image" Target="../media/image111.emf"/><Relationship Id="rId6" Type="http://schemas.openxmlformats.org/officeDocument/2006/relationships/image" Target="../media/image114.emf"/><Relationship Id="rId11" Type="http://schemas.openxmlformats.org/officeDocument/2006/relationships/image" Target="../media/image118.emf"/><Relationship Id="rId5" Type="http://schemas.openxmlformats.org/officeDocument/2006/relationships/image" Target="../media/image113.emf"/><Relationship Id="rId15" Type="http://schemas.openxmlformats.org/officeDocument/2006/relationships/image" Target="../media/image120.emf"/><Relationship Id="rId10" Type="http://schemas.openxmlformats.org/officeDocument/2006/relationships/image" Target="../media/image117.emf"/><Relationship Id="rId4" Type="http://schemas.openxmlformats.org/officeDocument/2006/relationships/image" Target="../media/image112.emf"/><Relationship Id="rId9" Type="http://schemas.openxmlformats.org/officeDocument/2006/relationships/image" Target="../media/image116.emf"/><Relationship Id="rId14"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16.emf"/><Relationship Id="rId13" Type="http://schemas.openxmlformats.org/officeDocument/2006/relationships/image" Target="../media/image127.emf"/><Relationship Id="rId3" Type="http://schemas.openxmlformats.org/officeDocument/2006/relationships/image" Target="../media/image112.emf"/><Relationship Id="rId7" Type="http://schemas.openxmlformats.org/officeDocument/2006/relationships/image" Target="../media/image123.emf"/><Relationship Id="rId12" Type="http://schemas.openxmlformats.org/officeDocument/2006/relationships/image" Target="../media/image126.emf"/><Relationship Id="rId17" Type="http://schemas.openxmlformats.org/officeDocument/2006/relationships/image" Target="../media/image131.emf"/><Relationship Id="rId2" Type="http://schemas.openxmlformats.org/officeDocument/2006/relationships/image" Target="../media/image122.emf"/><Relationship Id="rId16" Type="http://schemas.openxmlformats.org/officeDocument/2006/relationships/image" Target="../media/image130.emf"/><Relationship Id="rId1" Type="http://schemas.openxmlformats.org/officeDocument/2006/relationships/image" Target="../media/image33.emf"/><Relationship Id="rId6" Type="http://schemas.openxmlformats.org/officeDocument/2006/relationships/image" Target="../media/image10.emf"/><Relationship Id="rId11" Type="http://schemas.openxmlformats.org/officeDocument/2006/relationships/image" Target="../media/image125.emf"/><Relationship Id="rId5" Type="http://schemas.openxmlformats.org/officeDocument/2006/relationships/image" Target="../media/image114.emf"/><Relationship Id="rId15" Type="http://schemas.openxmlformats.org/officeDocument/2006/relationships/image" Target="../media/image129.emf"/><Relationship Id="rId10" Type="http://schemas.openxmlformats.org/officeDocument/2006/relationships/image" Target="../media/image124.emf"/><Relationship Id="rId4" Type="http://schemas.openxmlformats.org/officeDocument/2006/relationships/image" Target="../media/image113.emf"/><Relationship Id="rId9" Type="http://schemas.openxmlformats.org/officeDocument/2006/relationships/image" Target="../media/image32.emf"/><Relationship Id="rId14" Type="http://schemas.openxmlformats.org/officeDocument/2006/relationships/image" Target="../media/image128.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39.emf"/><Relationship Id="rId3" Type="http://schemas.openxmlformats.org/officeDocument/2006/relationships/image" Target="../media/image134.emf"/><Relationship Id="rId7" Type="http://schemas.openxmlformats.org/officeDocument/2006/relationships/image" Target="../media/image138.emf"/><Relationship Id="rId2" Type="http://schemas.openxmlformats.org/officeDocument/2006/relationships/image" Target="../media/image133.emf"/><Relationship Id="rId1" Type="http://schemas.openxmlformats.org/officeDocument/2006/relationships/image" Target="../media/image132.emf"/><Relationship Id="rId6" Type="http://schemas.openxmlformats.org/officeDocument/2006/relationships/image" Target="../media/image137.emf"/><Relationship Id="rId5" Type="http://schemas.openxmlformats.org/officeDocument/2006/relationships/image" Target="../media/image136.emf"/><Relationship Id="rId4" Type="http://schemas.openxmlformats.org/officeDocument/2006/relationships/image" Target="../media/image135.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46.emf"/><Relationship Id="rId3" Type="http://schemas.openxmlformats.org/officeDocument/2006/relationships/image" Target="../media/image139.emf"/><Relationship Id="rId7" Type="http://schemas.openxmlformats.org/officeDocument/2006/relationships/image" Target="../media/image145.emf"/><Relationship Id="rId2" Type="http://schemas.openxmlformats.org/officeDocument/2006/relationships/image" Target="../media/image141.emf"/><Relationship Id="rId1" Type="http://schemas.openxmlformats.org/officeDocument/2006/relationships/image" Target="../media/image140.emf"/><Relationship Id="rId6" Type="http://schemas.openxmlformats.org/officeDocument/2006/relationships/image" Target="../media/image144.emf"/><Relationship Id="rId5" Type="http://schemas.openxmlformats.org/officeDocument/2006/relationships/image" Target="../media/image143.emf"/><Relationship Id="rId4" Type="http://schemas.openxmlformats.org/officeDocument/2006/relationships/image" Target="../media/image142.emf"/><Relationship Id="rId9" Type="http://schemas.openxmlformats.org/officeDocument/2006/relationships/image" Target="../media/image147.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51.emf"/><Relationship Id="rId3" Type="http://schemas.openxmlformats.org/officeDocument/2006/relationships/image" Target="../media/image139.emf"/><Relationship Id="rId7" Type="http://schemas.openxmlformats.org/officeDocument/2006/relationships/image" Target="../media/image145.emf"/><Relationship Id="rId2" Type="http://schemas.openxmlformats.org/officeDocument/2006/relationships/image" Target="../media/image141.emf"/><Relationship Id="rId1" Type="http://schemas.openxmlformats.org/officeDocument/2006/relationships/image" Target="../media/image148.emf"/><Relationship Id="rId6" Type="http://schemas.openxmlformats.org/officeDocument/2006/relationships/image" Target="../media/image144.emf"/><Relationship Id="rId5" Type="http://schemas.openxmlformats.org/officeDocument/2006/relationships/image" Target="../media/image150.emf"/><Relationship Id="rId10" Type="http://schemas.openxmlformats.org/officeDocument/2006/relationships/image" Target="../media/image153.emf"/><Relationship Id="rId4" Type="http://schemas.openxmlformats.org/officeDocument/2006/relationships/image" Target="../media/image149.emf"/><Relationship Id="rId9" Type="http://schemas.openxmlformats.org/officeDocument/2006/relationships/image" Target="../media/image152.e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7.emf"/><Relationship Id="rId7" Type="http://schemas.openxmlformats.org/officeDocument/2006/relationships/image" Target="../media/image24.emf"/><Relationship Id="rId2" Type="http://schemas.openxmlformats.org/officeDocument/2006/relationships/image" Target="../media/image5.emf"/><Relationship Id="rId1" Type="http://schemas.openxmlformats.org/officeDocument/2006/relationships/image" Target="../media/image3.emf"/><Relationship Id="rId6" Type="http://schemas.openxmlformats.org/officeDocument/2006/relationships/image" Target="../media/image23.emf"/><Relationship Id="rId5" Type="http://schemas.openxmlformats.org/officeDocument/2006/relationships/image" Target="../media/image10.emf"/><Relationship Id="rId4"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56.emf"/><Relationship Id="rId2" Type="http://schemas.openxmlformats.org/officeDocument/2006/relationships/image" Target="../media/image155.emf"/><Relationship Id="rId1" Type="http://schemas.openxmlformats.org/officeDocument/2006/relationships/image" Target="../media/image154.emf"/><Relationship Id="rId4" Type="http://schemas.openxmlformats.org/officeDocument/2006/relationships/image" Target="../media/image157.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161.emf"/><Relationship Id="rId2" Type="http://schemas.openxmlformats.org/officeDocument/2006/relationships/image" Target="../media/image28.emf"/><Relationship Id="rId1" Type="http://schemas.openxmlformats.org/officeDocument/2006/relationships/image" Target="../media/image27.emf"/><Relationship Id="rId6" Type="http://schemas.openxmlformats.org/officeDocument/2006/relationships/image" Target="../media/image160.emf"/><Relationship Id="rId5" Type="http://schemas.openxmlformats.org/officeDocument/2006/relationships/image" Target="../media/image159.emf"/><Relationship Id="rId4" Type="http://schemas.openxmlformats.org/officeDocument/2006/relationships/image" Target="../media/image15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image" Target="../media/image21.emf"/><Relationship Id="rId6" Type="http://schemas.openxmlformats.org/officeDocument/2006/relationships/image" Target="../media/image10.emf"/><Relationship Id="rId5" Type="http://schemas.openxmlformats.org/officeDocument/2006/relationships/image" Target="../media/image22.emf"/><Relationship Id="rId10" Type="http://schemas.openxmlformats.org/officeDocument/2006/relationships/image" Target="../media/image25.emf"/><Relationship Id="rId4" Type="http://schemas.openxmlformats.org/officeDocument/2006/relationships/image" Target="../media/image7.emf"/><Relationship Id="rId9"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8.emf"/><Relationship Id="rId1" Type="http://schemas.openxmlformats.org/officeDocument/2006/relationships/image" Target="../media/image26.emf"/><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emf"/><Relationship Id="rId3" Type="http://schemas.openxmlformats.org/officeDocument/2006/relationships/image" Target="../media/image32.emf"/><Relationship Id="rId7" Type="http://schemas.openxmlformats.org/officeDocument/2006/relationships/image" Target="../media/image36.emf"/><Relationship Id="rId12" Type="http://schemas.openxmlformats.org/officeDocument/2006/relationships/image" Target="../media/image41.emf"/><Relationship Id="rId2" Type="http://schemas.openxmlformats.org/officeDocument/2006/relationships/image" Target="../media/image10.emf"/><Relationship Id="rId1" Type="http://schemas.openxmlformats.org/officeDocument/2006/relationships/image" Target="../media/image31.emf"/><Relationship Id="rId6" Type="http://schemas.openxmlformats.org/officeDocument/2006/relationships/image" Target="../media/image35.emf"/><Relationship Id="rId11" Type="http://schemas.openxmlformats.org/officeDocument/2006/relationships/image" Target="../media/image40.emf"/><Relationship Id="rId5" Type="http://schemas.openxmlformats.org/officeDocument/2006/relationships/image" Target="../media/image34.emf"/><Relationship Id="rId10" Type="http://schemas.openxmlformats.org/officeDocument/2006/relationships/image" Target="../media/image39.emf"/><Relationship Id="rId4" Type="http://schemas.openxmlformats.org/officeDocument/2006/relationships/image" Target="../media/image33.emf"/><Relationship Id="rId9"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40.emf"/><Relationship Id="rId18" Type="http://schemas.openxmlformats.org/officeDocument/2006/relationships/image" Target="../media/image31.emf"/><Relationship Id="rId3" Type="http://schemas.openxmlformats.org/officeDocument/2006/relationships/image" Target="../media/image32.emf"/><Relationship Id="rId7" Type="http://schemas.openxmlformats.org/officeDocument/2006/relationships/image" Target="../media/image38.emf"/><Relationship Id="rId12" Type="http://schemas.openxmlformats.org/officeDocument/2006/relationships/image" Target="../media/image47.emf"/><Relationship Id="rId17" Type="http://schemas.openxmlformats.org/officeDocument/2006/relationships/image" Target="../media/image50.emf"/><Relationship Id="rId2" Type="http://schemas.openxmlformats.org/officeDocument/2006/relationships/image" Target="../media/image10.emf"/><Relationship Id="rId16" Type="http://schemas.openxmlformats.org/officeDocument/2006/relationships/image" Target="../media/image49.emf"/><Relationship Id="rId1" Type="http://schemas.openxmlformats.org/officeDocument/2006/relationships/image" Target="../media/image43.emf"/><Relationship Id="rId6" Type="http://schemas.openxmlformats.org/officeDocument/2006/relationships/image" Target="../media/image37.emf"/><Relationship Id="rId11" Type="http://schemas.openxmlformats.org/officeDocument/2006/relationships/image" Target="../media/image46.emf"/><Relationship Id="rId5" Type="http://schemas.openxmlformats.org/officeDocument/2006/relationships/image" Target="../media/image36.emf"/><Relationship Id="rId15" Type="http://schemas.openxmlformats.org/officeDocument/2006/relationships/image" Target="../media/image5.emf"/><Relationship Id="rId10" Type="http://schemas.openxmlformats.org/officeDocument/2006/relationships/image" Target="../media/image45.emf"/><Relationship Id="rId4" Type="http://schemas.openxmlformats.org/officeDocument/2006/relationships/image" Target="../media/image35.emf"/><Relationship Id="rId9" Type="http://schemas.openxmlformats.org/officeDocument/2006/relationships/image" Target="../media/image44.emf"/><Relationship Id="rId14"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image" Target="../media/image52.emf"/><Relationship Id="rId18" Type="http://schemas.openxmlformats.org/officeDocument/2006/relationships/image" Target="../media/image56.emf"/><Relationship Id="rId3" Type="http://schemas.openxmlformats.org/officeDocument/2006/relationships/image" Target="../media/image36.emf"/><Relationship Id="rId7" Type="http://schemas.openxmlformats.org/officeDocument/2006/relationships/image" Target="../media/image44.emf"/><Relationship Id="rId12" Type="http://schemas.openxmlformats.org/officeDocument/2006/relationships/image" Target="../media/image51.emf"/><Relationship Id="rId17" Type="http://schemas.openxmlformats.org/officeDocument/2006/relationships/image" Target="../media/image10.emf"/><Relationship Id="rId2" Type="http://schemas.openxmlformats.org/officeDocument/2006/relationships/image" Target="../media/image35.emf"/><Relationship Id="rId16" Type="http://schemas.openxmlformats.org/officeDocument/2006/relationships/image" Target="../media/image55.emf"/><Relationship Id="rId1" Type="http://schemas.openxmlformats.org/officeDocument/2006/relationships/image" Target="../media/image32.emf"/><Relationship Id="rId6" Type="http://schemas.openxmlformats.org/officeDocument/2006/relationships/image" Target="../media/image39.emf"/><Relationship Id="rId11" Type="http://schemas.openxmlformats.org/officeDocument/2006/relationships/image" Target="../media/image40.emf"/><Relationship Id="rId5" Type="http://schemas.openxmlformats.org/officeDocument/2006/relationships/image" Target="../media/image38.emf"/><Relationship Id="rId15" Type="http://schemas.openxmlformats.org/officeDocument/2006/relationships/image" Target="../media/image54.emf"/><Relationship Id="rId10" Type="http://schemas.openxmlformats.org/officeDocument/2006/relationships/image" Target="../media/image47.emf"/><Relationship Id="rId19" Type="http://schemas.openxmlformats.org/officeDocument/2006/relationships/image" Target="../media/image31.emf"/><Relationship Id="rId4" Type="http://schemas.openxmlformats.org/officeDocument/2006/relationships/image" Target="../media/image37.emf"/><Relationship Id="rId9" Type="http://schemas.openxmlformats.org/officeDocument/2006/relationships/image" Target="../media/image46.emf"/><Relationship Id="rId14" Type="http://schemas.openxmlformats.org/officeDocument/2006/relationships/image" Target="../media/image53.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image" Target="../media/image57.emf"/><Relationship Id="rId18" Type="http://schemas.openxmlformats.org/officeDocument/2006/relationships/image" Target="../media/image62.emf"/><Relationship Id="rId3" Type="http://schemas.openxmlformats.org/officeDocument/2006/relationships/image" Target="../media/image36.emf"/><Relationship Id="rId7" Type="http://schemas.openxmlformats.org/officeDocument/2006/relationships/image" Target="../media/image44.emf"/><Relationship Id="rId12" Type="http://schemas.openxmlformats.org/officeDocument/2006/relationships/image" Target="../media/image10.emf"/><Relationship Id="rId17" Type="http://schemas.openxmlformats.org/officeDocument/2006/relationships/image" Target="../media/image61.emf"/><Relationship Id="rId2" Type="http://schemas.openxmlformats.org/officeDocument/2006/relationships/image" Target="../media/image35.emf"/><Relationship Id="rId16" Type="http://schemas.openxmlformats.org/officeDocument/2006/relationships/image" Target="../media/image60.emf"/><Relationship Id="rId1" Type="http://schemas.openxmlformats.org/officeDocument/2006/relationships/image" Target="../media/image32.emf"/><Relationship Id="rId6" Type="http://schemas.openxmlformats.org/officeDocument/2006/relationships/image" Target="../media/image39.emf"/><Relationship Id="rId11" Type="http://schemas.openxmlformats.org/officeDocument/2006/relationships/image" Target="../media/image40.emf"/><Relationship Id="rId5" Type="http://schemas.openxmlformats.org/officeDocument/2006/relationships/image" Target="../media/image38.emf"/><Relationship Id="rId15" Type="http://schemas.openxmlformats.org/officeDocument/2006/relationships/image" Target="../media/image59.emf"/><Relationship Id="rId10" Type="http://schemas.openxmlformats.org/officeDocument/2006/relationships/image" Target="../media/image47.emf"/><Relationship Id="rId19" Type="http://schemas.openxmlformats.org/officeDocument/2006/relationships/image" Target="../media/image31.emf"/><Relationship Id="rId4" Type="http://schemas.openxmlformats.org/officeDocument/2006/relationships/image" Target="../media/image37.emf"/><Relationship Id="rId9" Type="http://schemas.openxmlformats.org/officeDocument/2006/relationships/image" Target="../media/image46.emf"/><Relationship Id="rId14"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2/15/22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11</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3263149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3189021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17</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435039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18</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034913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19</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856123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20</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21</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7</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8</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9</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10</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2/15/22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06337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2/15/22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77713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2/15/22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55084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2/15/22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0176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EC245-C696-BC48-A093-09C31B30B067}" type="datetimeFigureOut">
              <a:rPr lang="en-US" smtClean="0"/>
              <a:t>2/15/22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38292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EC245-C696-BC48-A093-09C31B30B067}" type="datetimeFigureOut">
              <a:rPr lang="en-US" smtClean="0"/>
              <a:t>2/15/22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91091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EC245-C696-BC48-A093-09C31B30B067}" type="datetimeFigureOut">
              <a:rPr lang="en-US" smtClean="0"/>
              <a:t>2/15/22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7653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EC245-C696-BC48-A093-09C31B30B067}" type="datetimeFigureOut">
              <a:rPr lang="en-US" smtClean="0"/>
              <a:t>2/15/22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353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EC245-C696-BC48-A093-09C31B30B067}" type="datetimeFigureOut">
              <a:rPr lang="en-US" smtClean="0"/>
              <a:t>2/15/22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89480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2/15/22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98100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2/15/22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88823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EC245-C696-BC48-A093-09C31B30B067}" type="datetimeFigureOut">
              <a:rPr lang="en-US" smtClean="0"/>
              <a:t>2/15/22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D4D64-6D6A-A949-85F4-7FD739F6565F}" type="slidenum">
              <a:rPr lang="en-US" smtClean="0"/>
              <a:t>‹#›</a:t>
            </a:fld>
            <a:endParaRPr lang="en-US"/>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3" Type="http://schemas.openxmlformats.org/officeDocument/2006/relationships/image" Target="../media/image67.emf"/><Relationship Id="rId18" Type="http://schemas.openxmlformats.org/officeDocument/2006/relationships/oleObject" Target="../embeddings/oleObject131.bin"/><Relationship Id="rId26" Type="http://schemas.openxmlformats.org/officeDocument/2006/relationships/oleObject" Target="../embeddings/oleObject135.bin"/><Relationship Id="rId39" Type="http://schemas.openxmlformats.org/officeDocument/2006/relationships/oleObject" Target="../embeddings/oleObject142.bin"/><Relationship Id="rId21" Type="http://schemas.openxmlformats.org/officeDocument/2006/relationships/image" Target="../media/image71.emf"/><Relationship Id="rId34" Type="http://schemas.openxmlformats.org/officeDocument/2006/relationships/image" Target="../media/image77.emf"/><Relationship Id="rId42" Type="http://schemas.openxmlformats.org/officeDocument/2006/relationships/image" Target="../media/image81.emf"/><Relationship Id="rId47" Type="http://schemas.openxmlformats.org/officeDocument/2006/relationships/oleObject" Target="../embeddings/oleObject146.bin"/><Relationship Id="rId7" Type="http://schemas.openxmlformats.org/officeDocument/2006/relationships/image" Target="../media/image64.emf"/><Relationship Id="rId2" Type="http://schemas.openxmlformats.org/officeDocument/2006/relationships/slideLayout" Target="../slideLayouts/slideLayout2.xml"/><Relationship Id="rId16" Type="http://schemas.openxmlformats.org/officeDocument/2006/relationships/oleObject" Target="../embeddings/oleObject130.bin"/><Relationship Id="rId29" Type="http://schemas.openxmlformats.org/officeDocument/2006/relationships/image" Target="../media/image75.emf"/><Relationship Id="rId1" Type="http://schemas.openxmlformats.org/officeDocument/2006/relationships/vmlDrawing" Target="../drawings/vmlDrawing10.vml"/><Relationship Id="rId6" Type="http://schemas.openxmlformats.org/officeDocument/2006/relationships/oleObject" Target="../embeddings/oleObject125.bin"/><Relationship Id="rId11" Type="http://schemas.openxmlformats.org/officeDocument/2006/relationships/image" Target="../media/image66.emf"/><Relationship Id="rId24" Type="http://schemas.openxmlformats.org/officeDocument/2006/relationships/oleObject" Target="../embeddings/oleObject134.bin"/><Relationship Id="rId32" Type="http://schemas.openxmlformats.org/officeDocument/2006/relationships/oleObject" Target="../embeddings/oleObject138.bin"/><Relationship Id="rId37" Type="http://schemas.openxmlformats.org/officeDocument/2006/relationships/oleObject" Target="../embeddings/oleObject141.bin"/><Relationship Id="rId40" Type="http://schemas.openxmlformats.org/officeDocument/2006/relationships/image" Target="../media/image80.emf"/><Relationship Id="rId45" Type="http://schemas.openxmlformats.org/officeDocument/2006/relationships/oleObject" Target="../embeddings/oleObject145.bin"/><Relationship Id="rId5" Type="http://schemas.openxmlformats.org/officeDocument/2006/relationships/image" Target="../media/image63.emf"/><Relationship Id="rId15" Type="http://schemas.openxmlformats.org/officeDocument/2006/relationships/image" Target="../media/image68.emf"/><Relationship Id="rId23" Type="http://schemas.openxmlformats.org/officeDocument/2006/relationships/image" Target="../media/image72.emf"/><Relationship Id="rId28" Type="http://schemas.openxmlformats.org/officeDocument/2006/relationships/oleObject" Target="../embeddings/oleObject136.bin"/><Relationship Id="rId36" Type="http://schemas.openxmlformats.org/officeDocument/2006/relationships/image" Target="../media/image78.emf"/><Relationship Id="rId10" Type="http://schemas.openxmlformats.org/officeDocument/2006/relationships/oleObject" Target="../embeddings/oleObject127.bin"/><Relationship Id="rId19" Type="http://schemas.openxmlformats.org/officeDocument/2006/relationships/image" Target="../media/image70.emf"/><Relationship Id="rId31" Type="http://schemas.openxmlformats.org/officeDocument/2006/relationships/image" Target="../media/image76.emf"/><Relationship Id="rId44" Type="http://schemas.openxmlformats.org/officeDocument/2006/relationships/image" Target="../media/image82.emf"/><Relationship Id="rId4" Type="http://schemas.openxmlformats.org/officeDocument/2006/relationships/oleObject" Target="../embeddings/oleObject124.bin"/><Relationship Id="rId9" Type="http://schemas.openxmlformats.org/officeDocument/2006/relationships/image" Target="../media/image65.emf"/><Relationship Id="rId14" Type="http://schemas.openxmlformats.org/officeDocument/2006/relationships/oleObject" Target="../embeddings/oleObject129.bin"/><Relationship Id="rId22" Type="http://schemas.openxmlformats.org/officeDocument/2006/relationships/oleObject" Target="../embeddings/oleObject133.bin"/><Relationship Id="rId27" Type="http://schemas.openxmlformats.org/officeDocument/2006/relationships/image" Target="../media/image74.emf"/><Relationship Id="rId30" Type="http://schemas.openxmlformats.org/officeDocument/2006/relationships/oleObject" Target="../embeddings/oleObject137.bin"/><Relationship Id="rId35" Type="http://schemas.openxmlformats.org/officeDocument/2006/relationships/oleObject" Target="../embeddings/oleObject140.bin"/><Relationship Id="rId43" Type="http://schemas.openxmlformats.org/officeDocument/2006/relationships/oleObject" Target="../embeddings/oleObject144.bin"/><Relationship Id="rId48" Type="http://schemas.openxmlformats.org/officeDocument/2006/relationships/image" Target="../media/image84.emf"/><Relationship Id="rId8" Type="http://schemas.openxmlformats.org/officeDocument/2006/relationships/oleObject" Target="../embeddings/oleObject126.bin"/><Relationship Id="rId3" Type="http://schemas.openxmlformats.org/officeDocument/2006/relationships/notesSlide" Target="../notesSlides/notesSlide9.xml"/><Relationship Id="rId12" Type="http://schemas.openxmlformats.org/officeDocument/2006/relationships/oleObject" Target="../embeddings/oleObject128.bin"/><Relationship Id="rId17" Type="http://schemas.openxmlformats.org/officeDocument/2006/relationships/image" Target="../media/image69.emf"/><Relationship Id="rId25" Type="http://schemas.openxmlformats.org/officeDocument/2006/relationships/image" Target="../media/image73.emf"/><Relationship Id="rId33" Type="http://schemas.openxmlformats.org/officeDocument/2006/relationships/oleObject" Target="../embeddings/oleObject139.bin"/><Relationship Id="rId38" Type="http://schemas.openxmlformats.org/officeDocument/2006/relationships/image" Target="../media/image79.emf"/><Relationship Id="rId46" Type="http://schemas.openxmlformats.org/officeDocument/2006/relationships/image" Target="../media/image83.emf"/><Relationship Id="rId20" Type="http://schemas.openxmlformats.org/officeDocument/2006/relationships/oleObject" Target="../embeddings/oleObject132.bin"/><Relationship Id="rId41" Type="http://schemas.openxmlformats.org/officeDocument/2006/relationships/oleObject" Target="../embeddings/oleObject14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49.bin"/><Relationship Id="rId13" Type="http://schemas.openxmlformats.org/officeDocument/2006/relationships/image" Target="../media/image89.emf"/><Relationship Id="rId3" Type="http://schemas.openxmlformats.org/officeDocument/2006/relationships/notesSlide" Target="../notesSlides/notesSlide10.xml"/><Relationship Id="rId7" Type="http://schemas.openxmlformats.org/officeDocument/2006/relationships/image" Target="../media/image86.emf"/><Relationship Id="rId12" Type="http://schemas.openxmlformats.org/officeDocument/2006/relationships/oleObject" Target="../embeddings/oleObject151.bin"/><Relationship Id="rId17" Type="http://schemas.openxmlformats.org/officeDocument/2006/relationships/image" Target="../media/image91.emf"/><Relationship Id="rId2" Type="http://schemas.openxmlformats.org/officeDocument/2006/relationships/slideLayout" Target="../slideLayouts/slideLayout2.xml"/><Relationship Id="rId16" Type="http://schemas.openxmlformats.org/officeDocument/2006/relationships/oleObject" Target="../embeddings/oleObject153.bin"/><Relationship Id="rId1" Type="http://schemas.openxmlformats.org/officeDocument/2006/relationships/vmlDrawing" Target="../drawings/vmlDrawing11.vml"/><Relationship Id="rId6" Type="http://schemas.openxmlformats.org/officeDocument/2006/relationships/oleObject" Target="../embeddings/oleObject148.bin"/><Relationship Id="rId11" Type="http://schemas.openxmlformats.org/officeDocument/2006/relationships/image" Target="../media/image88.emf"/><Relationship Id="rId5" Type="http://schemas.openxmlformats.org/officeDocument/2006/relationships/image" Target="../media/image85.emf"/><Relationship Id="rId15" Type="http://schemas.openxmlformats.org/officeDocument/2006/relationships/image" Target="../media/image90.emf"/><Relationship Id="rId10" Type="http://schemas.openxmlformats.org/officeDocument/2006/relationships/oleObject" Target="../embeddings/oleObject150.bin"/><Relationship Id="rId4" Type="http://schemas.openxmlformats.org/officeDocument/2006/relationships/oleObject" Target="../embeddings/oleObject147.bin"/><Relationship Id="rId9" Type="http://schemas.openxmlformats.org/officeDocument/2006/relationships/image" Target="../media/image87.emf"/><Relationship Id="rId14" Type="http://schemas.openxmlformats.org/officeDocument/2006/relationships/oleObject" Target="../embeddings/oleObject152.bin"/></Relationships>
</file>

<file path=ppt/slides/_rels/slide12.xml.rels><?xml version="1.0" encoding="UTF-8" standalone="yes"?>
<Relationships xmlns="http://schemas.openxmlformats.org/package/2006/relationships"><Relationship Id="rId13" Type="http://schemas.openxmlformats.org/officeDocument/2006/relationships/image" Target="../media/image96.emf"/><Relationship Id="rId18" Type="http://schemas.openxmlformats.org/officeDocument/2006/relationships/oleObject" Target="../embeddings/oleObject161.bin"/><Relationship Id="rId26" Type="http://schemas.openxmlformats.org/officeDocument/2006/relationships/oleObject" Target="../embeddings/oleObject165.bin"/><Relationship Id="rId3" Type="http://schemas.openxmlformats.org/officeDocument/2006/relationships/notesSlide" Target="../notesSlides/notesSlide11.xml"/><Relationship Id="rId21" Type="http://schemas.openxmlformats.org/officeDocument/2006/relationships/image" Target="../media/image100.emf"/><Relationship Id="rId7" Type="http://schemas.openxmlformats.org/officeDocument/2006/relationships/image" Target="../media/image93.emf"/><Relationship Id="rId12" Type="http://schemas.openxmlformats.org/officeDocument/2006/relationships/oleObject" Target="../embeddings/oleObject158.bin"/><Relationship Id="rId17" Type="http://schemas.openxmlformats.org/officeDocument/2006/relationships/image" Target="../media/image98.emf"/><Relationship Id="rId25" Type="http://schemas.openxmlformats.org/officeDocument/2006/relationships/image" Target="../media/image102.emf"/><Relationship Id="rId33" Type="http://schemas.openxmlformats.org/officeDocument/2006/relationships/image" Target="../media/image106.emf"/><Relationship Id="rId2" Type="http://schemas.openxmlformats.org/officeDocument/2006/relationships/slideLayout" Target="../slideLayouts/slideLayout2.xml"/><Relationship Id="rId16" Type="http://schemas.openxmlformats.org/officeDocument/2006/relationships/oleObject" Target="../embeddings/oleObject160.bin"/><Relationship Id="rId20" Type="http://schemas.openxmlformats.org/officeDocument/2006/relationships/oleObject" Target="../embeddings/oleObject162.bin"/><Relationship Id="rId29" Type="http://schemas.openxmlformats.org/officeDocument/2006/relationships/image" Target="../media/image104.emf"/><Relationship Id="rId1" Type="http://schemas.openxmlformats.org/officeDocument/2006/relationships/vmlDrawing" Target="../drawings/vmlDrawing12.vml"/><Relationship Id="rId6" Type="http://schemas.openxmlformats.org/officeDocument/2006/relationships/oleObject" Target="../embeddings/oleObject155.bin"/><Relationship Id="rId11" Type="http://schemas.openxmlformats.org/officeDocument/2006/relationships/image" Target="../media/image95.emf"/><Relationship Id="rId24" Type="http://schemas.openxmlformats.org/officeDocument/2006/relationships/oleObject" Target="../embeddings/oleObject164.bin"/><Relationship Id="rId32" Type="http://schemas.openxmlformats.org/officeDocument/2006/relationships/oleObject" Target="../embeddings/oleObject168.bin"/><Relationship Id="rId5" Type="http://schemas.openxmlformats.org/officeDocument/2006/relationships/image" Target="../media/image92.emf"/><Relationship Id="rId15" Type="http://schemas.openxmlformats.org/officeDocument/2006/relationships/image" Target="../media/image97.emf"/><Relationship Id="rId23" Type="http://schemas.openxmlformats.org/officeDocument/2006/relationships/image" Target="../media/image101.emf"/><Relationship Id="rId28" Type="http://schemas.openxmlformats.org/officeDocument/2006/relationships/oleObject" Target="../embeddings/oleObject166.bin"/><Relationship Id="rId10" Type="http://schemas.openxmlformats.org/officeDocument/2006/relationships/oleObject" Target="../embeddings/oleObject157.bin"/><Relationship Id="rId19" Type="http://schemas.openxmlformats.org/officeDocument/2006/relationships/image" Target="../media/image99.emf"/><Relationship Id="rId31" Type="http://schemas.openxmlformats.org/officeDocument/2006/relationships/image" Target="../media/image105.emf"/><Relationship Id="rId4" Type="http://schemas.openxmlformats.org/officeDocument/2006/relationships/oleObject" Target="../embeddings/oleObject154.bin"/><Relationship Id="rId9" Type="http://schemas.openxmlformats.org/officeDocument/2006/relationships/image" Target="../media/image94.emf"/><Relationship Id="rId14" Type="http://schemas.openxmlformats.org/officeDocument/2006/relationships/oleObject" Target="../embeddings/oleObject159.bin"/><Relationship Id="rId22" Type="http://schemas.openxmlformats.org/officeDocument/2006/relationships/oleObject" Target="../embeddings/oleObject163.bin"/><Relationship Id="rId27" Type="http://schemas.openxmlformats.org/officeDocument/2006/relationships/image" Target="../media/image103.emf"/><Relationship Id="rId30" Type="http://schemas.openxmlformats.org/officeDocument/2006/relationships/oleObject" Target="../embeddings/oleObject167.bin"/><Relationship Id="rId8" Type="http://schemas.openxmlformats.org/officeDocument/2006/relationships/oleObject" Target="../embeddings/oleObject156.bin"/></Relationships>
</file>

<file path=ppt/slides/_rels/slide13.xml.rels><?xml version="1.0" encoding="UTF-8" standalone="yes"?>
<Relationships xmlns="http://schemas.openxmlformats.org/package/2006/relationships"><Relationship Id="rId13" Type="http://schemas.openxmlformats.org/officeDocument/2006/relationships/image" Target="../media/image96.emf"/><Relationship Id="rId18" Type="http://schemas.openxmlformats.org/officeDocument/2006/relationships/oleObject" Target="../embeddings/oleObject176.bin"/><Relationship Id="rId26" Type="http://schemas.openxmlformats.org/officeDocument/2006/relationships/oleObject" Target="../embeddings/oleObject180.bin"/><Relationship Id="rId3" Type="http://schemas.openxmlformats.org/officeDocument/2006/relationships/notesSlide" Target="../notesSlides/notesSlide12.xml"/><Relationship Id="rId21" Type="http://schemas.openxmlformats.org/officeDocument/2006/relationships/image" Target="../media/image100.emf"/><Relationship Id="rId34" Type="http://schemas.openxmlformats.org/officeDocument/2006/relationships/oleObject" Target="../embeddings/oleObject184.bin"/><Relationship Id="rId7" Type="http://schemas.openxmlformats.org/officeDocument/2006/relationships/image" Target="../media/image93.emf"/><Relationship Id="rId12" Type="http://schemas.openxmlformats.org/officeDocument/2006/relationships/oleObject" Target="../embeddings/oleObject173.bin"/><Relationship Id="rId17" Type="http://schemas.openxmlformats.org/officeDocument/2006/relationships/image" Target="../media/image98.emf"/><Relationship Id="rId25" Type="http://schemas.openxmlformats.org/officeDocument/2006/relationships/image" Target="../media/image102.emf"/><Relationship Id="rId33" Type="http://schemas.openxmlformats.org/officeDocument/2006/relationships/image" Target="../media/image109.emf"/><Relationship Id="rId2" Type="http://schemas.openxmlformats.org/officeDocument/2006/relationships/slideLayout" Target="../slideLayouts/slideLayout2.xml"/><Relationship Id="rId16" Type="http://schemas.openxmlformats.org/officeDocument/2006/relationships/oleObject" Target="../embeddings/oleObject175.bin"/><Relationship Id="rId20" Type="http://schemas.openxmlformats.org/officeDocument/2006/relationships/oleObject" Target="../embeddings/oleObject177.bin"/><Relationship Id="rId29" Type="http://schemas.openxmlformats.org/officeDocument/2006/relationships/image" Target="../media/image107.emf"/><Relationship Id="rId1" Type="http://schemas.openxmlformats.org/officeDocument/2006/relationships/vmlDrawing" Target="../drawings/vmlDrawing13.vml"/><Relationship Id="rId6" Type="http://schemas.openxmlformats.org/officeDocument/2006/relationships/oleObject" Target="../embeddings/oleObject170.bin"/><Relationship Id="rId11" Type="http://schemas.openxmlformats.org/officeDocument/2006/relationships/image" Target="../media/image95.emf"/><Relationship Id="rId24" Type="http://schemas.openxmlformats.org/officeDocument/2006/relationships/oleObject" Target="../embeddings/oleObject179.bin"/><Relationship Id="rId32" Type="http://schemas.openxmlformats.org/officeDocument/2006/relationships/oleObject" Target="../embeddings/oleObject183.bin"/><Relationship Id="rId5" Type="http://schemas.openxmlformats.org/officeDocument/2006/relationships/image" Target="../media/image92.emf"/><Relationship Id="rId15" Type="http://schemas.openxmlformats.org/officeDocument/2006/relationships/image" Target="../media/image97.emf"/><Relationship Id="rId23" Type="http://schemas.openxmlformats.org/officeDocument/2006/relationships/image" Target="../media/image101.emf"/><Relationship Id="rId28" Type="http://schemas.openxmlformats.org/officeDocument/2006/relationships/oleObject" Target="../embeddings/oleObject181.bin"/><Relationship Id="rId10" Type="http://schemas.openxmlformats.org/officeDocument/2006/relationships/oleObject" Target="../embeddings/oleObject172.bin"/><Relationship Id="rId19" Type="http://schemas.openxmlformats.org/officeDocument/2006/relationships/image" Target="../media/image99.emf"/><Relationship Id="rId31" Type="http://schemas.openxmlformats.org/officeDocument/2006/relationships/image" Target="../media/image108.emf"/><Relationship Id="rId4" Type="http://schemas.openxmlformats.org/officeDocument/2006/relationships/oleObject" Target="../embeddings/oleObject169.bin"/><Relationship Id="rId9" Type="http://schemas.openxmlformats.org/officeDocument/2006/relationships/image" Target="../media/image94.emf"/><Relationship Id="rId14" Type="http://schemas.openxmlformats.org/officeDocument/2006/relationships/oleObject" Target="../embeddings/oleObject174.bin"/><Relationship Id="rId22" Type="http://schemas.openxmlformats.org/officeDocument/2006/relationships/oleObject" Target="../embeddings/oleObject178.bin"/><Relationship Id="rId27" Type="http://schemas.openxmlformats.org/officeDocument/2006/relationships/image" Target="../media/image103.emf"/><Relationship Id="rId30" Type="http://schemas.openxmlformats.org/officeDocument/2006/relationships/oleObject" Target="../embeddings/oleObject182.bin"/><Relationship Id="rId35" Type="http://schemas.openxmlformats.org/officeDocument/2006/relationships/image" Target="../media/image110.emf"/><Relationship Id="rId8" Type="http://schemas.openxmlformats.org/officeDocument/2006/relationships/oleObject" Target="../embeddings/oleObject171.bin"/></Relationships>
</file>

<file path=ppt/slides/_rels/slide14.xml.rels><?xml version="1.0" encoding="UTF-8" standalone="yes"?>
<Relationships xmlns="http://schemas.openxmlformats.org/package/2006/relationships"><Relationship Id="rId13" Type="http://schemas.openxmlformats.org/officeDocument/2006/relationships/image" Target="../media/image113.emf"/><Relationship Id="rId18" Type="http://schemas.openxmlformats.org/officeDocument/2006/relationships/oleObject" Target="../embeddings/oleObject192.bin"/><Relationship Id="rId26" Type="http://schemas.openxmlformats.org/officeDocument/2006/relationships/oleObject" Target="../embeddings/oleObject196.bin"/><Relationship Id="rId21" Type="http://schemas.openxmlformats.org/officeDocument/2006/relationships/image" Target="../media/image116.emf"/><Relationship Id="rId34" Type="http://schemas.openxmlformats.org/officeDocument/2006/relationships/oleObject" Target="../embeddings/oleObject200.bin"/><Relationship Id="rId7" Type="http://schemas.openxmlformats.org/officeDocument/2006/relationships/image" Target="../media/image33.emf"/><Relationship Id="rId12" Type="http://schemas.openxmlformats.org/officeDocument/2006/relationships/oleObject" Target="../embeddings/oleObject189.bin"/><Relationship Id="rId17" Type="http://schemas.openxmlformats.org/officeDocument/2006/relationships/image" Target="../media/image10.emf"/><Relationship Id="rId25" Type="http://schemas.openxmlformats.org/officeDocument/2006/relationships/image" Target="../media/image118.emf"/><Relationship Id="rId33" Type="http://schemas.openxmlformats.org/officeDocument/2006/relationships/image" Target="../media/image120.emf"/><Relationship Id="rId2" Type="http://schemas.openxmlformats.org/officeDocument/2006/relationships/slideLayout" Target="../slideLayouts/slideLayout2.xml"/><Relationship Id="rId16" Type="http://schemas.openxmlformats.org/officeDocument/2006/relationships/oleObject" Target="../embeddings/oleObject191.bin"/><Relationship Id="rId20" Type="http://schemas.openxmlformats.org/officeDocument/2006/relationships/oleObject" Target="../embeddings/oleObject193.bin"/><Relationship Id="rId29" Type="http://schemas.openxmlformats.org/officeDocument/2006/relationships/image" Target="../media/image119.emf"/><Relationship Id="rId1" Type="http://schemas.openxmlformats.org/officeDocument/2006/relationships/vmlDrawing" Target="../drawings/vmlDrawing14.vml"/><Relationship Id="rId6" Type="http://schemas.openxmlformats.org/officeDocument/2006/relationships/oleObject" Target="../embeddings/oleObject186.bin"/><Relationship Id="rId11" Type="http://schemas.openxmlformats.org/officeDocument/2006/relationships/image" Target="../media/image112.emf"/><Relationship Id="rId24" Type="http://schemas.openxmlformats.org/officeDocument/2006/relationships/oleObject" Target="../embeddings/oleObject195.bin"/><Relationship Id="rId32" Type="http://schemas.openxmlformats.org/officeDocument/2006/relationships/oleObject" Target="../embeddings/oleObject199.bin"/><Relationship Id="rId37" Type="http://schemas.openxmlformats.org/officeDocument/2006/relationships/oleObject" Target="../embeddings/oleObject202.bin"/><Relationship Id="rId5" Type="http://schemas.openxmlformats.org/officeDocument/2006/relationships/image" Target="../media/image111.emf"/><Relationship Id="rId15" Type="http://schemas.openxmlformats.org/officeDocument/2006/relationships/image" Target="../media/image114.emf"/><Relationship Id="rId23" Type="http://schemas.openxmlformats.org/officeDocument/2006/relationships/image" Target="../media/image117.emf"/><Relationship Id="rId28" Type="http://schemas.openxmlformats.org/officeDocument/2006/relationships/oleObject" Target="../embeddings/oleObject197.bin"/><Relationship Id="rId36" Type="http://schemas.openxmlformats.org/officeDocument/2006/relationships/oleObject" Target="../embeddings/oleObject201.bin"/><Relationship Id="rId10" Type="http://schemas.openxmlformats.org/officeDocument/2006/relationships/oleObject" Target="../embeddings/oleObject188.bin"/><Relationship Id="rId19" Type="http://schemas.openxmlformats.org/officeDocument/2006/relationships/image" Target="../media/image115.emf"/><Relationship Id="rId31" Type="http://schemas.openxmlformats.org/officeDocument/2006/relationships/image" Target="../media/image3.emf"/><Relationship Id="rId4" Type="http://schemas.openxmlformats.org/officeDocument/2006/relationships/oleObject" Target="../embeddings/oleObject185.bin"/><Relationship Id="rId9" Type="http://schemas.openxmlformats.org/officeDocument/2006/relationships/image" Target="../media/image34.emf"/><Relationship Id="rId14" Type="http://schemas.openxmlformats.org/officeDocument/2006/relationships/oleObject" Target="../embeddings/oleObject190.bin"/><Relationship Id="rId22" Type="http://schemas.openxmlformats.org/officeDocument/2006/relationships/oleObject" Target="../embeddings/oleObject194.bin"/><Relationship Id="rId27" Type="http://schemas.openxmlformats.org/officeDocument/2006/relationships/image" Target="../media/image32.emf"/><Relationship Id="rId30" Type="http://schemas.openxmlformats.org/officeDocument/2006/relationships/oleObject" Target="../embeddings/oleObject198.bin"/><Relationship Id="rId35" Type="http://schemas.openxmlformats.org/officeDocument/2006/relationships/image" Target="../media/image121.emf"/><Relationship Id="rId8" Type="http://schemas.openxmlformats.org/officeDocument/2006/relationships/oleObject" Target="../embeddings/oleObject187.bin"/><Relationship Id="rId3"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3" Type="http://schemas.openxmlformats.org/officeDocument/2006/relationships/image" Target="../media/image114.emf"/><Relationship Id="rId18" Type="http://schemas.openxmlformats.org/officeDocument/2006/relationships/oleObject" Target="../embeddings/oleObject210.bin"/><Relationship Id="rId26" Type="http://schemas.openxmlformats.org/officeDocument/2006/relationships/image" Target="../media/image125.emf"/><Relationship Id="rId39" Type="http://schemas.openxmlformats.org/officeDocument/2006/relationships/oleObject" Target="../embeddings/oleObject221.bin"/><Relationship Id="rId21" Type="http://schemas.openxmlformats.org/officeDocument/2006/relationships/image" Target="../media/image32.emf"/><Relationship Id="rId34" Type="http://schemas.openxmlformats.org/officeDocument/2006/relationships/image" Target="../media/image129.emf"/><Relationship Id="rId7" Type="http://schemas.openxmlformats.org/officeDocument/2006/relationships/image" Target="../media/image122.emf"/><Relationship Id="rId12" Type="http://schemas.openxmlformats.org/officeDocument/2006/relationships/oleObject" Target="../embeddings/oleObject207.bin"/><Relationship Id="rId17" Type="http://schemas.openxmlformats.org/officeDocument/2006/relationships/image" Target="../media/image123.emf"/><Relationship Id="rId25" Type="http://schemas.openxmlformats.org/officeDocument/2006/relationships/oleObject" Target="../embeddings/oleObject214.bin"/><Relationship Id="rId33" Type="http://schemas.openxmlformats.org/officeDocument/2006/relationships/oleObject" Target="../embeddings/oleObject218.bin"/><Relationship Id="rId38" Type="http://schemas.openxmlformats.org/officeDocument/2006/relationships/image" Target="../media/image131.emf"/><Relationship Id="rId2" Type="http://schemas.openxmlformats.org/officeDocument/2006/relationships/slideLayout" Target="../slideLayouts/slideLayout2.xml"/><Relationship Id="rId16" Type="http://schemas.openxmlformats.org/officeDocument/2006/relationships/oleObject" Target="../embeddings/oleObject209.bin"/><Relationship Id="rId20" Type="http://schemas.openxmlformats.org/officeDocument/2006/relationships/oleObject" Target="../embeddings/oleObject211.bin"/><Relationship Id="rId29" Type="http://schemas.openxmlformats.org/officeDocument/2006/relationships/oleObject" Target="../embeddings/oleObject216.bin"/><Relationship Id="rId1" Type="http://schemas.openxmlformats.org/officeDocument/2006/relationships/vmlDrawing" Target="../drawings/vmlDrawing15.vml"/><Relationship Id="rId6" Type="http://schemas.openxmlformats.org/officeDocument/2006/relationships/oleObject" Target="../embeddings/oleObject204.bin"/><Relationship Id="rId11" Type="http://schemas.openxmlformats.org/officeDocument/2006/relationships/image" Target="../media/image113.emf"/><Relationship Id="rId24" Type="http://schemas.openxmlformats.org/officeDocument/2006/relationships/image" Target="../media/image124.emf"/><Relationship Id="rId32" Type="http://schemas.openxmlformats.org/officeDocument/2006/relationships/image" Target="../media/image128.emf"/><Relationship Id="rId37" Type="http://schemas.openxmlformats.org/officeDocument/2006/relationships/oleObject" Target="../embeddings/oleObject220.bin"/><Relationship Id="rId40" Type="http://schemas.openxmlformats.org/officeDocument/2006/relationships/oleObject" Target="../embeddings/oleObject222.bin"/><Relationship Id="rId5" Type="http://schemas.openxmlformats.org/officeDocument/2006/relationships/image" Target="../media/image33.emf"/><Relationship Id="rId15" Type="http://schemas.openxmlformats.org/officeDocument/2006/relationships/image" Target="../media/image10.emf"/><Relationship Id="rId23" Type="http://schemas.openxmlformats.org/officeDocument/2006/relationships/oleObject" Target="../embeddings/oleObject213.bin"/><Relationship Id="rId28" Type="http://schemas.openxmlformats.org/officeDocument/2006/relationships/image" Target="../media/image126.emf"/><Relationship Id="rId36" Type="http://schemas.openxmlformats.org/officeDocument/2006/relationships/image" Target="../media/image130.emf"/><Relationship Id="rId10" Type="http://schemas.openxmlformats.org/officeDocument/2006/relationships/oleObject" Target="../embeddings/oleObject206.bin"/><Relationship Id="rId19" Type="http://schemas.openxmlformats.org/officeDocument/2006/relationships/image" Target="../media/image116.emf"/><Relationship Id="rId31" Type="http://schemas.openxmlformats.org/officeDocument/2006/relationships/oleObject" Target="../embeddings/oleObject217.bin"/><Relationship Id="rId4" Type="http://schemas.openxmlformats.org/officeDocument/2006/relationships/oleObject" Target="../embeddings/oleObject203.bin"/><Relationship Id="rId9" Type="http://schemas.openxmlformats.org/officeDocument/2006/relationships/image" Target="../media/image112.emf"/><Relationship Id="rId14" Type="http://schemas.openxmlformats.org/officeDocument/2006/relationships/oleObject" Target="../embeddings/oleObject208.bin"/><Relationship Id="rId22" Type="http://schemas.openxmlformats.org/officeDocument/2006/relationships/oleObject" Target="../embeddings/oleObject212.bin"/><Relationship Id="rId27" Type="http://schemas.openxmlformats.org/officeDocument/2006/relationships/oleObject" Target="../embeddings/oleObject215.bin"/><Relationship Id="rId30" Type="http://schemas.openxmlformats.org/officeDocument/2006/relationships/image" Target="../media/image127.emf"/><Relationship Id="rId35" Type="http://schemas.openxmlformats.org/officeDocument/2006/relationships/oleObject" Target="../embeddings/oleObject219.bin"/><Relationship Id="rId8" Type="http://schemas.openxmlformats.org/officeDocument/2006/relationships/oleObject" Target="../embeddings/oleObject205.bin"/><Relationship Id="rId3"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25.bin"/><Relationship Id="rId13" Type="http://schemas.openxmlformats.org/officeDocument/2006/relationships/image" Target="../media/image136.emf"/><Relationship Id="rId18" Type="http://schemas.openxmlformats.org/officeDocument/2006/relationships/oleObject" Target="../embeddings/oleObject230.bin"/><Relationship Id="rId3" Type="http://schemas.openxmlformats.org/officeDocument/2006/relationships/notesSlide" Target="../notesSlides/notesSlide15.xml"/><Relationship Id="rId7" Type="http://schemas.openxmlformats.org/officeDocument/2006/relationships/image" Target="../media/image133.emf"/><Relationship Id="rId12" Type="http://schemas.openxmlformats.org/officeDocument/2006/relationships/oleObject" Target="../embeddings/oleObject227.bin"/><Relationship Id="rId17" Type="http://schemas.openxmlformats.org/officeDocument/2006/relationships/image" Target="../media/image138.emf"/><Relationship Id="rId2" Type="http://schemas.openxmlformats.org/officeDocument/2006/relationships/slideLayout" Target="../slideLayouts/slideLayout2.xml"/><Relationship Id="rId16" Type="http://schemas.openxmlformats.org/officeDocument/2006/relationships/oleObject" Target="../embeddings/oleObject229.bin"/><Relationship Id="rId1" Type="http://schemas.openxmlformats.org/officeDocument/2006/relationships/vmlDrawing" Target="../drawings/vmlDrawing16.vml"/><Relationship Id="rId6" Type="http://schemas.openxmlformats.org/officeDocument/2006/relationships/oleObject" Target="../embeddings/oleObject224.bin"/><Relationship Id="rId11" Type="http://schemas.openxmlformats.org/officeDocument/2006/relationships/image" Target="../media/image135.emf"/><Relationship Id="rId5" Type="http://schemas.openxmlformats.org/officeDocument/2006/relationships/image" Target="../media/image132.emf"/><Relationship Id="rId15" Type="http://schemas.openxmlformats.org/officeDocument/2006/relationships/image" Target="../media/image137.emf"/><Relationship Id="rId10" Type="http://schemas.openxmlformats.org/officeDocument/2006/relationships/oleObject" Target="../embeddings/oleObject226.bin"/><Relationship Id="rId19" Type="http://schemas.openxmlformats.org/officeDocument/2006/relationships/image" Target="../media/image139.emf"/><Relationship Id="rId4" Type="http://schemas.openxmlformats.org/officeDocument/2006/relationships/oleObject" Target="../embeddings/oleObject223.bin"/><Relationship Id="rId9" Type="http://schemas.openxmlformats.org/officeDocument/2006/relationships/image" Target="../media/image134.emf"/><Relationship Id="rId14" Type="http://schemas.openxmlformats.org/officeDocument/2006/relationships/oleObject" Target="../embeddings/oleObject22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33.bin"/><Relationship Id="rId13" Type="http://schemas.openxmlformats.org/officeDocument/2006/relationships/image" Target="../media/image143.emf"/><Relationship Id="rId18" Type="http://schemas.openxmlformats.org/officeDocument/2006/relationships/oleObject" Target="../embeddings/oleObject238.bin"/><Relationship Id="rId3" Type="http://schemas.openxmlformats.org/officeDocument/2006/relationships/notesSlide" Target="../notesSlides/notesSlide16.xml"/><Relationship Id="rId21" Type="http://schemas.openxmlformats.org/officeDocument/2006/relationships/oleObject" Target="../embeddings/oleObject240.bin"/><Relationship Id="rId7" Type="http://schemas.openxmlformats.org/officeDocument/2006/relationships/image" Target="../media/image141.emf"/><Relationship Id="rId12" Type="http://schemas.openxmlformats.org/officeDocument/2006/relationships/oleObject" Target="../embeddings/oleObject235.bin"/><Relationship Id="rId17" Type="http://schemas.openxmlformats.org/officeDocument/2006/relationships/image" Target="../media/image145.emf"/><Relationship Id="rId2" Type="http://schemas.openxmlformats.org/officeDocument/2006/relationships/slideLayout" Target="../slideLayouts/slideLayout2.xml"/><Relationship Id="rId16" Type="http://schemas.openxmlformats.org/officeDocument/2006/relationships/oleObject" Target="../embeddings/oleObject237.bin"/><Relationship Id="rId20" Type="http://schemas.openxmlformats.org/officeDocument/2006/relationships/image" Target="../media/image146.emf"/><Relationship Id="rId1" Type="http://schemas.openxmlformats.org/officeDocument/2006/relationships/vmlDrawing" Target="../drawings/vmlDrawing17.vml"/><Relationship Id="rId6" Type="http://schemas.openxmlformats.org/officeDocument/2006/relationships/oleObject" Target="../embeddings/oleObject232.bin"/><Relationship Id="rId11" Type="http://schemas.openxmlformats.org/officeDocument/2006/relationships/image" Target="../media/image142.emf"/><Relationship Id="rId5" Type="http://schemas.openxmlformats.org/officeDocument/2006/relationships/image" Target="../media/image140.emf"/><Relationship Id="rId15" Type="http://schemas.openxmlformats.org/officeDocument/2006/relationships/image" Target="../media/image144.emf"/><Relationship Id="rId10" Type="http://schemas.openxmlformats.org/officeDocument/2006/relationships/oleObject" Target="../embeddings/oleObject234.bin"/><Relationship Id="rId19" Type="http://schemas.openxmlformats.org/officeDocument/2006/relationships/oleObject" Target="../embeddings/oleObject239.bin"/><Relationship Id="rId4" Type="http://schemas.openxmlformats.org/officeDocument/2006/relationships/oleObject" Target="../embeddings/oleObject231.bin"/><Relationship Id="rId9" Type="http://schemas.openxmlformats.org/officeDocument/2006/relationships/image" Target="../media/image139.emf"/><Relationship Id="rId14" Type="http://schemas.openxmlformats.org/officeDocument/2006/relationships/oleObject" Target="../embeddings/oleObject236.bin"/><Relationship Id="rId22" Type="http://schemas.openxmlformats.org/officeDocument/2006/relationships/image" Target="../media/image147.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43.bin"/><Relationship Id="rId13" Type="http://schemas.openxmlformats.org/officeDocument/2006/relationships/image" Target="../media/image150.emf"/><Relationship Id="rId18" Type="http://schemas.openxmlformats.org/officeDocument/2006/relationships/oleObject" Target="../embeddings/oleObject248.bin"/><Relationship Id="rId3" Type="http://schemas.openxmlformats.org/officeDocument/2006/relationships/notesSlide" Target="../notesSlides/notesSlide17.xml"/><Relationship Id="rId21" Type="http://schemas.openxmlformats.org/officeDocument/2006/relationships/oleObject" Target="../embeddings/oleObject250.bin"/><Relationship Id="rId7" Type="http://schemas.openxmlformats.org/officeDocument/2006/relationships/image" Target="../media/image141.emf"/><Relationship Id="rId12" Type="http://schemas.openxmlformats.org/officeDocument/2006/relationships/oleObject" Target="../embeddings/oleObject245.bin"/><Relationship Id="rId17" Type="http://schemas.openxmlformats.org/officeDocument/2006/relationships/image" Target="../media/image145.emf"/><Relationship Id="rId2" Type="http://schemas.openxmlformats.org/officeDocument/2006/relationships/slideLayout" Target="../slideLayouts/slideLayout2.xml"/><Relationship Id="rId16" Type="http://schemas.openxmlformats.org/officeDocument/2006/relationships/oleObject" Target="../embeddings/oleObject247.bin"/><Relationship Id="rId20" Type="http://schemas.openxmlformats.org/officeDocument/2006/relationships/image" Target="../media/image151.emf"/><Relationship Id="rId1" Type="http://schemas.openxmlformats.org/officeDocument/2006/relationships/vmlDrawing" Target="../drawings/vmlDrawing18.vml"/><Relationship Id="rId6" Type="http://schemas.openxmlformats.org/officeDocument/2006/relationships/oleObject" Target="../embeddings/oleObject242.bin"/><Relationship Id="rId11" Type="http://schemas.openxmlformats.org/officeDocument/2006/relationships/image" Target="../media/image149.emf"/><Relationship Id="rId24" Type="http://schemas.openxmlformats.org/officeDocument/2006/relationships/image" Target="../media/image153.emf"/><Relationship Id="rId5" Type="http://schemas.openxmlformats.org/officeDocument/2006/relationships/image" Target="../media/image148.emf"/><Relationship Id="rId15" Type="http://schemas.openxmlformats.org/officeDocument/2006/relationships/image" Target="../media/image144.emf"/><Relationship Id="rId23" Type="http://schemas.openxmlformats.org/officeDocument/2006/relationships/oleObject" Target="../embeddings/oleObject251.bin"/><Relationship Id="rId10" Type="http://schemas.openxmlformats.org/officeDocument/2006/relationships/oleObject" Target="../embeddings/oleObject244.bin"/><Relationship Id="rId19" Type="http://schemas.openxmlformats.org/officeDocument/2006/relationships/oleObject" Target="../embeddings/oleObject249.bin"/><Relationship Id="rId4" Type="http://schemas.openxmlformats.org/officeDocument/2006/relationships/oleObject" Target="../embeddings/oleObject241.bin"/><Relationship Id="rId9" Type="http://schemas.openxmlformats.org/officeDocument/2006/relationships/image" Target="../media/image139.emf"/><Relationship Id="rId14" Type="http://schemas.openxmlformats.org/officeDocument/2006/relationships/oleObject" Target="../embeddings/oleObject246.bin"/><Relationship Id="rId22" Type="http://schemas.openxmlformats.org/officeDocument/2006/relationships/image" Target="../media/image152.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54.bin"/><Relationship Id="rId13" Type="http://schemas.openxmlformats.org/officeDocument/2006/relationships/image" Target="../media/image10.emf"/><Relationship Id="rId18" Type="http://schemas.openxmlformats.org/officeDocument/2006/relationships/oleObject" Target="../embeddings/oleObject259.bin"/><Relationship Id="rId3" Type="http://schemas.openxmlformats.org/officeDocument/2006/relationships/notesSlide" Target="../notesSlides/notesSlide18.xml"/><Relationship Id="rId7" Type="http://schemas.openxmlformats.org/officeDocument/2006/relationships/image" Target="../media/image5.emf"/><Relationship Id="rId12" Type="http://schemas.openxmlformats.org/officeDocument/2006/relationships/oleObject" Target="../embeddings/oleObject256.bin"/><Relationship Id="rId17" Type="http://schemas.openxmlformats.org/officeDocument/2006/relationships/image" Target="../media/image24.emf"/><Relationship Id="rId2" Type="http://schemas.openxmlformats.org/officeDocument/2006/relationships/slideLayout" Target="../slideLayouts/slideLayout2.xml"/><Relationship Id="rId16" Type="http://schemas.openxmlformats.org/officeDocument/2006/relationships/oleObject" Target="../embeddings/oleObject258.bin"/><Relationship Id="rId20" Type="http://schemas.openxmlformats.org/officeDocument/2006/relationships/oleObject" Target="../embeddings/oleObject260.bin"/><Relationship Id="rId1" Type="http://schemas.openxmlformats.org/officeDocument/2006/relationships/vmlDrawing" Target="../drawings/vmlDrawing19.vml"/><Relationship Id="rId6" Type="http://schemas.openxmlformats.org/officeDocument/2006/relationships/oleObject" Target="../embeddings/oleObject253.bin"/><Relationship Id="rId11" Type="http://schemas.openxmlformats.org/officeDocument/2006/relationships/image" Target="../media/image22.emf"/><Relationship Id="rId5" Type="http://schemas.openxmlformats.org/officeDocument/2006/relationships/image" Target="../media/image3.emf"/><Relationship Id="rId15" Type="http://schemas.openxmlformats.org/officeDocument/2006/relationships/image" Target="../media/image23.emf"/><Relationship Id="rId10" Type="http://schemas.openxmlformats.org/officeDocument/2006/relationships/oleObject" Target="../embeddings/oleObject255.bin"/><Relationship Id="rId19" Type="http://schemas.openxmlformats.org/officeDocument/2006/relationships/image" Target="../media/image25.emf"/><Relationship Id="rId4" Type="http://schemas.openxmlformats.org/officeDocument/2006/relationships/oleObject" Target="../embeddings/oleObject252.bin"/><Relationship Id="rId9" Type="http://schemas.openxmlformats.org/officeDocument/2006/relationships/image" Target="../media/image7.emf"/><Relationship Id="rId14" Type="http://schemas.openxmlformats.org/officeDocument/2006/relationships/oleObject" Target="../embeddings/oleObject257.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emf"/><Relationship Id="rId18" Type="http://schemas.openxmlformats.org/officeDocument/2006/relationships/image" Target="../media/image8.emf"/><Relationship Id="rId26" Type="http://schemas.openxmlformats.org/officeDocument/2006/relationships/image" Target="../media/image11.emf"/><Relationship Id="rId3" Type="http://schemas.openxmlformats.org/officeDocument/2006/relationships/notesSlide" Target="../notesSlides/notesSlide1.xml"/><Relationship Id="rId21" Type="http://schemas.openxmlformats.org/officeDocument/2006/relationships/image" Target="../media/image9.emf"/><Relationship Id="rId7" Type="http://schemas.openxmlformats.org/officeDocument/2006/relationships/image" Target="../media/image3.emf"/><Relationship Id="rId12" Type="http://schemas.openxmlformats.org/officeDocument/2006/relationships/oleObject" Target="../embeddings/oleObject6.bin"/><Relationship Id="rId17" Type="http://schemas.openxmlformats.org/officeDocument/2006/relationships/oleObject" Target="../embeddings/oleObject9.bin"/><Relationship Id="rId25"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image" Target="../media/image7.emf"/><Relationship Id="rId20" Type="http://schemas.openxmlformats.org/officeDocument/2006/relationships/oleObject" Target="../embeddings/oleObject11.bin"/><Relationship Id="rId29" Type="http://schemas.openxmlformats.org/officeDocument/2006/relationships/oleObject" Target="../embeddings/oleObject16.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5.emf"/><Relationship Id="rId24" Type="http://schemas.openxmlformats.org/officeDocument/2006/relationships/oleObject" Target="../embeddings/oleObject13.bin"/><Relationship Id="rId5" Type="http://schemas.openxmlformats.org/officeDocument/2006/relationships/image" Target="../media/image2.emf"/><Relationship Id="rId15" Type="http://schemas.openxmlformats.org/officeDocument/2006/relationships/oleObject" Target="../embeddings/oleObject8.bin"/><Relationship Id="rId23" Type="http://schemas.openxmlformats.org/officeDocument/2006/relationships/image" Target="../media/image10.emf"/><Relationship Id="rId28" Type="http://schemas.openxmlformats.org/officeDocument/2006/relationships/image" Target="../media/image12.emf"/><Relationship Id="rId10" Type="http://schemas.openxmlformats.org/officeDocument/2006/relationships/oleObject" Target="../embeddings/oleObject5.bin"/><Relationship Id="rId19" Type="http://schemas.openxmlformats.org/officeDocument/2006/relationships/oleObject" Target="../embeddings/oleObject10.bin"/><Relationship Id="rId4" Type="http://schemas.openxmlformats.org/officeDocument/2006/relationships/oleObject" Target="../embeddings/oleObject2.bin"/><Relationship Id="rId9" Type="http://schemas.openxmlformats.org/officeDocument/2006/relationships/image" Target="../media/image4.emf"/><Relationship Id="rId14" Type="http://schemas.openxmlformats.org/officeDocument/2006/relationships/oleObject" Target="../embeddings/oleObject7.bin"/><Relationship Id="rId22" Type="http://schemas.openxmlformats.org/officeDocument/2006/relationships/oleObject" Target="../embeddings/oleObject12.bin"/><Relationship Id="rId27" Type="http://schemas.openxmlformats.org/officeDocument/2006/relationships/oleObject" Target="../embeddings/oleObject15.bin"/><Relationship Id="rId30" Type="http://schemas.openxmlformats.org/officeDocument/2006/relationships/image" Target="../media/image13.e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63.bin"/><Relationship Id="rId3" Type="http://schemas.openxmlformats.org/officeDocument/2006/relationships/notesSlide" Target="../notesSlides/notesSlide19.xml"/><Relationship Id="rId7" Type="http://schemas.openxmlformats.org/officeDocument/2006/relationships/image" Target="../media/image155.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262.bin"/><Relationship Id="rId11" Type="http://schemas.openxmlformats.org/officeDocument/2006/relationships/image" Target="../media/image157.emf"/><Relationship Id="rId5" Type="http://schemas.openxmlformats.org/officeDocument/2006/relationships/image" Target="../media/image154.emf"/><Relationship Id="rId10" Type="http://schemas.openxmlformats.org/officeDocument/2006/relationships/oleObject" Target="../embeddings/oleObject264.bin"/><Relationship Id="rId4" Type="http://schemas.openxmlformats.org/officeDocument/2006/relationships/oleObject" Target="../embeddings/oleObject261.bin"/><Relationship Id="rId9" Type="http://schemas.openxmlformats.org/officeDocument/2006/relationships/image" Target="../media/image156.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67.bin"/><Relationship Id="rId13" Type="http://schemas.openxmlformats.org/officeDocument/2006/relationships/image" Target="../media/image159.emf"/><Relationship Id="rId18" Type="http://schemas.openxmlformats.org/officeDocument/2006/relationships/oleObject" Target="../embeddings/oleObject273.bin"/><Relationship Id="rId26" Type="http://schemas.openxmlformats.org/officeDocument/2006/relationships/oleObject" Target="../embeddings/oleObject280.bin"/><Relationship Id="rId3" Type="http://schemas.openxmlformats.org/officeDocument/2006/relationships/notesSlide" Target="../notesSlides/notesSlide20.xml"/><Relationship Id="rId21" Type="http://schemas.openxmlformats.org/officeDocument/2006/relationships/oleObject" Target="../embeddings/oleObject276.bin"/><Relationship Id="rId7" Type="http://schemas.openxmlformats.org/officeDocument/2006/relationships/image" Target="../media/image28.emf"/><Relationship Id="rId12" Type="http://schemas.openxmlformats.org/officeDocument/2006/relationships/oleObject" Target="../embeddings/oleObject269.bin"/><Relationship Id="rId17" Type="http://schemas.openxmlformats.org/officeDocument/2006/relationships/oleObject" Target="../embeddings/oleObject272.bin"/><Relationship Id="rId25" Type="http://schemas.openxmlformats.org/officeDocument/2006/relationships/oleObject" Target="../embeddings/oleObject279.bin"/><Relationship Id="rId2" Type="http://schemas.openxmlformats.org/officeDocument/2006/relationships/slideLayout" Target="../slideLayouts/slideLayout2.xml"/><Relationship Id="rId16" Type="http://schemas.openxmlformats.org/officeDocument/2006/relationships/oleObject" Target="../embeddings/oleObject271.bin"/><Relationship Id="rId20" Type="http://schemas.openxmlformats.org/officeDocument/2006/relationships/oleObject" Target="../embeddings/oleObject275.bin"/><Relationship Id="rId1" Type="http://schemas.openxmlformats.org/officeDocument/2006/relationships/vmlDrawing" Target="../drawings/vmlDrawing21.vml"/><Relationship Id="rId6" Type="http://schemas.openxmlformats.org/officeDocument/2006/relationships/oleObject" Target="../embeddings/oleObject266.bin"/><Relationship Id="rId11" Type="http://schemas.openxmlformats.org/officeDocument/2006/relationships/image" Target="../media/image158.emf"/><Relationship Id="rId24" Type="http://schemas.openxmlformats.org/officeDocument/2006/relationships/oleObject" Target="../embeddings/oleObject278.bin"/><Relationship Id="rId5" Type="http://schemas.openxmlformats.org/officeDocument/2006/relationships/image" Target="../media/image27.emf"/><Relationship Id="rId15" Type="http://schemas.openxmlformats.org/officeDocument/2006/relationships/image" Target="../media/image160.emf"/><Relationship Id="rId23" Type="http://schemas.openxmlformats.org/officeDocument/2006/relationships/image" Target="../media/image161.emf"/><Relationship Id="rId10" Type="http://schemas.openxmlformats.org/officeDocument/2006/relationships/oleObject" Target="../embeddings/oleObject268.bin"/><Relationship Id="rId19" Type="http://schemas.openxmlformats.org/officeDocument/2006/relationships/oleObject" Target="../embeddings/oleObject274.bin"/><Relationship Id="rId4" Type="http://schemas.openxmlformats.org/officeDocument/2006/relationships/oleObject" Target="../embeddings/oleObject265.bin"/><Relationship Id="rId9" Type="http://schemas.openxmlformats.org/officeDocument/2006/relationships/image" Target="../media/image29.emf"/><Relationship Id="rId14" Type="http://schemas.openxmlformats.org/officeDocument/2006/relationships/oleObject" Target="../embeddings/oleObject270.bin"/><Relationship Id="rId22" Type="http://schemas.openxmlformats.org/officeDocument/2006/relationships/oleObject" Target="../embeddings/oleObject277.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18.emf"/><Relationship Id="rId3" Type="http://schemas.openxmlformats.org/officeDocument/2006/relationships/notesSlide" Target="../notesSlides/notesSlide2.xml"/><Relationship Id="rId7" Type="http://schemas.openxmlformats.org/officeDocument/2006/relationships/image" Target="../media/image15.emf"/><Relationship Id="rId12" Type="http://schemas.openxmlformats.org/officeDocument/2006/relationships/oleObject" Target="../embeddings/oleObject21.bin"/><Relationship Id="rId17" Type="http://schemas.openxmlformats.org/officeDocument/2006/relationships/image" Target="../media/image20.emf"/><Relationship Id="rId2" Type="http://schemas.openxmlformats.org/officeDocument/2006/relationships/slideLayout" Target="../slideLayouts/slideLayout2.xml"/><Relationship Id="rId16" Type="http://schemas.openxmlformats.org/officeDocument/2006/relationships/oleObject" Target="../embeddings/oleObject23.bin"/><Relationship Id="rId1" Type="http://schemas.openxmlformats.org/officeDocument/2006/relationships/vmlDrawing" Target="../drawings/vmlDrawing3.vml"/><Relationship Id="rId6" Type="http://schemas.openxmlformats.org/officeDocument/2006/relationships/oleObject" Target="../embeddings/oleObject18.bin"/><Relationship Id="rId11" Type="http://schemas.openxmlformats.org/officeDocument/2006/relationships/image" Target="../media/image17.emf"/><Relationship Id="rId5" Type="http://schemas.openxmlformats.org/officeDocument/2006/relationships/image" Target="../media/image14.emf"/><Relationship Id="rId15" Type="http://schemas.openxmlformats.org/officeDocument/2006/relationships/image" Target="../media/image19.e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16.emf"/><Relationship Id="rId1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22.emf"/><Relationship Id="rId18" Type="http://schemas.openxmlformats.org/officeDocument/2006/relationships/image" Target="../media/image9.emf"/><Relationship Id="rId26" Type="http://schemas.openxmlformats.org/officeDocument/2006/relationships/oleObject" Target="../embeddings/oleObject36.bin"/><Relationship Id="rId3" Type="http://schemas.openxmlformats.org/officeDocument/2006/relationships/notesSlide" Target="../notesSlides/notesSlide3.xml"/><Relationship Id="rId21" Type="http://schemas.openxmlformats.org/officeDocument/2006/relationships/image" Target="../media/image23.emf"/><Relationship Id="rId7" Type="http://schemas.openxmlformats.org/officeDocument/2006/relationships/image" Target="../media/image3.emf"/><Relationship Id="rId12" Type="http://schemas.openxmlformats.org/officeDocument/2006/relationships/oleObject" Target="../embeddings/oleObject28.bin"/><Relationship Id="rId17" Type="http://schemas.openxmlformats.org/officeDocument/2006/relationships/oleObject" Target="../embeddings/oleObject31.bin"/><Relationship Id="rId25" Type="http://schemas.openxmlformats.org/officeDocument/2006/relationships/image" Target="../media/image25.emf"/><Relationship Id="rId2" Type="http://schemas.openxmlformats.org/officeDocument/2006/relationships/slideLayout" Target="../slideLayouts/slideLayout2.xml"/><Relationship Id="rId16" Type="http://schemas.openxmlformats.org/officeDocument/2006/relationships/oleObject" Target="../embeddings/oleObject30.bin"/><Relationship Id="rId20" Type="http://schemas.openxmlformats.org/officeDocument/2006/relationships/oleObject" Target="../embeddings/oleObject33.bin"/><Relationship Id="rId1" Type="http://schemas.openxmlformats.org/officeDocument/2006/relationships/vmlDrawing" Target="../drawings/vmlDrawing4.vml"/><Relationship Id="rId6" Type="http://schemas.openxmlformats.org/officeDocument/2006/relationships/oleObject" Target="../embeddings/oleObject25.bin"/><Relationship Id="rId11" Type="http://schemas.openxmlformats.org/officeDocument/2006/relationships/image" Target="../media/image7.emf"/><Relationship Id="rId24" Type="http://schemas.openxmlformats.org/officeDocument/2006/relationships/oleObject" Target="../embeddings/oleObject35.bin"/><Relationship Id="rId5" Type="http://schemas.openxmlformats.org/officeDocument/2006/relationships/image" Target="../media/image21.emf"/><Relationship Id="rId15" Type="http://schemas.openxmlformats.org/officeDocument/2006/relationships/image" Target="../media/image10.emf"/><Relationship Id="rId23" Type="http://schemas.openxmlformats.org/officeDocument/2006/relationships/image" Target="../media/image24.emf"/><Relationship Id="rId10" Type="http://schemas.openxmlformats.org/officeDocument/2006/relationships/oleObject" Target="../embeddings/oleObject27.bin"/><Relationship Id="rId19" Type="http://schemas.openxmlformats.org/officeDocument/2006/relationships/oleObject" Target="../embeddings/oleObject32.bin"/><Relationship Id="rId4" Type="http://schemas.openxmlformats.org/officeDocument/2006/relationships/oleObject" Target="../embeddings/oleObject24.bin"/><Relationship Id="rId9" Type="http://schemas.openxmlformats.org/officeDocument/2006/relationships/image" Target="../media/image5.emf"/><Relationship Id="rId14" Type="http://schemas.openxmlformats.org/officeDocument/2006/relationships/oleObject" Target="../embeddings/oleObject29.bin"/><Relationship Id="rId22" Type="http://schemas.openxmlformats.org/officeDocument/2006/relationships/oleObject" Target="../embeddings/oleObject34.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29.emf"/><Relationship Id="rId3" Type="http://schemas.openxmlformats.org/officeDocument/2006/relationships/notesSlide" Target="../notesSlides/notesSlide4.xml"/><Relationship Id="rId7" Type="http://schemas.openxmlformats.org/officeDocument/2006/relationships/image" Target="../media/image18.emf"/><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8.bin"/><Relationship Id="rId11" Type="http://schemas.openxmlformats.org/officeDocument/2006/relationships/image" Target="../media/image28.emf"/><Relationship Id="rId5" Type="http://schemas.openxmlformats.org/officeDocument/2006/relationships/image" Target="../media/image26.emf"/><Relationship Id="rId15" Type="http://schemas.openxmlformats.org/officeDocument/2006/relationships/image" Target="../media/image30.e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27.emf"/><Relationship Id="rId14" Type="http://schemas.openxmlformats.org/officeDocument/2006/relationships/oleObject" Target="../embeddings/oleObject4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34.emf"/><Relationship Id="rId18" Type="http://schemas.openxmlformats.org/officeDocument/2006/relationships/oleObject" Target="../embeddings/oleObject50.bin"/><Relationship Id="rId26" Type="http://schemas.openxmlformats.org/officeDocument/2006/relationships/oleObject" Target="../embeddings/oleObject54.bin"/><Relationship Id="rId3" Type="http://schemas.openxmlformats.org/officeDocument/2006/relationships/notesSlide" Target="../notesSlides/notesSlide5.xml"/><Relationship Id="rId21" Type="http://schemas.openxmlformats.org/officeDocument/2006/relationships/image" Target="../media/image38.emf"/><Relationship Id="rId7" Type="http://schemas.openxmlformats.org/officeDocument/2006/relationships/image" Target="../media/image10.emf"/><Relationship Id="rId12" Type="http://schemas.openxmlformats.org/officeDocument/2006/relationships/oleObject" Target="../embeddings/oleObject47.bin"/><Relationship Id="rId17" Type="http://schemas.openxmlformats.org/officeDocument/2006/relationships/image" Target="../media/image36.emf"/><Relationship Id="rId25" Type="http://schemas.openxmlformats.org/officeDocument/2006/relationships/image" Target="../media/image40.emf"/><Relationship Id="rId2" Type="http://schemas.openxmlformats.org/officeDocument/2006/relationships/slideLayout" Target="../slideLayouts/slideLayout2.xml"/><Relationship Id="rId16" Type="http://schemas.openxmlformats.org/officeDocument/2006/relationships/oleObject" Target="../embeddings/oleObject49.bin"/><Relationship Id="rId20" Type="http://schemas.openxmlformats.org/officeDocument/2006/relationships/oleObject" Target="../embeddings/oleObject51.bin"/><Relationship Id="rId29" Type="http://schemas.openxmlformats.org/officeDocument/2006/relationships/oleObject" Target="../embeddings/oleObject56.bin"/><Relationship Id="rId1" Type="http://schemas.openxmlformats.org/officeDocument/2006/relationships/vmlDrawing" Target="../drawings/vmlDrawing6.vml"/><Relationship Id="rId6" Type="http://schemas.openxmlformats.org/officeDocument/2006/relationships/oleObject" Target="../embeddings/oleObject44.bin"/><Relationship Id="rId11" Type="http://schemas.openxmlformats.org/officeDocument/2006/relationships/image" Target="../media/image33.emf"/><Relationship Id="rId24" Type="http://schemas.openxmlformats.org/officeDocument/2006/relationships/oleObject" Target="../embeddings/oleObject53.bin"/><Relationship Id="rId5" Type="http://schemas.openxmlformats.org/officeDocument/2006/relationships/image" Target="../media/image31.emf"/><Relationship Id="rId15" Type="http://schemas.openxmlformats.org/officeDocument/2006/relationships/image" Target="../media/image35.emf"/><Relationship Id="rId23" Type="http://schemas.openxmlformats.org/officeDocument/2006/relationships/image" Target="../media/image39.emf"/><Relationship Id="rId28" Type="http://schemas.openxmlformats.org/officeDocument/2006/relationships/oleObject" Target="../embeddings/oleObject55.bin"/><Relationship Id="rId10" Type="http://schemas.openxmlformats.org/officeDocument/2006/relationships/oleObject" Target="../embeddings/oleObject46.bin"/><Relationship Id="rId19" Type="http://schemas.openxmlformats.org/officeDocument/2006/relationships/image" Target="../media/image37.emf"/><Relationship Id="rId4" Type="http://schemas.openxmlformats.org/officeDocument/2006/relationships/oleObject" Target="../embeddings/oleObject43.bin"/><Relationship Id="rId9" Type="http://schemas.openxmlformats.org/officeDocument/2006/relationships/image" Target="../media/image32.emf"/><Relationship Id="rId14" Type="http://schemas.openxmlformats.org/officeDocument/2006/relationships/oleObject" Target="../embeddings/oleObject48.bin"/><Relationship Id="rId22" Type="http://schemas.openxmlformats.org/officeDocument/2006/relationships/oleObject" Target="../embeddings/oleObject52.bin"/><Relationship Id="rId27" Type="http://schemas.openxmlformats.org/officeDocument/2006/relationships/image" Target="../media/image41.emf"/><Relationship Id="rId30" Type="http://schemas.openxmlformats.org/officeDocument/2006/relationships/image" Target="../media/image42.emf"/></Relationships>
</file>

<file path=ppt/slides/_rels/slide7.xml.rels><?xml version="1.0" encoding="UTF-8" standalone="yes"?>
<Relationships xmlns="http://schemas.openxmlformats.org/package/2006/relationships"><Relationship Id="rId13" Type="http://schemas.openxmlformats.org/officeDocument/2006/relationships/image" Target="../media/image36.emf"/><Relationship Id="rId18" Type="http://schemas.openxmlformats.org/officeDocument/2006/relationships/oleObject" Target="../embeddings/oleObject64.bin"/><Relationship Id="rId26" Type="http://schemas.openxmlformats.org/officeDocument/2006/relationships/oleObject" Target="../embeddings/oleObject68.bin"/><Relationship Id="rId39" Type="http://schemas.openxmlformats.org/officeDocument/2006/relationships/oleObject" Target="../embeddings/oleObject77.bin"/><Relationship Id="rId21" Type="http://schemas.openxmlformats.org/officeDocument/2006/relationships/image" Target="../media/image44.emf"/><Relationship Id="rId34" Type="http://schemas.openxmlformats.org/officeDocument/2006/relationships/oleObject" Target="../embeddings/oleObject74.bin"/><Relationship Id="rId42" Type="http://schemas.openxmlformats.org/officeDocument/2006/relationships/oleObject" Target="../embeddings/oleObject79.bin"/><Relationship Id="rId7" Type="http://schemas.openxmlformats.org/officeDocument/2006/relationships/image" Target="../media/image10.emf"/><Relationship Id="rId2" Type="http://schemas.openxmlformats.org/officeDocument/2006/relationships/slideLayout" Target="../slideLayouts/slideLayout2.xml"/><Relationship Id="rId16" Type="http://schemas.openxmlformats.org/officeDocument/2006/relationships/oleObject" Target="../embeddings/oleObject63.bin"/><Relationship Id="rId29" Type="http://schemas.openxmlformats.org/officeDocument/2006/relationships/image" Target="../media/image40.emf"/><Relationship Id="rId1" Type="http://schemas.openxmlformats.org/officeDocument/2006/relationships/vmlDrawing" Target="../drawings/vmlDrawing7.vml"/><Relationship Id="rId6" Type="http://schemas.openxmlformats.org/officeDocument/2006/relationships/oleObject" Target="../embeddings/oleObject58.bin"/><Relationship Id="rId11" Type="http://schemas.openxmlformats.org/officeDocument/2006/relationships/image" Target="../media/image35.emf"/><Relationship Id="rId24" Type="http://schemas.openxmlformats.org/officeDocument/2006/relationships/oleObject" Target="../embeddings/oleObject67.bin"/><Relationship Id="rId32" Type="http://schemas.openxmlformats.org/officeDocument/2006/relationships/oleObject" Target="../embeddings/oleObject72.bin"/><Relationship Id="rId37" Type="http://schemas.openxmlformats.org/officeDocument/2006/relationships/oleObject" Target="../embeddings/oleObject76.bin"/><Relationship Id="rId40" Type="http://schemas.openxmlformats.org/officeDocument/2006/relationships/image" Target="../media/image49.emf"/><Relationship Id="rId45" Type="http://schemas.openxmlformats.org/officeDocument/2006/relationships/image" Target="../media/image31.emf"/><Relationship Id="rId5" Type="http://schemas.openxmlformats.org/officeDocument/2006/relationships/image" Target="../media/image43.emf"/><Relationship Id="rId15" Type="http://schemas.openxmlformats.org/officeDocument/2006/relationships/image" Target="../media/image37.emf"/><Relationship Id="rId23" Type="http://schemas.openxmlformats.org/officeDocument/2006/relationships/image" Target="../media/image45.emf"/><Relationship Id="rId28" Type="http://schemas.openxmlformats.org/officeDocument/2006/relationships/oleObject" Target="../embeddings/oleObject69.bin"/><Relationship Id="rId36" Type="http://schemas.openxmlformats.org/officeDocument/2006/relationships/image" Target="../media/image48.emf"/><Relationship Id="rId10" Type="http://schemas.openxmlformats.org/officeDocument/2006/relationships/oleObject" Target="../embeddings/oleObject60.bin"/><Relationship Id="rId19" Type="http://schemas.openxmlformats.org/officeDocument/2006/relationships/image" Target="../media/image39.emf"/><Relationship Id="rId31" Type="http://schemas.openxmlformats.org/officeDocument/2006/relationships/oleObject" Target="../embeddings/oleObject71.bin"/><Relationship Id="rId44" Type="http://schemas.openxmlformats.org/officeDocument/2006/relationships/oleObject" Target="../embeddings/oleObject80.bin"/><Relationship Id="rId4" Type="http://schemas.openxmlformats.org/officeDocument/2006/relationships/oleObject" Target="../embeddings/oleObject57.bin"/><Relationship Id="rId9" Type="http://schemas.openxmlformats.org/officeDocument/2006/relationships/image" Target="../media/image32.emf"/><Relationship Id="rId14" Type="http://schemas.openxmlformats.org/officeDocument/2006/relationships/oleObject" Target="../embeddings/oleObject62.bin"/><Relationship Id="rId22" Type="http://schemas.openxmlformats.org/officeDocument/2006/relationships/oleObject" Target="../embeddings/oleObject66.bin"/><Relationship Id="rId27" Type="http://schemas.openxmlformats.org/officeDocument/2006/relationships/image" Target="../media/image47.emf"/><Relationship Id="rId30" Type="http://schemas.openxmlformats.org/officeDocument/2006/relationships/oleObject" Target="../embeddings/oleObject70.bin"/><Relationship Id="rId35" Type="http://schemas.openxmlformats.org/officeDocument/2006/relationships/oleObject" Target="../embeddings/oleObject75.bin"/><Relationship Id="rId43" Type="http://schemas.openxmlformats.org/officeDocument/2006/relationships/image" Target="../media/image50.emf"/><Relationship Id="rId8" Type="http://schemas.openxmlformats.org/officeDocument/2006/relationships/oleObject" Target="../embeddings/oleObject59.bin"/><Relationship Id="rId3" Type="http://schemas.openxmlformats.org/officeDocument/2006/relationships/notesSlide" Target="../notesSlides/notesSlide6.xml"/><Relationship Id="rId12" Type="http://schemas.openxmlformats.org/officeDocument/2006/relationships/oleObject" Target="../embeddings/oleObject61.bin"/><Relationship Id="rId17" Type="http://schemas.openxmlformats.org/officeDocument/2006/relationships/image" Target="../media/image38.emf"/><Relationship Id="rId25" Type="http://schemas.openxmlformats.org/officeDocument/2006/relationships/image" Target="../media/image46.emf"/><Relationship Id="rId33" Type="http://schemas.openxmlformats.org/officeDocument/2006/relationships/oleObject" Target="../embeddings/oleObject73.bin"/><Relationship Id="rId38" Type="http://schemas.openxmlformats.org/officeDocument/2006/relationships/image" Target="../media/image5.emf"/><Relationship Id="rId20" Type="http://schemas.openxmlformats.org/officeDocument/2006/relationships/oleObject" Target="../embeddings/oleObject65.bin"/><Relationship Id="rId41" Type="http://schemas.openxmlformats.org/officeDocument/2006/relationships/oleObject" Target="../embeddings/oleObject78.bin"/></Relationships>
</file>

<file path=ppt/slides/_rels/slide8.xml.rels><?xml version="1.0" encoding="UTF-8" standalone="yes"?>
<Relationships xmlns="http://schemas.openxmlformats.org/package/2006/relationships"><Relationship Id="rId13" Type="http://schemas.openxmlformats.org/officeDocument/2006/relationships/image" Target="../media/image38.emf"/><Relationship Id="rId18" Type="http://schemas.openxmlformats.org/officeDocument/2006/relationships/oleObject" Target="../embeddings/oleObject88.bin"/><Relationship Id="rId26" Type="http://schemas.openxmlformats.org/officeDocument/2006/relationships/oleObject" Target="../embeddings/oleObject92.bin"/><Relationship Id="rId39" Type="http://schemas.openxmlformats.org/officeDocument/2006/relationships/image" Target="../media/image10.emf"/><Relationship Id="rId21" Type="http://schemas.openxmlformats.org/officeDocument/2006/relationships/image" Target="../media/image46.emf"/><Relationship Id="rId34" Type="http://schemas.openxmlformats.org/officeDocument/2006/relationships/oleObject" Target="../embeddings/oleObject96.bin"/><Relationship Id="rId42" Type="http://schemas.openxmlformats.org/officeDocument/2006/relationships/image" Target="../media/image56.emf"/><Relationship Id="rId7" Type="http://schemas.openxmlformats.org/officeDocument/2006/relationships/image" Target="../media/image35.emf"/><Relationship Id="rId2" Type="http://schemas.openxmlformats.org/officeDocument/2006/relationships/slideLayout" Target="../slideLayouts/slideLayout2.xml"/><Relationship Id="rId16" Type="http://schemas.openxmlformats.org/officeDocument/2006/relationships/oleObject" Target="../embeddings/oleObject87.bin"/><Relationship Id="rId29" Type="http://schemas.openxmlformats.org/officeDocument/2006/relationships/image" Target="../media/image52.emf"/><Relationship Id="rId1" Type="http://schemas.openxmlformats.org/officeDocument/2006/relationships/vmlDrawing" Target="../drawings/vmlDrawing8.vml"/><Relationship Id="rId6" Type="http://schemas.openxmlformats.org/officeDocument/2006/relationships/oleObject" Target="../embeddings/oleObject82.bin"/><Relationship Id="rId11" Type="http://schemas.openxmlformats.org/officeDocument/2006/relationships/image" Target="../media/image37.emf"/><Relationship Id="rId24" Type="http://schemas.openxmlformats.org/officeDocument/2006/relationships/oleObject" Target="../embeddings/oleObject91.bin"/><Relationship Id="rId32" Type="http://schemas.openxmlformats.org/officeDocument/2006/relationships/oleObject" Target="../embeddings/oleObject95.bin"/><Relationship Id="rId37" Type="http://schemas.openxmlformats.org/officeDocument/2006/relationships/oleObject" Target="../embeddings/oleObject98.bin"/><Relationship Id="rId40" Type="http://schemas.openxmlformats.org/officeDocument/2006/relationships/oleObject" Target="../embeddings/oleObject100.bin"/><Relationship Id="rId45" Type="http://schemas.openxmlformats.org/officeDocument/2006/relationships/image" Target="../media/image31.emf"/><Relationship Id="rId5" Type="http://schemas.openxmlformats.org/officeDocument/2006/relationships/image" Target="../media/image32.emf"/><Relationship Id="rId15" Type="http://schemas.openxmlformats.org/officeDocument/2006/relationships/image" Target="../media/image39.emf"/><Relationship Id="rId23" Type="http://schemas.openxmlformats.org/officeDocument/2006/relationships/image" Target="../media/image47.emf"/><Relationship Id="rId28" Type="http://schemas.openxmlformats.org/officeDocument/2006/relationships/oleObject" Target="../embeddings/oleObject93.bin"/><Relationship Id="rId36" Type="http://schemas.openxmlformats.org/officeDocument/2006/relationships/oleObject" Target="../embeddings/oleObject97.bin"/><Relationship Id="rId10" Type="http://schemas.openxmlformats.org/officeDocument/2006/relationships/oleObject" Target="../embeddings/oleObject84.bin"/><Relationship Id="rId19" Type="http://schemas.openxmlformats.org/officeDocument/2006/relationships/image" Target="../media/image45.emf"/><Relationship Id="rId31" Type="http://schemas.openxmlformats.org/officeDocument/2006/relationships/image" Target="../media/image53.emf"/><Relationship Id="rId44" Type="http://schemas.openxmlformats.org/officeDocument/2006/relationships/oleObject" Target="../embeddings/oleObject103.bin"/><Relationship Id="rId4" Type="http://schemas.openxmlformats.org/officeDocument/2006/relationships/oleObject" Target="../embeddings/oleObject81.bin"/><Relationship Id="rId9" Type="http://schemas.openxmlformats.org/officeDocument/2006/relationships/image" Target="../media/image36.emf"/><Relationship Id="rId14" Type="http://schemas.openxmlformats.org/officeDocument/2006/relationships/oleObject" Target="../embeddings/oleObject86.bin"/><Relationship Id="rId22" Type="http://schemas.openxmlformats.org/officeDocument/2006/relationships/oleObject" Target="../embeddings/oleObject90.bin"/><Relationship Id="rId27" Type="http://schemas.openxmlformats.org/officeDocument/2006/relationships/image" Target="../media/image51.emf"/><Relationship Id="rId30" Type="http://schemas.openxmlformats.org/officeDocument/2006/relationships/oleObject" Target="../embeddings/oleObject94.bin"/><Relationship Id="rId35" Type="http://schemas.openxmlformats.org/officeDocument/2006/relationships/image" Target="../media/image55.emf"/><Relationship Id="rId43" Type="http://schemas.openxmlformats.org/officeDocument/2006/relationships/oleObject" Target="../embeddings/oleObject102.bin"/><Relationship Id="rId8" Type="http://schemas.openxmlformats.org/officeDocument/2006/relationships/oleObject" Target="../embeddings/oleObject83.bin"/><Relationship Id="rId3" Type="http://schemas.openxmlformats.org/officeDocument/2006/relationships/notesSlide" Target="../notesSlides/notesSlide7.xml"/><Relationship Id="rId12" Type="http://schemas.openxmlformats.org/officeDocument/2006/relationships/oleObject" Target="../embeddings/oleObject85.bin"/><Relationship Id="rId17" Type="http://schemas.openxmlformats.org/officeDocument/2006/relationships/image" Target="../media/image44.emf"/><Relationship Id="rId25" Type="http://schemas.openxmlformats.org/officeDocument/2006/relationships/image" Target="../media/image40.emf"/><Relationship Id="rId33" Type="http://schemas.openxmlformats.org/officeDocument/2006/relationships/image" Target="../media/image54.emf"/><Relationship Id="rId38" Type="http://schemas.openxmlformats.org/officeDocument/2006/relationships/oleObject" Target="../embeddings/oleObject99.bin"/><Relationship Id="rId20" Type="http://schemas.openxmlformats.org/officeDocument/2006/relationships/oleObject" Target="../embeddings/oleObject89.bin"/><Relationship Id="rId41" Type="http://schemas.openxmlformats.org/officeDocument/2006/relationships/oleObject" Target="../embeddings/oleObject101.bin"/></Relationships>
</file>

<file path=ppt/slides/_rels/slide9.xml.rels><?xml version="1.0" encoding="UTF-8" standalone="yes"?>
<Relationships xmlns="http://schemas.openxmlformats.org/package/2006/relationships"><Relationship Id="rId13" Type="http://schemas.openxmlformats.org/officeDocument/2006/relationships/image" Target="../media/image38.emf"/><Relationship Id="rId18" Type="http://schemas.openxmlformats.org/officeDocument/2006/relationships/oleObject" Target="../embeddings/oleObject111.bin"/><Relationship Id="rId26" Type="http://schemas.openxmlformats.org/officeDocument/2006/relationships/oleObject" Target="../embeddings/oleObject115.bin"/><Relationship Id="rId39" Type="http://schemas.openxmlformats.org/officeDocument/2006/relationships/oleObject" Target="../embeddings/oleObject122.bin"/><Relationship Id="rId21" Type="http://schemas.openxmlformats.org/officeDocument/2006/relationships/image" Target="../media/image46.emf"/><Relationship Id="rId34" Type="http://schemas.openxmlformats.org/officeDocument/2006/relationships/image" Target="../media/image59.emf"/><Relationship Id="rId42"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slideLayout" Target="../slideLayouts/slideLayout2.xml"/><Relationship Id="rId16" Type="http://schemas.openxmlformats.org/officeDocument/2006/relationships/oleObject" Target="../embeddings/oleObject110.bin"/><Relationship Id="rId20" Type="http://schemas.openxmlformats.org/officeDocument/2006/relationships/oleObject" Target="../embeddings/oleObject112.bin"/><Relationship Id="rId29" Type="http://schemas.openxmlformats.org/officeDocument/2006/relationships/oleObject" Target="../embeddings/oleObject117.bin"/><Relationship Id="rId41" Type="http://schemas.openxmlformats.org/officeDocument/2006/relationships/oleObject" Target="../embeddings/oleObject123.bin"/><Relationship Id="rId1" Type="http://schemas.openxmlformats.org/officeDocument/2006/relationships/vmlDrawing" Target="../drawings/vmlDrawing9.vml"/><Relationship Id="rId6" Type="http://schemas.openxmlformats.org/officeDocument/2006/relationships/oleObject" Target="../embeddings/oleObject105.bin"/><Relationship Id="rId11" Type="http://schemas.openxmlformats.org/officeDocument/2006/relationships/image" Target="../media/image37.emf"/><Relationship Id="rId24" Type="http://schemas.openxmlformats.org/officeDocument/2006/relationships/oleObject" Target="../embeddings/oleObject114.bin"/><Relationship Id="rId32" Type="http://schemas.openxmlformats.org/officeDocument/2006/relationships/image" Target="../media/image58.emf"/><Relationship Id="rId37" Type="http://schemas.openxmlformats.org/officeDocument/2006/relationships/oleObject" Target="../embeddings/oleObject121.bin"/><Relationship Id="rId40" Type="http://schemas.openxmlformats.org/officeDocument/2006/relationships/image" Target="../media/image62.emf"/><Relationship Id="rId5" Type="http://schemas.openxmlformats.org/officeDocument/2006/relationships/image" Target="../media/image32.emf"/><Relationship Id="rId15" Type="http://schemas.openxmlformats.org/officeDocument/2006/relationships/image" Target="../media/image39.emf"/><Relationship Id="rId23" Type="http://schemas.openxmlformats.org/officeDocument/2006/relationships/image" Target="../media/image47.emf"/><Relationship Id="rId28" Type="http://schemas.openxmlformats.org/officeDocument/2006/relationships/oleObject" Target="../embeddings/oleObject116.bin"/><Relationship Id="rId36" Type="http://schemas.openxmlformats.org/officeDocument/2006/relationships/image" Target="../media/image60.emf"/><Relationship Id="rId10" Type="http://schemas.openxmlformats.org/officeDocument/2006/relationships/oleObject" Target="../embeddings/oleObject107.bin"/><Relationship Id="rId19" Type="http://schemas.openxmlformats.org/officeDocument/2006/relationships/image" Target="../media/image45.emf"/><Relationship Id="rId31" Type="http://schemas.openxmlformats.org/officeDocument/2006/relationships/oleObject" Target="../embeddings/oleObject118.bin"/><Relationship Id="rId4" Type="http://schemas.openxmlformats.org/officeDocument/2006/relationships/oleObject" Target="../embeddings/oleObject104.bin"/><Relationship Id="rId9" Type="http://schemas.openxmlformats.org/officeDocument/2006/relationships/image" Target="../media/image36.emf"/><Relationship Id="rId14" Type="http://schemas.openxmlformats.org/officeDocument/2006/relationships/oleObject" Target="../embeddings/oleObject109.bin"/><Relationship Id="rId22" Type="http://schemas.openxmlformats.org/officeDocument/2006/relationships/oleObject" Target="../embeddings/oleObject113.bin"/><Relationship Id="rId27" Type="http://schemas.openxmlformats.org/officeDocument/2006/relationships/image" Target="../media/image10.emf"/><Relationship Id="rId30" Type="http://schemas.openxmlformats.org/officeDocument/2006/relationships/image" Target="../media/image57.emf"/><Relationship Id="rId35" Type="http://schemas.openxmlformats.org/officeDocument/2006/relationships/oleObject" Target="../embeddings/oleObject120.bin"/><Relationship Id="rId8" Type="http://schemas.openxmlformats.org/officeDocument/2006/relationships/oleObject" Target="../embeddings/oleObject106.bin"/><Relationship Id="rId3" Type="http://schemas.openxmlformats.org/officeDocument/2006/relationships/notesSlide" Target="../notesSlides/notesSlide8.xml"/><Relationship Id="rId12" Type="http://schemas.openxmlformats.org/officeDocument/2006/relationships/oleObject" Target="../embeddings/oleObject108.bin"/><Relationship Id="rId17" Type="http://schemas.openxmlformats.org/officeDocument/2006/relationships/image" Target="../media/image44.emf"/><Relationship Id="rId25" Type="http://schemas.openxmlformats.org/officeDocument/2006/relationships/image" Target="../media/image40.emf"/><Relationship Id="rId33" Type="http://schemas.openxmlformats.org/officeDocument/2006/relationships/oleObject" Target="../embeddings/oleObject119.bin"/><Relationship Id="rId38" Type="http://schemas.openxmlformats.org/officeDocument/2006/relationships/image" Target="../media/image6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636001" y="6427113"/>
            <a:ext cx="444499" cy="276999"/>
          </a:xfrm>
          <a:prstGeom prst="rect">
            <a:avLst/>
          </a:prstGeom>
          <a:noFill/>
        </p:spPr>
        <p:txBody>
          <a:bodyPr wrap="square" rtlCol="0">
            <a:spAutoFit/>
          </a:bodyPr>
          <a:lstStyle/>
          <a:p>
            <a:r>
              <a:rPr lang="en-US" sz="1200" dirty="0">
                <a:latin typeface="Times New Roman"/>
                <a:cs typeface="Times New Roman"/>
              </a:rPr>
              <a:t>1.)</a:t>
            </a:r>
          </a:p>
        </p:txBody>
      </p:sp>
      <p:sp>
        <p:nvSpPr>
          <p:cNvPr id="8" name="TextBox 7"/>
          <p:cNvSpPr txBox="1"/>
          <p:nvPr/>
        </p:nvSpPr>
        <p:spPr>
          <a:xfrm>
            <a:off x="0" y="-24659"/>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CHAPTER  28A</a:t>
            </a:r>
          </a:p>
        </p:txBody>
      </p:sp>
      <p:sp>
        <p:nvSpPr>
          <p:cNvPr id="2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7" name="TextBox 6"/>
          <p:cNvSpPr txBox="1"/>
          <p:nvPr/>
        </p:nvSpPr>
        <p:spPr>
          <a:xfrm>
            <a:off x="0" y="400460"/>
            <a:ext cx="9144000" cy="707886"/>
          </a:xfrm>
          <a:prstGeom prst="rect">
            <a:avLst/>
          </a:prstGeom>
          <a:noFill/>
        </p:spPr>
        <p:txBody>
          <a:bodyPr wrap="square" rtlCol="0">
            <a:spAutoFit/>
          </a:bodyPr>
          <a:lstStyle/>
          <a:p>
            <a:pPr algn="ctr"/>
            <a:r>
              <a:rPr lang="en-US" sz="4000" dirty="0">
                <a:solidFill>
                  <a:srgbClr val="0000FF"/>
                </a:solidFill>
                <a:latin typeface="Apple Chancery"/>
                <a:cs typeface="Apple Chancery"/>
              </a:rPr>
              <a:t>Elementary DC Electrical Circuits</a:t>
            </a:r>
            <a:endParaRPr lang="en-US" sz="2800" dirty="0">
              <a:solidFill>
                <a:srgbClr val="0000FF"/>
              </a:solidFill>
              <a:latin typeface="Apple Chancery"/>
              <a:cs typeface="Apple Chancery"/>
            </a:endParaRPr>
          </a:p>
        </p:txBody>
      </p:sp>
      <p:grpSp>
        <p:nvGrpSpPr>
          <p:cNvPr id="9" name="Group 40"/>
          <p:cNvGrpSpPr>
            <a:grpSpLocks/>
          </p:cNvGrpSpPr>
          <p:nvPr/>
        </p:nvGrpSpPr>
        <p:grpSpPr bwMode="auto">
          <a:xfrm>
            <a:off x="5546725" y="2052638"/>
            <a:ext cx="538163" cy="336550"/>
            <a:chOff x="4320" y="1536"/>
            <a:chExt cx="384" cy="240"/>
          </a:xfrm>
        </p:grpSpPr>
        <p:sp>
          <p:nvSpPr>
            <p:cNvPr id="10"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5" name="Line 41"/>
          <p:cNvSpPr>
            <a:spLocks noChangeShapeType="1"/>
          </p:cNvSpPr>
          <p:nvPr/>
        </p:nvSpPr>
        <p:spPr bwMode="auto">
          <a:xfrm>
            <a:off x="5029200" y="2233613"/>
            <a:ext cx="53816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Line 42"/>
          <p:cNvSpPr>
            <a:spLocks noChangeShapeType="1"/>
          </p:cNvSpPr>
          <p:nvPr/>
        </p:nvSpPr>
        <p:spPr bwMode="auto">
          <a:xfrm flipV="1">
            <a:off x="7069138" y="2130425"/>
            <a:ext cx="36353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43"/>
          <p:cNvSpPr>
            <a:spLocks noChangeShapeType="1"/>
          </p:cNvSpPr>
          <p:nvPr/>
        </p:nvSpPr>
        <p:spPr bwMode="auto">
          <a:xfrm>
            <a:off x="6343650" y="2182813"/>
            <a:ext cx="0" cy="1295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48"/>
          <p:cNvSpPr>
            <a:spLocks noChangeShapeType="1"/>
          </p:cNvSpPr>
          <p:nvPr/>
        </p:nvSpPr>
        <p:spPr bwMode="auto">
          <a:xfrm>
            <a:off x="8364537" y="2073275"/>
            <a:ext cx="153785" cy="134620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2" name="Group 108"/>
          <p:cNvGrpSpPr>
            <a:grpSpLocks/>
          </p:cNvGrpSpPr>
          <p:nvPr/>
        </p:nvGrpSpPr>
        <p:grpSpPr bwMode="auto">
          <a:xfrm>
            <a:off x="7412038" y="1917700"/>
            <a:ext cx="538162" cy="336550"/>
            <a:chOff x="4320" y="1536"/>
            <a:chExt cx="384" cy="240"/>
          </a:xfrm>
        </p:grpSpPr>
        <p:sp>
          <p:nvSpPr>
            <p:cNvPr id="23"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9" name="Line 114"/>
          <p:cNvSpPr>
            <a:spLocks noChangeShapeType="1"/>
          </p:cNvSpPr>
          <p:nvPr/>
        </p:nvSpPr>
        <p:spPr bwMode="auto">
          <a:xfrm flipV="1">
            <a:off x="7950200" y="2073275"/>
            <a:ext cx="414338" cy="47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 name="Line 120"/>
          <p:cNvSpPr>
            <a:spLocks noChangeShapeType="1"/>
          </p:cNvSpPr>
          <p:nvPr/>
        </p:nvSpPr>
        <p:spPr bwMode="auto">
          <a:xfrm flipH="1">
            <a:off x="7224713" y="1404938"/>
            <a:ext cx="25876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121"/>
          <p:cNvSpPr>
            <a:spLocks noChangeShapeType="1"/>
          </p:cNvSpPr>
          <p:nvPr/>
        </p:nvSpPr>
        <p:spPr bwMode="auto">
          <a:xfrm flipH="1">
            <a:off x="8002588" y="1347788"/>
            <a:ext cx="258762" cy="47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 name="Line 122"/>
          <p:cNvSpPr>
            <a:spLocks noChangeShapeType="1"/>
          </p:cNvSpPr>
          <p:nvPr/>
        </p:nvSpPr>
        <p:spPr bwMode="auto">
          <a:xfrm>
            <a:off x="7224713" y="1404938"/>
            <a:ext cx="0" cy="7207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 name="Line 123"/>
          <p:cNvSpPr>
            <a:spLocks noChangeShapeType="1"/>
          </p:cNvSpPr>
          <p:nvPr/>
        </p:nvSpPr>
        <p:spPr bwMode="auto">
          <a:xfrm>
            <a:off x="8261350" y="1347788"/>
            <a:ext cx="0" cy="7254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 name="Line 42"/>
          <p:cNvSpPr>
            <a:spLocks noChangeShapeType="1"/>
          </p:cNvSpPr>
          <p:nvPr/>
        </p:nvSpPr>
        <p:spPr bwMode="auto">
          <a:xfrm>
            <a:off x="6343650" y="2803525"/>
            <a:ext cx="7493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5" name="Group 108"/>
          <p:cNvGrpSpPr>
            <a:grpSpLocks/>
          </p:cNvGrpSpPr>
          <p:nvPr/>
        </p:nvGrpSpPr>
        <p:grpSpPr bwMode="auto">
          <a:xfrm>
            <a:off x="7092950" y="2597150"/>
            <a:ext cx="538163" cy="336550"/>
            <a:chOff x="4320" y="1536"/>
            <a:chExt cx="384" cy="240"/>
          </a:xfrm>
        </p:grpSpPr>
        <p:sp>
          <p:nvSpPr>
            <p:cNvPr id="3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1" name="Line 114"/>
          <p:cNvSpPr>
            <a:spLocks noChangeShapeType="1"/>
          </p:cNvSpPr>
          <p:nvPr/>
        </p:nvSpPr>
        <p:spPr bwMode="auto">
          <a:xfrm>
            <a:off x="7639049" y="2752724"/>
            <a:ext cx="814943" cy="127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2" name="Group 108"/>
          <p:cNvGrpSpPr>
            <a:grpSpLocks/>
          </p:cNvGrpSpPr>
          <p:nvPr/>
        </p:nvGrpSpPr>
        <p:grpSpPr bwMode="auto">
          <a:xfrm>
            <a:off x="6551613" y="1974850"/>
            <a:ext cx="536575" cy="336550"/>
            <a:chOff x="4320" y="1536"/>
            <a:chExt cx="384" cy="240"/>
          </a:xfrm>
        </p:grpSpPr>
        <p:sp>
          <p:nvSpPr>
            <p:cNvPr id="43"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48" name="Group 108"/>
          <p:cNvGrpSpPr>
            <a:grpSpLocks/>
          </p:cNvGrpSpPr>
          <p:nvPr/>
        </p:nvGrpSpPr>
        <p:grpSpPr bwMode="auto">
          <a:xfrm>
            <a:off x="7483475" y="1198563"/>
            <a:ext cx="538163" cy="336550"/>
            <a:chOff x="4320" y="1536"/>
            <a:chExt cx="384" cy="240"/>
          </a:xfrm>
        </p:grpSpPr>
        <p:sp>
          <p:nvSpPr>
            <p:cNvPr id="49"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0"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3"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54" name="Line 42"/>
          <p:cNvSpPr>
            <a:spLocks noChangeShapeType="1"/>
          </p:cNvSpPr>
          <p:nvPr/>
        </p:nvSpPr>
        <p:spPr bwMode="auto">
          <a:xfrm flipV="1">
            <a:off x="6084888" y="2182813"/>
            <a:ext cx="4667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5" name="Group 91"/>
          <p:cNvGrpSpPr>
            <a:grpSpLocks/>
          </p:cNvGrpSpPr>
          <p:nvPr/>
        </p:nvGrpSpPr>
        <p:grpSpPr bwMode="auto">
          <a:xfrm>
            <a:off x="6343649" y="3187700"/>
            <a:ext cx="2174671" cy="393700"/>
            <a:chOff x="4419600" y="2354263"/>
            <a:chExt cx="3197945" cy="579437"/>
          </a:xfrm>
        </p:grpSpPr>
        <p:sp>
          <p:nvSpPr>
            <p:cNvPr id="56"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7" name="Group 108"/>
            <p:cNvGrpSpPr>
              <a:grpSpLocks/>
            </p:cNvGrpSpPr>
            <p:nvPr/>
          </p:nvGrpSpPr>
          <p:grpSpPr bwMode="auto">
            <a:xfrm>
              <a:off x="6219825" y="2354263"/>
              <a:ext cx="790575" cy="495300"/>
              <a:chOff x="4320" y="1536"/>
              <a:chExt cx="384" cy="240"/>
            </a:xfrm>
          </p:grpSpPr>
          <p:sp>
            <p:nvSpPr>
              <p:cNvPr id="6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58" name="Line 114"/>
            <p:cNvSpPr>
              <a:spLocks noChangeShapeType="1"/>
            </p:cNvSpPr>
            <p:nvPr/>
          </p:nvSpPr>
          <p:spPr bwMode="auto">
            <a:xfrm>
              <a:off x="7010400" y="2590798"/>
              <a:ext cx="607145" cy="1045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9" name="Group 108"/>
            <p:cNvGrpSpPr>
              <a:grpSpLocks/>
            </p:cNvGrpSpPr>
            <p:nvPr/>
          </p:nvGrpSpPr>
          <p:grpSpPr bwMode="auto">
            <a:xfrm>
              <a:off x="4953000" y="2438400"/>
              <a:ext cx="790575" cy="495300"/>
              <a:chOff x="4320" y="1536"/>
              <a:chExt cx="384" cy="240"/>
            </a:xfrm>
          </p:grpSpPr>
          <p:sp>
            <p:nvSpPr>
              <p:cNvPr id="6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60"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 name="Group 2"/>
          <p:cNvGrpSpPr/>
          <p:nvPr/>
        </p:nvGrpSpPr>
        <p:grpSpPr>
          <a:xfrm>
            <a:off x="1771650" y="1765301"/>
            <a:ext cx="3335338" cy="2382837"/>
            <a:chOff x="5181600" y="1350963"/>
            <a:chExt cx="3335338" cy="2382837"/>
          </a:xfrm>
        </p:grpSpPr>
        <p:grpSp>
          <p:nvGrpSpPr>
            <p:cNvPr id="77" name="Group 40"/>
            <p:cNvGrpSpPr>
              <a:grpSpLocks/>
            </p:cNvGrpSpPr>
            <p:nvPr/>
          </p:nvGrpSpPr>
          <p:grpSpPr bwMode="auto">
            <a:xfrm>
              <a:off x="5699125" y="2205038"/>
              <a:ext cx="538163" cy="336550"/>
              <a:chOff x="4320" y="1536"/>
              <a:chExt cx="384" cy="240"/>
            </a:xfrm>
          </p:grpSpPr>
          <p:sp>
            <p:nvSpPr>
              <p:cNvPr id="78"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9"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0"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1"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3" name="Line 41"/>
            <p:cNvSpPr>
              <a:spLocks noChangeShapeType="1"/>
            </p:cNvSpPr>
            <p:nvPr/>
          </p:nvSpPr>
          <p:spPr bwMode="auto">
            <a:xfrm>
              <a:off x="5181600" y="2386013"/>
              <a:ext cx="53816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 name="Line 42"/>
            <p:cNvSpPr>
              <a:spLocks noChangeShapeType="1"/>
            </p:cNvSpPr>
            <p:nvPr/>
          </p:nvSpPr>
          <p:spPr bwMode="auto">
            <a:xfrm flipV="1">
              <a:off x="7221538" y="2282825"/>
              <a:ext cx="36353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 name="Line 43"/>
            <p:cNvSpPr>
              <a:spLocks noChangeShapeType="1"/>
            </p:cNvSpPr>
            <p:nvPr/>
          </p:nvSpPr>
          <p:spPr bwMode="auto">
            <a:xfrm>
              <a:off x="6496050" y="2335213"/>
              <a:ext cx="0" cy="1295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48"/>
            <p:cNvSpPr>
              <a:spLocks noChangeShapeType="1"/>
            </p:cNvSpPr>
            <p:nvPr/>
          </p:nvSpPr>
          <p:spPr bwMode="auto">
            <a:xfrm>
              <a:off x="8516938" y="2225675"/>
              <a:ext cx="0" cy="13001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8" name="Group 108"/>
            <p:cNvGrpSpPr>
              <a:grpSpLocks/>
            </p:cNvGrpSpPr>
            <p:nvPr/>
          </p:nvGrpSpPr>
          <p:grpSpPr bwMode="auto">
            <a:xfrm>
              <a:off x="7564438" y="2070100"/>
              <a:ext cx="538162" cy="336550"/>
              <a:chOff x="4320" y="1536"/>
              <a:chExt cx="384" cy="240"/>
            </a:xfrm>
          </p:grpSpPr>
          <p:sp>
            <p:nvSpPr>
              <p:cNvPr id="89"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3"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4" name="Line 114"/>
            <p:cNvSpPr>
              <a:spLocks noChangeShapeType="1"/>
            </p:cNvSpPr>
            <p:nvPr/>
          </p:nvSpPr>
          <p:spPr bwMode="auto">
            <a:xfrm flipV="1">
              <a:off x="8102600" y="2225675"/>
              <a:ext cx="414338" cy="47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5" name="Line 120"/>
            <p:cNvSpPr>
              <a:spLocks noChangeShapeType="1"/>
            </p:cNvSpPr>
            <p:nvPr/>
          </p:nvSpPr>
          <p:spPr bwMode="auto">
            <a:xfrm flipH="1">
              <a:off x="7377113" y="1557338"/>
              <a:ext cx="25876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 name="Line 121"/>
            <p:cNvSpPr>
              <a:spLocks noChangeShapeType="1"/>
            </p:cNvSpPr>
            <p:nvPr/>
          </p:nvSpPr>
          <p:spPr bwMode="auto">
            <a:xfrm flipH="1">
              <a:off x="8154988" y="1500188"/>
              <a:ext cx="258762" cy="47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7" name="Line 122"/>
            <p:cNvSpPr>
              <a:spLocks noChangeShapeType="1"/>
            </p:cNvSpPr>
            <p:nvPr/>
          </p:nvSpPr>
          <p:spPr bwMode="auto">
            <a:xfrm>
              <a:off x="7377113" y="1557338"/>
              <a:ext cx="0" cy="7207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 name="Line 123"/>
            <p:cNvSpPr>
              <a:spLocks noChangeShapeType="1"/>
            </p:cNvSpPr>
            <p:nvPr/>
          </p:nvSpPr>
          <p:spPr bwMode="auto">
            <a:xfrm>
              <a:off x="8413750" y="1500188"/>
              <a:ext cx="0" cy="7254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9" name="Line 42"/>
            <p:cNvSpPr>
              <a:spLocks noChangeShapeType="1"/>
            </p:cNvSpPr>
            <p:nvPr/>
          </p:nvSpPr>
          <p:spPr bwMode="auto">
            <a:xfrm>
              <a:off x="6496050" y="2955925"/>
              <a:ext cx="7493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00" name="Group 108"/>
            <p:cNvGrpSpPr>
              <a:grpSpLocks/>
            </p:cNvGrpSpPr>
            <p:nvPr/>
          </p:nvGrpSpPr>
          <p:grpSpPr bwMode="auto">
            <a:xfrm>
              <a:off x="7245350" y="2749550"/>
              <a:ext cx="538163" cy="336550"/>
              <a:chOff x="4320" y="1536"/>
              <a:chExt cx="384" cy="240"/>
            </a:xfrm>
          </p:grpSpPr>
          <p:sp>
            <p:nvSpPr>
              <p:cNvPr id="10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6" name="Line 114"/>
            <p:cNvSpPr>
              <a:spLocks noChangeShapeType="1"/>
            </p:cNvSpPr>
            <p:nvPr/>
          </p:nvSpPr>
          <p:spPr bwMode="auto">
            <a:xfrm>
              <a:off x="7791450" y="2905125"/>
              <a:ext cx="7254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07" name="Group 108"/>
            <p:cNvGrpSpPr>
              <a:grpSpLocks/>
            </p:cNvGrpSpPr>
            <p:nvPr/>
          </p:nvGrpSpPr>
          <p:grpSpPr bwMode="auto">
            <a:xfrm>
              <a:off x="6704013" y="2127250"/>
              <a:ext cx="536575" cy="336550"/>
              <a:chOff x="4320" y="1536"/>
              <a:chExt cx="384" cy="240"/>
            </a:xfrm>
          </p:grpSpPr>
          <p:sp>
            <p:nvSpPr>
              <p:cNvPr id="10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13" name="Group 108"/>
            <p:cNvGrpSpPr>
              <a:grpSpLocks/>
            </p:cNvGrpSpPr>
            <p:nvPr/>
          </p:nvGrpSpPr>
          <p:grpSpPr bwMode="auto">
            <a:xfrm>
              <a:off x="7635875" y="1350963"/>
              <a:ext cx="538163" cy="336550"/>
              <a:chOff x="4320" y="1536"/>
              <a:chExt cx="384" cy="240"/>
            </a:xfrm>
          </p:grpSpPr>
          <p:sp>
            <p:nvSpPr>
              <p:cNvPr id="114"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5"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6"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7"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19" name="Line 42"/>
            <p:cNvSpPr>
              <a:spLocks noChangeShapeType="1"/>
            </p:cNvSpPr>
            <p:nvPr/>
          </p:nvSpPr>
          <p:spPr bwMode="auto">
            <a:xfrm flipV="1">
              <a:off x="6237288" y="2335213"/>
              <a:ext cx="4667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20" name="Group 91"/>
            <p:cNvGrpSpPr>
              <a:grpSpLocks/>
            </p:cNvGrpSpPr>
            <p:nvPr/>
          </p:nvGrpSpPr>
          <p:grpSpPr bwMode="auto">
            <a:xfrm>
              <a:off x="6496050" y="3340100"/>
              <a:ext cx="2020888" cy="393700"/>
              <a:chOff x="4419600" y="2354263"/>
              <a:chExt cx="2971800" cy="579437"/>
            </a:xfrm>
          </p:grpSpPr>
          <p:sp>
            <p:nvSpPr>
              <p:cNvPr id="121"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22" name="Group 108"/>
              <p:cNvGrpSpPr>
                <a:grpSpLocks/>
              </p:cNvGrpSpPr>
              <p:nvPr/>
            </p:nvGrpSpPr>
            <p:grpSpPr bwMode="auto">
              <a:xfrm>
                <a:off x="6219825" y="2354263"/>
                <a:ext cx="790575" cy="495300"/>
                <a:chOff x="4320" y="1536"/>
                <a:chExt cx="384" cy="240"/>
              </a:xfrm>
            </p:grpSpPr>
            <p:sp>
              <p:nvSpPr>
                <p:cNvPr id="13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23" name="Line 114"/>
              <p:cNvSpPr>
                <a:spLocks noChangeShapeType="1"/>
              </p:cNvSpPr>
              <p:nvPr/>
            </p:nvSpPr>
            <p:spPr bwMode="auto">
              <a:xfrm>
                <a:off x="7010400" y="2590798"/>
                <a:ext cx="381000" cy="3810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24" name="Group 108"/>
              <p:cNvGrpSpPr>
                <a:grpSpLocks/>
              </p:cNvGrpSpPr>
              <p:nvPr/>
            </p:nvGrpSpPr>
            <p:grpSpPr bwMode="auto">
              <a:xfrm>
                <a:off x="4953000" y="2438400"/>
                <a:ext cx="790575" cy="495300"/>
                <a:chOff x="4320" y="1536"/>
                <a:chExt cx="384" cy="240"/>
              </a:xfrm>
            </p:grpSpPr>
            <p:sp>
              <p:nvSpPr>
                <p:cNvPr id="12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25"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pSp>
        <p:nvGrpSpPr>
          <p:cNvPr id="142" name="Group 141"/>
          <p:cNvGrpSpPr/>
          <p:nvPr/>
        </p:nvGrpSpPr>
        <p:grpSpPr>
          <a:xfrm>
            <a:off x="3175000" y="4097014"/>
            <a:ext cx="3240287" cy="2382837"/>
            <a:chOff x="5276651" y="1350963"/>
            <a:chExt cx="3240287" cy="2382837"/>
          </a:xfrm>
        </p:grpSpPr>
        <p:grpSp>
          <p:nvGrpSpPr>
            <p:cNvPr id="143" name="Group 40"/>
            <p:cNvGrpSpPr>
              <a:grpSpLocks/>
            </p:cNvGrpSpPr>
            <p:nvPr/>
          </p:nvGrpSpPr>
          <p:grpSpPr bwMode="auto">
            <a:xfrm>
              <a:off x="5699125" y="2205038"/>
              <a:ext cx="538163" cy="336550"/>
              <a:chOff x="4320" y="1536"/>
              <a:chExt cx="384" cy="240"/>
            </a:xfrm>
          </p:grpSpPr>
          <p:sp>
            <p:nvSpPr>
              <p:cNvPr id="203"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4"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6"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7"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44" name="Line 41"/>
            <p:cNvSpPr>
              <a:spLocks noChangeShapeType="1"/>
            </p:cNvSpPr>
            <p:nvPr/>
          </p:nvSpPr>
          <p:spPr bwMode="auto">
            <a:xfrm>
              <a:off x="5276651" y="2386013"/>
              <a:ext cx="44311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 name="Line 42"/>
            <p:cNvSpPr>
              <a:spLocks noChangeShapeType="1"/>
            </p:cNvSpPr>
            <p:nvPr/>
          </p:nvSpPr>
          <p:spPr bwMode="auto">
            <a:xfrm flipV="1">
              <a:off x="7221538" y="2282825"/>
              <a:ext cx="36353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6" name="Line 43"/>
            <p:cNvSpPr>
              <a:spLocks noChangeShapeType="1"/>
            </p:cNvSpPr>
            <p:nvPr/>
          </p:nvSpPr>
          <p:spPr bwMode="auto">
            <a:xfrm>
              <a:off x="6496050" y="2335213"/>
              <a:ext cx="0" cy="1295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7" name="Line 48"/>
            <p:cNvSpPr>
              <a:spLocks noChangeShapeType="1"/>
            </p:cNvSpPr>
            <p:nvPr/>
          </p:nvSpPr>
          <p:spPr bwMode="auto">
            <a:xfrm>
              <a:off x="8516938" y="2225675"/>
              <a:ext cx="0" cy="13001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49" name="Group 108"/>
            <p:cNvGrpSpPr>
              <a:grpSpLocks/>
            </p:cNvGrpSpPr>
            <p:nvPr/>
          </p:nvGrpSpPr>
          <p:grpSpPr bwMode="auto">
            <a:xfrm>
              <a:off x="7564438" y="2070100"/>
              <a:ext cx="538162" cy="336550"/>
              <a:chOff x="4320" y="1536"/>
              <a:chExt cx="384" cy="240"/>
            </a:xfrm>
          </p:grpSpPr>
          <p:sp>
            <p:nvSpPr>
              <p:cNvPr id="19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1"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2"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50" name="Line 114"/>
            <p:cNvSpPr>
              <a:spLocks noChangeShapeType="1"/>
            </p:cNvSpPr>
            <p:nvPr/>
          </p:nvSpPr>
          <p:spPr bwMode="auto">
            <a:xfrm flipV="1">
              <a:off x="8102600" y="2225675"/>
              <a:ext cx="414338" cy="47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 name="Line 120"/>
            <p:cNvSpPr>
              <a:spLocks noChangeShapeType="1"/>
            </p:cNvSpPr>
            <p:nvPr/>
          </p:nvSpPr>
          <p:spPr bwMode="auto">
            <a:xfrm flipH="1">
              <a:off x="7377113" y="1557338"/>
              <a:ext cx="25876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 name="Line 121"/>
            <p:cNvSpPr>
              <a:spLocks noChangeShapeType="1"/>
            </p:cNvSpPr>
            <p:nvPr/>
          </p:nvSpPr>
          <p:spPr bwMode="auto">
            <a:xfrm flipH="1">
              <a:off x="8154988" y="1500188"/>
              <a:ext cx="258762" cy="47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 name="Line 122"/>
            <p:cNvSpPr>
              <a:spLocks noChangeShapeType="1"/>
            </p:cNvSpPr>
            <p:nvPr/>
          </p:nvSpPr>
          <p:spPr bwMode="auto">
            <a:xfrm>
              <a:off x="7377113" y="1557338"/>
              <a:ext cx="0" cy="7207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4" name="Line 123"/>
            <p:cNvSpPr>
              <a:spLocks noChangeShapeType="1"/>
            </p:cNvSpPr>
            <p:nvPr/>
          </p:nvSpPr>
          <p:spPr bwMode="auto">
            <a:xfrm>
              <a:off x="8413750" y="1500188"/>
              <a:ext cx="0" cy="7254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 name="Line 42"/>
            <p:cNvSpPr>
              <a:spLocks noChangeShapeType="1"/>
            </p:cNvSpPr>
            <p:nvPr/>
          </p:nvSpPr>
          <p:spPr bwMode="auto">
            <a:xfrm>
              <a:off x="6496050" y="2955925"/>
              <a:ext cx="7493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56" name="Group 108"/>
            <p:cNvGrpSpPr>
              <a:grpSpLocks/>
            </p:cNvGrpSpPr>
            <p:nvPr/>
          </p:nvGrpSpPr>
          <p:grpSpPr bwMode="auto">
            <a:xfrm>
              <a:off x="7245350" y="2749550"/>
              <a:ext cx="538163" cy="336550"/>
              <a:chOff x="4320" y="1536"/>
              <a:chExt cx="384" cy="240"/>
            </a:xfrm>
          </p:grpSpPr>
          <p:sp>
            <p:nvSpPr>
              <p:cNvPr id="193"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6"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7"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57" name="Line 114"/>
            <p:cNvSpPr>
              <a:spLocks noChangeShapeType="1"/>
            </p:cNvSpPr>
            <p:nvPr/>
          </p:nvSpPr>
          <p:spPr bwMode="auto">
            <a:xfrm>
              <a:off x="7791450" y="2905125"/>
              <a:ext cx="7254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58" name="Group 108"/>
            <p:cNvGrpSpPr>
              <a:grpSpLocks/>
            </p:cNvGrpSpPr>
            <p:nvPr/>
          </p:nvGrpSpPr>
          <p:grpSpPr bwMode="auto">
            <a:xfrm>
              <a:off x="6704013" y="2127250"/>
              <a:ext cx="536575" cy="336550"/>
              <a:chOff x="4320" y="1536"/>
              <a:chExt cx="384" cy="240"/>
            </a:xfrm>
          </p:grpSpPr>
          <p:sp>
            <p:nvSpPr>
              <p:cNvPr id="18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1"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2"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59" name="Group 108"/>
            <p:cNvGrpSpPr>
              <a:grpSpLocks/>
            </p:cNvGrpSpPr>
            <p:nvPr/>
          </p:nvGrpSpPr>
          <p:grpSpPr bwMode="auto">
            <a:xfrm>
              <a:off x="7635875" y="1350963"/>
              <a:ext cx="538163" cy="336550"/>
              <a:chOff x="4320" y="1536"/>
              <a:chExt cx="384" cy="240"/>
            </a:xfrm>
          </p:grpSpPr>
          <p:sp>
            <p:nvSpPr>
              <p:cNvPr id="183"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6"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7"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60" name="Line 42"/>
            <p:cNvSpPr>
              <a:spLocks noChangeShapeType="1"/>
            </p:cNvSpPr>
            <p:nvPr/>
          </p:nvSpPr>
          <p:spPr bwMode="auto">
            <a:xfrm flipV="1">
              <a:off x="6237288" y="2335213"/>
              <a:ext cx="4667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1" name="Group 91"/>
            <p:cNvGrpSpPr>
              <a:grpSpLocks/>
            </p:cNvGrpSpPr>
            <p:nvPr/>
          </p:nvGrpSpPr>
          <p:grpSpPr bwMode="auto">
            <a:xfrm>
              <a:off x="6496050" y="3340100"/>
              <a:ext cx="2020888" cy="393700"/>
              <a:chOff x="4419600" y="2354263"/>
              <a:chExt cx="2971800" cy="579437"/>
            </a:xfrm>
          </p:grpSpPr>
          <p:sp>
            <p:nvSpPr>
              <p:cNvPr id="168"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9" name="Group 108"/>
              <p:cNvGrpSpPr>
                <a:grpSpLocks/>
              </p:cNvGrpSpPr>
              <p:nvPr/>
            </p:nvGrpSpPr>
            <p:grpSpPr bwMode="auto">
              <a:xfrm>
                <a:off x="6219825" y="2354263"/>
                <a:ext cx="790575" cy="495300"/>
                <a:chOff x="4320" y="1536"/>
                <a:chExt cx="384" cy="240"/>
              </a:xfrm>
            </p:grpSpPr>
            <p:sp>
              <p:nvSpPr>
                <p:cNvPr id="17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1"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2"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70" name="Line 114"/>
              <p:cNvSpPr>
                <a:spLocks noChangeShapeType="1"/>
              </p:cNvSpPr>
              <p:nvPr/>
            </p:nvSpPr>
            <p:spPr bwMode="auto">
              <a:xfrm>
                <a:off x="7010400" y="2590798"/>
                <a:ext cx="381000" cy="3810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71" name="Group 108"/>
              <p:cNvGrpSpPr>
                <a:grpSpLocks/>
              </p:cNvGrpSpPr>
              <p:nvPr/>
            </p:nvGrpSpPr>
            <p:grpSpPr bwMode="auto">
              <a:xfrm>
                <a:off x="4953000" y="2438400"/>
                <a:ext cx="790575" cy="495300"/>
                <a:chOff x="4320" y="1536"/>
                <a:chExt cx="384" cy="240"/>
              </a:xfrm>
            </p:grpSpPr>
            <p:sp>
              <p:nvSpPr>
                <p:cNvPr id="173"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7"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72"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pSp>
        <p:nvGrpSpPr>
          <p:cNvPr id="208" name="Group 207"/>
          <p:cNvGrpSpPr/>
          <p:nvPr/>
        </p:nvGrpSpPr>
        <p:grpSpPr>
          <a:xfrm>
            <a:off x="-160338" y="3883028"/>
            <a:ext cx="3335338" cy="2382837"/>
            <a:chOff x="5181600" y="1350963"/>
            <a:chExt cx="3335338" cy="2382837"/>
          </a:xfrm>
        </p:grpSpPr>
        <p:grpSp>
          <p:nvGrpSpPr>
            <p:cNvPr id="209" name="Group 40"/>
            <p:cNvGrpSpPr>
              <a:grpSpLocks/>
            </p:cNvGrpSpPr>
            <p:nvPr/>
          </p:nvGrpSpPr>
          <p:grpSpPr bwMode="auto">
            <a:xfrm>
              <a:off x="5699125" y="2205038"/>
              <a:ext cx="538163" cy="336550"/>
              <a:chOff x="4320" y="1536"/>
              <a:chExt cx="384" cy="240"/>
            </a:xfrm>
          </p:grpSpPr>
          <p:sp>
            <p:nvSpPr>
              <p:cNvPr id="269"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0"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1"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2"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3"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0" name="Line 41"/>
            <p:cNvSpPr>
              <a:spLocks noChangeShapeType="1"/>
            </p:cNvSpPr>
            <p:nvPr/>
          </p:nvSpPr>
          <p:spPr bwMode="auto">
            <a:xfrm>
              <a:off x="5181600" y="2386013"/>
              <a:ext cx="53816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1" name="Line 42"/>
            <p:cNvSpPr>
              <a:spLocks noChangeShapeType="1"/>
            </p:cNvSpPr>
            <p:nvPr/>
          </p:nvSpPr>
          <p:spPr bwMode="auto">
            <a:xfrm flipV="1">
              <a:off x="7221538" y="2282825"/>
              <a:ext cx="36353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2" name="Line 43"/>
            <p:cNvSpPr>
              <a:spLocks noChangeShapeType="1"/>
            </p:cNvSpPr>
            <p:nvPr/>
          </p:nvSpPr>
          <p:spPr bwMode="auto">
            <a:xfrm>
              <a:off x="6496050" y="2335213"/>
              <a:ext cx="0" cy="1295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3" name="Line 48"/>
            <p:cNvSpPr>
              <a:spLocks noChangeShapeType="1"/>
            </p:cNvSpPr>
            <p:nvPr/>
          </p:nvSpPr>
          <p:spPr bwMode="auto">
            <a:xfrm>
              <a:off x="8516938" y="2225675"/>
              <a:ext cx="0" cy="13001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5" name="Group 108"/>
            <p:cNvGrpSpPr>
              <a:grpSpLocks/>
            </p:cNvGrpSpPr>
            <p:nvPr/>
          </p:nvGrpSpPr>
          <p:grpSpPr bwMode="auto">
            <a:xfrm>
              <a:off x="7564438" y="2070100"/>
              <a:ext cx="538162" cy="336550"/>
              <a:chOff x="4320" y="1536"/>
              <a:chExt cx="384" cy="240"/>
            </a:xfrm>
          </p:grpSpPr>
          <p:sp>
            <p:nvSpPr>
              <p:cNvPr id="264"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5"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6" name="Line 114"/>
            <p:cNvSpPr>
              <a:spLocks noChangeShapeType="1"/>
            </p:cNvSpPr>
            <p:nvPr/>
          </p:nvSpPr>
          <p:spPr bwMode="auto">
            <a:xfrm flipV="1">
              <a:off x="8102600" y="2225675"/>
              <a:ext cx="414338" cy="47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7" name="Line 120"/>
            <p:cNvSpPr>
              <a:spLocks noChangeShapeType="1"/>
            </p:cNvSpPr>
            <p:nvPr/>
          </p:nvSpPr>
          <p:spPr bwMode="auto">
            <a:xfrm flipH="1">
              <a:off x="7377113" y="1557338"/>
              <a:ext cx="25876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8" name="Line 121"/>
            <p:cNvSpPr>
              <a:spLocks noChangeShapeType="1"/>
            </p:cNvSpPr>
            <p:nvPr/>
          </p:nvSpPr>
          <p:spPr bwMode="auto">
            <a:xfrm flipH="1">
              <a:off x="8154988" y="1500188"/>
              <a:ext cx="258762" cy="47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9" name="Line 122"/>
            <p:cNvSpPr>
              <a:spLocks noChangeShapeType="1"/>
            </p:cNvSpPr>
            <p:nvPr/>
          </p:nvSpPr>
          <p:spPr bwMode="auto">
            <a:xfrm>
              <a:off x="7377113" y="1557338"/>
              <a:ext cx="0" cy="7207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0" name="Line 123"/>
            <p:cNvSpPr>
              <a:spLocks noChangeShapeType="1"/>
            </p:cNvSpPr>
            <p:nvPr/>
          </p:nvSpPr>
          <p:spPr bwMode="auto">
            <a:xfrm>
              <a:off x="8413750" y="1500188"/>
              <a:ext cx="0" cy="7254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1" name="Line 42"/>
            <p:cNvSpPr>
              <a:spLocks noChangeShapeType="1"/>
            </p:cNvSpPr>
            <p:nvPr/>
          </p:nvSpPr>
          <p:spPr bwMode="auto">
            <a:xfrm>
              <a:off x="6496050" y="2955925"/>
              <a:ext cx="7493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22" name="Group 108"/>
            <p:cNvGrpSpPr>
              <a:grpSpLocks/>
            </p:cNvGrpSpPr>
            <p:nvPr/>
          </p:nvGrpSpPr>
          <p:grpSpPr bwMode="auto">
            <a:xfrm>
              <a:off x="7245350" y="2749550"/>
              <a:ext cx="538163" cy="336550"/>
              <a:chOff x="4320" y="1536"/>
              <a:chExt cx="384" cy="240"/>
            </a:xfrm>
          </p:grpSpPr>
          <p:sp>
            <p:nvSpPr>
              <p:cNvPr id="259"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0"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1"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2"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3"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23" name="Line 114"/>
            <p:cNvSpPr>
              <a:spLocks noChangeShapeType="1"/>
            </p:cNvSpPr>
            <p:nvPr/>
          </p:nvSpPr>
          <p:spPr bwMode="auto">
            <a:xfrm>
              <a:off x="7791450" y="2905125"/>
              <a:ext cx="7254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24" name="Group 108"/>
            <p:cNvGrpSpPr>
              <a:grpSpLocks/>
            </p:cNvGrpSpPr>
            <p:nvPr/>
          </p:nvGrpSpPr>
          <p:grpSpPr bwMode="auto">
            <a:xfrm>
              <a:off x="6704013" y="2127250"/>
              <a:ext cx="536575" cy="336550"/>
              <a:chOff x="4320" y="1536"/>
              <a:chExt cx="384" cy="240"/>
            </a:xfrm>
          </p:grpSpPr>
          <p:sp>
            <p:nvSpPr>
              <p:cNvPr id="254"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7"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8"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25" name="Group 108"/>
            <p:cNvGrpSpPr>
              <a:grpSpLocks/>
            </p:cNvGrpSpPr>
            <p:nvPr/>
          </p:nvGrpSpPr>
          <p:grpSpPr bwMode="auto">
            <a:xfrm>
              <a:off x="7635875" y="1350963"/>
              <a:ext cx="538163" cy="336550"/>
              <a:chOff x="4320" y="1536"/>
              <a:chExt cx="384" cy="240"/>
            </a:xfrm>
          </p:grpSpPr>
          <p:sp>
            <p:nvSpPr>
              <p:cNvPr id="249"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0"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1"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2"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3"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26" name="Line 42"/>
            <p:cNvSpPr>
              <a:spLocks noChangeShapeType="1"/>
            </p:cNvSpPr>
            <p:nvPr/>
          </p:nvSpPr>
          <p:spPr bwMode="auto">
            <a:xfrm flipV="1">
              <a:off x="6237288" y="2335213"/>
              <a:ext cx="4667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27" name="Group 91"/>
            <p:cNvGrpSpPr>
              <a:grpSpLocks/>
            </p:cNvGrpSpPr>
            <p:nvPr/>
          </p:nvGrpSpPr>
          <p:grpSpPr bwMode="auto">
            <a:xfrm>
              <a:off x="6496050" y="3340100"/>
              <a:ext cx="2020888" cy="393700"/>
              <a:chOff x="4419600" y="2354263"/>
              <a:chExt cx="2971800" cy="579437"/>
            </a:xfrm>
          </p:grpSpPr>
          <p:sp>
            <p:nvSpPr>
              <p:cNvPr id="234"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35" name="Group 108"/>
              <p:cNvGrpSpPr>
                <a:grpSpLocks/>
              </p:cNvGrpSpPr>
              <p:nvPr/>
            </p:nvGrpSpPr>
            <p:grpSpPr bwMode="auto">
              <a:xfrm>
                <a:off x="6219825" y="2354263"/>
                <a:ext cx="790575" cy="495300"/>
                <a:chOff x="4320" y="1536"/>
                <a:chExt cx="384" cy="240"/>
              </a:xfrm>
            </p:grpSpPr>
            <p:sp>
              <p:nvSpPr>
                <p:cNvPr id="244"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7"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8"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36" name="Line 114"/>
              <p:cNvSpPr>
                <a:spLocks noChangeShapeType="1"/>
              </p:cNvSpPr>
              <p:nvPr/>
            </p:nvSpPr>
            <p:spPr bwMode="auto">
              <a:xfrm>
                <a:off x="7010400" y="2590798"/>
                <a:ext cx="381000" cy="3810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37" name="Group 108"/>
              <p:cNvGrpSpPr>
                <a:grpSpLocks/>
              </p:cNvGrpSpPr>
              <p:nvPr/>
            </p:nvGrpSpPr>
            <p:grpSpPr bwMode="auto">
              <a:xfrm>
                <a:off x="4953000" y="2438400"/>
                <a:ext cx="790575" cy="495300"/>
                <a:chOff x="4320" y="1536"/>
                <a:chExt cx="384" cy="240"/>
              </a:xfrm>
            </p:grpSpPr>
            <p:sp>
              <p:nvSpPr>
                <p:cNvPr id="239"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0"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1"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2"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3"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38"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pSp>
        <p:nvGrpSpPr>
          <p:cNvPr id="274" name="Group 273"/>
          <p:cNvGrpSpPr/>
          <p:nvPr/>
        </p:nvGrpSpPr>
        <p:grpSpPr>
          <a:xfrm>
            <a:off x="-1582738" y="1450976"/>
            <a:ext cx="3335338" cy="2382837"/>
            <a:chOff x="5181600" y="1350963"/>
            <a:chExt cx="3335338" cy="2382837"/>
          </a:xfrm>
        </p:grpSpPr>
        <p:grpSp>
          <p:nvGrpSpPr>
            <p:cNvPr id="275" name="Group 40"/>
            <p:cNvGrpSpPr>
              <a:grpSpLocks/>
            </p:cNvGrpSpPr>
            <p:nvPr/>
          </p:nvGrpSpPr>
          <p:grpSpPr bwMode="auto">
            <a:xfrm>
              <a:off x="5699125" y="2205038"/>
              <a:ext cx="538163" cy="336550"/>
              <a:chOff x="4320" y="1536"/>
              <a:chExt cx="384" cy="240"/>
            </a:xfrm>
          </p:grpSpPr>
          <p:sp>
            <p:nvSpPr>
              <p:cNvPr id="335"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6"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7"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9"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76" name="Line 41"/>
            <p:cNvSpPr>
              <a:spLocks noChangeShapeType="1"/>
            </p:cNvSpPr>
            <p:nvPr/>
          </p:nvSpPr>
          <p:spPr bwMode="auto">
            <a:xfrm>
              <a:off x="5181600" y="2386013"/>
              <a:ext cx="53816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 name="Line 42"/>
            <p:cNvSpPr>
              <a:spLocks noChangeShapeType="1"/>
            </p:cNvSpPr>
            <p:nvPr/>
          </p:nvSpPr>
          <p:spPr bwMode="auto">
            <a:xfrm flipV="1">
              <a:off x="7221538" y="2282825"/>
              <a:ext cx="36353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 name="Line 43"/>
            <p:cNvSpPr>
              <a:spLocks noChangeShapeType="1"/>
            </p:cNvSpPr>
            <p:nvPr/>
          </p:nvSpPr>
          <p:spPr bwMode="auto">
            <a:xfrm>
              <a:off x="6496050" y="2335213"/>
              <a:ext cx="0" cy="1295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9" name="Line 48"/>
            <p:cNvSpPr>
              <a:spLocks noChangeShapeType="1"/>
            </p:cNvSpPr>
            <p:nvPr/>
          </p:nvSpPr>
          <p:spPr bwMode="auto">
            <a:xfrm>
              <a:off x="8516938" y="2225675"/>
              <a:ext cx="0" cy="13001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80" name="Object 2"/>
            <p:cNvGraphicFramePr>
              <a:graphicFrameLocks noChangeAspect="1"/>
            </p:cNvGraphicFramePr>
            <p:nvPr>
              <p:extLst>
                <p:ext uri="{D42A27DB-BD31-4B8C-83A1-F6EECF244321}">
                  <p14:modId xmlns:p14="http://schemas.microsoft.com/office/powerpoint/2010/main" val="1679192482"/>
                </p:ext>
              </p:extLst>
            </p:nvPr>
          </p:nvGraphicFramePr>
          <p:xfrm>
            <a:off x="5822950" y="1971675"/>
            <a:ext cx="292100" cy="180975"/>
          </p:xfrm>
          <a:graphic>
            <a:graphicData uri="http://schemas.openxmlformats.org/presentationml/2006/ole">
              <mc:AlternateContent xmlns:mc="http://schemas.openxmlformats.org/markup-compatibility/2006">
                <mc:Choice xmlns:v="urn:schemas-microsoft-com:vml" Requires="v">
                  <p:oleObj spid="_x0000_s2430623" name="Equation" r:id="rId3" imgW="266700" imgH="165100" progId="Equation.DSMT4">
                    <p:embed/>
                  </p:oleObj>
                </mc:Choice>
                <mc:Fallback>
                  <p:oleObj name="Equation" r:id="rId3" imgW="266700" imgH="165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2950" y="1971675"/>
                          <a:ext cx="292100" cy="180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81" name="Group 108"/>
            <p:cNvGrpSpPr>
              <a:grpSpLocks/>
            </p:cNvGrpSpPr>
            <p:nvPr/>
          </p:nvGrpSpPr>
          <p:grpSpPr bwMode="auto">
            <a:xfrm>
              <a:off x="7564438" y="2070100"/>
              <a:ext cx="538162" cy="336550"/>
              <a:chOff x="4320" y="1536"/>
              <a:chExt cx="384" cy="240"/>
            </a:xfrm>
          </p:grpSpPr>
          <p:sp>
            <p:nvSpPr>
              <p:cNvPr id="330"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1"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2"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3"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4"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82" name="Line 114"/>
            <p:cNvSpPr>
              <a:spLocks noChangeShapeType="1"/>
            </p:cNvSpPr>
            <p:nvPr/>
          </p:nvSpPr>
          <p:spPr bwMode="auto">
            <a:xfrm flipV="1">
              <a:off x="8102600" y="2225675"/>
              <a:ext cx="414338" cy="47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3" name="Line 120"/>
            <p:cNvSpPr>
              <a:spLocks noChangeShapeType="1"/>
            </p:cNvSpPr>
            <p:nvPr/>
          </p:nvSpPr>
          <p:spPr bwMode="auto">
            <a:xfrm flipH="1">
              <a:off x="7377113" y="1557338"/>
              <a:ext cx="25876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4" name="Line 121"/>
            <p:cNvSpPr>
              <a:spLocks noChangeShapeType="1"/>
            </p:cNvSpPr>
            <p:nvPr/>
          </p:nvSpPr>
          <p:spPr bwMode="auto">
            <a:xfrm flipH="1">
              <a:off x="8154988" y="1500188"/>
              <a:ext cx="258762" cy="47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5" name="Line 122"/>
            <p:cNvSpPr>
              <a:spLocks noChangeShapeType="1"/>
            </p:cNvSpPr>
            <p:nvPr/>
          </p:nvSpPr>
          <p:spPr bwMode="auto">
            <a:xfrm>
              <a:off x="7377113" y="1557338"/>
              <a:ext cx="0" cy="7207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 name="Line 123"/>
            <p:cNvSpPr>
              <a:spLocks noChangeShapeType="1"/>
            </p:cNvSpPr>
            <p:nvPr/>
          </p:nvSpPr>
          <p:spPr bwMode="auto">
            <a:xfrm>
              <a:off x="8413750" y="1500188"/>
              <a:ext cx="0" cy="7254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 name="Line 42"/>
            <p:cNvSpPr>
              <a:spLocks noChangeShapeType="1"/>
            </p:cNvSpPr>
            <p:nvPr/>
          </p:nvSpPr>
          <p:spPr bwMode="auto">
            <a:xfrm>
              <a:off x="6496050" y="2955925"/>
              <a:ext cx="7493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88" name="Group 108"/>
            <p:cNvGrpSpPr>
              <a:grpSpLocks/>
            </p:cNvGrpSpPr>
            <p:nvPr/>
          </p:nvGrpSpPr>
          <p:grpSpPr bwMode="auto">
            <a:xfrm>
              <a:off x="7245350" y="2749550"/>
              <a:ext cx="538163" cy="336550"/>
              <a:chOff x="4320" y="1536"/>
              <a:chExt cx="384" cy="240"/>
            </a:xfrm>
          </p:grpSpPr>
          <p:sp>
            <p:nvSpPr>
              <p:cNvPr id="325"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6"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7"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8"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9"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89" name="Line 114"/>
            <p:cNvSpPr>
              <a:spLocks noChangeShapeType="1"/>
            </p:cNvSpPr>
            <p:nvPr/>
          </p:nvSpPr>
          <p:spPr bwMode="auto">
            <a:xfrm>
              <a:off x="7791450" y="2905125"/>
              <a:ext cx="7254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0" name="Group 108"/>
            <p:cNvGrpSpPr>
              <a:grpSpLocks/>
            </p:cNvGrpSpPr>
            <p:nvPr/>
          </p:nvGrpSpPr>
          <p:grpSpPr bwMode="auto">
            <a:xfrm>
              <a:off x="6704013" y="2127250"/>
              <a:ext cx="536575" cy="336550"/>
              <a:chOff x="4320" y="1536"/>
              <a:chExt cx="384" cy="240"/>
            </a:xfrm>
          </p:grpSpPr>
          <p:sp>
            <p:nvSpPr>
              <p:cNvPr id="320"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1"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2"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3"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4"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91" name="Group 108"/>
            <p:cNvGrpSpPr>
              <a:grpSpLocks/>
            </p:cNvGrpSpPr>
            <p:nvPr/>
          </p:nvGrpSpPr>
          <p:grpSpPr bwMode="auto">
            <a:xfrm>
              <a:off x="7635875" y="1350963"/>
              <a:ext cx="538163" cy="336550"/>
              <a:chOff x="4320" y="1536"/>
              <a:chExt cx="384" cy="240"/>
            </a:xfrm>
          </p:grpSpPr>
          <p:sp>
            <p:nvSpPr>
              <p:cNvPr id="315"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6"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9"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92" name="Line 42"/>
            <p:cNvSpPr>
              <a:spLocks noChangeShapeType="1"/>
            </p:cNvSpPr>
            <p:nvPr/>
          </p:nvSpPr>
          <p:spPr bwMode="auto">
            <a:xfrm flipV="1">
              <a:off x="6237288" y="2335213"/>
              <a:ext cx="4667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3" name="Group 91"/>
            <p:cNvGrpSpPr>
              <a:grpSpLocks/>
            </p:cNvGrpSpPr>
            <p:nvPr/>
          </p:nvGrpSpPr>
          <p:grpSpPr bwMode="auto">
            <a:xfrm>
              <a:off x="6496050" y="3340100"/>
              <a:ext cx="2020888" cy="393700"/>
              <a:chOff x="4419600" y="2354263"/>
              <a:chExt cx="2971800" cy="579437"/>
            </a:xfrm>
          </p:grpSpPr>
          <p:sp>
            <p:nvSpPr>
              <p:cNvPr id="300"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01" name="Group 108"/>
              <p:cNvGrpSpPr>
                <a:grpSpLocks/>
              </p:cNvGrpSpPr>
              <p:nvPr/>
            </p:nvGrpSpPr>
            <p:grpSpPr bwMode="auto">
              <a:xfrm>
                <a:off x="6219825" y="2354263"/>
                <a:ext cx="790575" cy="495300"/>
                <a:chOff x="4320" y="1536"/>
                <a:chExt cx="384" cy="240"/>
              </a:xfrm>
            </p:grpSpPr>
            <p:sp>
              <p:nvSpPr>
                <p:cNvPr id="310"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1"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2"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3"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4"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02" name="Line 114"/>
              <p:cNvSpPr>
                <a:spLocks noChangeShapeType="1"/>
              </p:cNvSpPr>
              <p:nvPr/>
            </p:nvSpPr>
            <p:spPr bwMode="auto">
              <a:xfrm>
                <a:off x="7010400" y="2590798"/>
                <a:ext cx="381000" cy="3810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03" name="Group 108"/>
              <p:cNvGrpSpPr>
                <a:grpSpLocks/>
              </p:cNvGrpSpPr>
              <p:nvPr/>
            </p:nvGrpSpPr>
            <p:grpSpPr bwMode="auto">
              <a:xfrm>
                <a:off x="4953000" y="2438400"/>
                <a:ext cx="790575" cy="495300"/>
                <a:chOff x="4320" y="1536"/>
                <a:chExt cx="384" cy="240"/>
              </a:xfrm>
            </p:grpSpPr>
            <p:sp>
              <p:nvSpPr>
                <p:cNvPr id="305"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6"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9"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04"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pSp>
        <p:nvGrpSpPr>
          <p:cNvPr id="340" name="Group 339"/>
          <p:cNvGrpSpPr/>
          <p:nvPr/>
        </p:nvGrpSpPr>
        <p:grpSpPr>
          <a:xfrm>
            <a:off x="6322973" y="3217867"/>
            <a:ext cx="3335338" cy="2382837"/>
            <a:chOff x="5181600" y="1350963"/>
            <a:chExt cx="3335338" cy="2382837"/>
          </a:xfrm>
        </p:grpSpPr>
        <p:grpSp>
          <p:nvGrpSpPr>
            <p:cNvPr id="341" name="Group 40"/>
            <p:cNvGrpSpPr>
              <a:grpSpLocks/>
            </p:cNvGrpSpPr>
            <p:nvPr/>
          </p:nvGrpSpPr>
          <p:grpSpPr bwMode="auto">
            <a:xfrm>
              <a:off x="5699125" y="2205038"/>
              <a:ext cx="538163" cy="336550"/>
              <a:chOff x="4320" y="1536"/>
              <a:chExt cx="384" cy="240"/>
            </a:xfrm>
          </p:grpSpPr>
          <p:sp>
            <p:nvSpPr>
              <p:cNvPr id="401"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2"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3"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4"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5"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42" name="Line 41"/>
            <p:cNvSpPr>
              <a:spLocks noChangeShapeType="1"/>
            </p:cNvSpPr>
            <p:nvPr/>
          </p:nvSpPr>
          <p:spPr bwMode="auto">
            <a:xfrm>
              <a:off x="5181600" y="2386013"/>
              <a:ext cx="53816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3" name="Line 42"/>
            <p:cNvSpPr>
              <a:spLocks noChangeShapeType="1"/>
            </p:cNvSpPr>
            <p:nvPr/>
          </p:nvSpPr>
          <p:spPr bwMode="auto">
            <a:xfrm flipV="1">
              <a:off x="7221538" y="2282825"/>
              <a:ext cx="36353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4" name="Line 43"/>
            <p:cNvSpPr>
              <a:spLocks noChangeShapeType="1"/>
            </p:cNvSpPr>
            <p:nvPr/>
          </p:nvSpPr>
          <p:spPr bwMode="auto">
            <a:xfrm>
              <a:off x="6496050" y="2335213"/>
              <a:ext cx="0" cy="1295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5" name="Line 48"/>
            <p:cNvSpPr>
              <a:spLocks noChangeShapeType="1"/>
            </p:cNvSpPr>
            <p:nvPr/>
          </p:nvSpPr>
          <p:spPr bwMode="auto">
            <a:xfrm>
              <a:off x="8516938" y="2225675"/>
              <a:ext cx="0" cy="13001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7" name="Group 108"/>
            <p:cNvGrpSpPr>
              <a:grpSpLocks/>
            </p:cNvGrpSpPr>
            <p:nvPr/>
          </p:nvGrpSpPr>
          <p:grpSpPr bwMode="auto">
            <a:xfrm>
              <a:off x="7564438" y="2070100"/>
              <a:ext cx="538162" cy="336550"/>
              <a:chOff x="4320" y="1536"/>
              <a:chExt cx="384" cy="240"/>
            </a:xfrm>
          </p:grpSpPr>
          <p:sp>
            <p:nvSpPr>
              <p:cNvPr id="39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48" name="Line 114"/>
            <p:cNvSpPr>
              <a:spLocks noChangeShapeType="1"/>
            </p:cNvSpPr>
            <p:nvPr/>
          </p:nvSpPr>
          <p:spPr bwMode="auto">
            <a:xfrm flipV="1">
              <a:off x="8102600" y="2225675"/>
              <a:ext cx="414338" cy="47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9" name="Line 120"/>
            <p:cNvSpPr>
              <a:spLocks noChangeShapeType="1"/>
            </p:cNvSpPr>
            <p:nvPr/>
          </p:nvSpPr>
          <p:spPr bwMode="auto">
            <a:xfrm flipH="1">
              <a:off x="7377113" y="1557338"/>
              <a:ext cx="25876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0" name="Line 121"/>
            <p:cNvSpPr>
              <a:spLocks noChangeShapeType="1"/>
            </p:cNvSpPr>
            <p:nvPr/>
          </p:nvSpPr>
          <p:spPr bwMode="auto">
            <a:xfrm flipH="1">
              <a:off x="8154988" y="1500188"/>
              <a:ext cx="258762" cy="47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1" name="Line 122"/>
            <p:cNvSpPr>
              <a:spLocks noChangeShapeType="1"/>
            </p:cNvSpPr>
            <p:nvPr/>
          </p:nvSpPr>
          <p:spPr bwMode="auto">
            <a:xfrm>
              <a:off x="7377113" y="1557338"/>
              <a:ext cx="0" cy="7207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2" name="Line 123"/>
            <p:cNvSpPr>
              <a:spLocks noChangeShapeType="1"/>
            </p:cNvSpPr>
            <p:nvPr/>
          </p:nvSpPr>
          <p:spPr bwMode="auto">
            <a:xfrm>
              <a:off x="8413750" y="1500188"/>
              <a:ext cx="0" cy="7254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3" name="Line 42"/>
            <p:cNvSpPr>
              <a:spLocks noChangeShapeType="1"/>
            </p:cNvSpPr>
            <p:nvPr/>
          </p:nvSpPr>
          <p:spPr bwMode="auto">
            <a:xfrm>
              <a:off x="6496050" y="2955925"/>
              <a:ext cx="7493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54" name="Group 108"/>
            <p:cNvGrpSpPr>
              <a:grpSpLocks/>
            </p:cNvGrpSpPr>
            <p:nvPr/>
          </p:nvGrpSpPr>
          <p:grpSpPr bwMode="auto">
            <a:xfrm>
              <a:off x="7245350" y="2749550"/>
              <a:ext cx="538163" cy="336550"/>
              <a:chOff x="4320" y="1536"/>
              <a:chExt cx="384" cy="240"/>
            </a:xfrm>
          </p:grpSpPr>
          <p:sp>
            <p:nvSpPr>
              <p:cNvPr id="39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55" name="Line 114"/>
            <p:cNvSpPr>
              <a:spLocks noChangeShapeType="1"/>
            </p:cNvSpPr>
            <p:nvPr/>
          </p:nvSpPr>
          <p:spPr bwMode="auto">
            <a:xfrm>
              <a:off x="7791450" y="2905125"/>
              <a:ext cx="7254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56" name="Group 108"/>
            <p:cNvGrpSpPr>
              <a:grpSpLocks/>
            </p:cNvGrpSpPr>
            <p:nvPr/>
          </p:nvGrpSpPr>
          <p:grpSpPr bwMode="auto">
            <a:xfrm>
              <a:off x="6704013" y="2127250"/>
              <a:ext cx="536575" cy="336550"/>
              <a:chOff x="4320" y="1536"/>
              <a:chExt cx="384" cy="240"/>
            </a:xfrm>
          </p:grpSpPr>
          <p:sp>
            <p:nvSpPr>
              <p:cNvPr id="38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57" name="Group 108"/>
            <p:cNvGrpSpPr>
              <a:grpSpLocks/>
            </p:cNvGrpSpPr>
            <p:nvPr/>
          </p:nvGrpSpPr>
          <p:grpSpPr bwMode="auto">
            <a:xfrm>
              <a:off x="7635875" y="1350963"/>
              <a:ext cx="538163" cy="336550"/>
              <a:chOff x="4320" y="1536"/>
              <a:chExt cx="384" cy="240"/>
            </a:xfrm>
          </p:grpSpPr>
          <p:sp>
            <p:nvSpPr>
              <p:cNvPr id="38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58" name="Line 42"/>
            <p:cNvSpPr>
              <a:spLocks noChangeShapeType="1"/>
            </p:cNvSpPr>
            <p:nvPr/>
          </p:nvSpPr>
          <p:spPr bwMode="auto">
            <a:xfrm flipV="1">
              <a:off x="6237288" y="2335213"/>
              <a:ext cx="4667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59" name="Group 91"/>
            <p:cNvGrpSpPr>
              <a:grpSpLocks/>
            </p:cNvGrpSpPr>
            <p:nvPr/>
          </p:nvGrpSpPr>
          <p:grpSpPr bwMode="auto">
            <a:xfrm>
              <a:off x="6496050" y="3340100"/>
              <a:ext cx="2020888" cy="393700"/>
              <a:chOff x="4419600" y="2354263"/>
              <a:chExt cx="2971800" cy="579437"/>
            </a:xfrm>
          </p:grpSpPr>
          <p:sp>
            <p:nvSpPr>
              <p:cNvPr id="366"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67" name="Group 108"/>
              <p:cNvGrpSpPr>
                <a:grpSpLocks/>
              </p:cNvGrpSpPr>
              <p:nvPr/>
            </p:nvGrpSpPr>
            <p:grpSpPr bwMode="auto">
              <a:xfrm>
                <a:off x="6219825" y="2354263"/>
                <a:ext cx="790575" cy="495300"/>
                <a:chOff x="4320" y="1536"/>
                <a:chExt cx="384" cy="240"/>
              </a:xfrm>
            </p:grpSpPr>
            <p:sp>
              <p:nvSpPr>
                <p:cNvPr id="37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68" name="Line 114"/>
              <p:cNvSpPr>
                <a:spLocks noChangeShapeType="1"/>
              </p:cNvSpPr>
              <p:nvPr/>
            </p:nvSpPr>
            <p:spPr bwMode="auto">
              <a:xfrm>
                <a:off x="7010400" y="2590798"/>
                <a:ext cx="381000" cy="3810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69" name="Group 108"/>
              <p:cNvGrpSpPr>
                <a:grpSpLocks/>
              </p:cNvGrpSpPr>
              <p:nvPr/>
            </p:nvGrpSpPr>
            <p:grpSpPr bwMode="auto">
              <a:xfrm>
                <a:off x="4953000" y="2438400"/>
                <a:ext cx="790575" cy="495300"/>
                <a:chOff x="4320" y="1536"/>
                <a:chExt cx="384" cy="240"/>
              </a:xfrm>
            </p:grpSpPr>
            <p:sp>
              <p:nvSpPr>
                <p:cNvPr id="37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70"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406" name="Line 42"/>
          <p:cNvSpPr>
            <a:spLocks noChangeShapeType="1"/>
          </p:cNvSpPr>
          <p:nvPr/>
        </p:nvSpPr>
        <p:spPr bwMode="auto">
          <a:xfrm>
            <a:off x="5091313" y="3113406"/>
            <a:ext cx="4997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7" name="Line 114"/>
          <p:cNvSpPr>
            <a:spLocks noChangeShapeType="1"/>
          </p:cNvSpPr>
          <p:nvPr/>
        </p:nvSpPr>
        <p:spPr bwMode="auto">
          <a:xfrm>
            <a:off x="5736035" y="3113406"/>
            <a:ext cx="625633" cy="127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8" name="Line 114"/>
          <p:cNvSpPr>
            <a:spLocks noChangeShapeType="1"/>
          </p:cNvSpPr>
          <p:nvPr/>
        </p:nvSpPr>
        <p:spPr bwMode="auto">
          <a:xfrm flipH="1" flipV="1">
            <a:off x="5597900" y="2917826"/>
            <a:ext cx="3594" cy="4111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 name="Line 114"/>
          <p:cNvSpPr>
            <a:spLocks noChangeShapeType="1"/>
          </p:cNvSpPr>
          <p:nvPr/>
        </p:nvSpPr>
        <p:spPr bwMode="auto">
          <a:xfrm flipH="1" flipV="1">
            <a:off x="5732441" y="3038479"/>
            <a:ext cx="3594" cy="16192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3418244957"/>
      </p:ext>
    </p:extLst>
  </p:cSld>
  <p:clrMapOvr>
    <a:masterClrMapping/>
  </p:clrMapOvr>
  <p:timing>
    <p:tnLst>
      <p:par>
        <p:cTn id="1" dur="indefinite" restart="never" nodeType="tmRoot">
          <p:childTnLst>
            <p:par>
              <p:cTn id="2"/>
            </p:par>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10.)</a:t>
            </a:r>
          </a:p>
        </p:txBody>
      </p:sp>
      <p:sp>
        <p:nvSpPr>
          <p:cNvPr id="4" name="TextBox 3"/>
          <p:cNvSpPr txBox="1"/>
          <p:nvPr/>
        </p:nvSpPr>
        <p:spPr>
          <a:xfrm>
            <a:off x="314586" y="232207"/>
            <a:ext cx="5027961" cy="1446550"/>
          </a:xfrm>
          <a:prstGeom prst="rect">
            <a:avLst/>
          </a:prstGeom>
          <a:noFill/>
        </p:spPr>
        <p:txBody>
          <a:bodyPr wrap="square" rtlCol="0">
            <a:spAutoFit/>
          </a:bodyPr>
          <a:lstStyle/>
          <a:p>
            <a:r>
              <a:rPr lang="en-US" sz="2800" dirty="0">
                <a:solidFill>
                  <a:srgbClr val="FF0000"/>
                </a:solidFill>
                <a:latin typeface="Apple Chancery"/>
                <a:cs typeface="Apple Chancery"/>
              </a:rPr>
              <a:t>Example 5:  A </a:t>
            </a:r>
            <a:r>
              <a:rPr lang="en-US" sz="2000" i="1" dirty="0">
                <a:solidFill>
                  <a:srgbClr val="0000FF"/>
                </a:solidFill>
                <a:latin typeface="Times New Roman"/>
                <a:cs typeface="Times New Roman"/>
              </a:rPr>
              <a:t>power supply </a:t>
            </a:r>
            <a:r>
              <a:rPr lang="en-US" sz="2000" dirty="0">
                <a:latin typeface="Times New Roman"/>
                <a:cs typeface="Times New Roman"/>
              </a:rPr>
              <a:t>with         of </a:t>
            </a:r>
            <a:r>
              <a:rPr lang="en-US" sz="2000" dirty="0">
                <a:solidFill>
                  <a:srgbClr val="0000FF"/>
                </a:solidFill>
                <a:latin typeface="Times New Roman"/>
                <a:cs typeface="Times New Roman"/>
              </a:rPr>
              <a:t>internal resistance </a:t>
            </a:r>
            <a:r>
              <a:rPr lang="en-US" sz="2000" dirty="0">
                <a:latin typeface="Times New Roman"/>
                <a:cs typeface="Times New Roman"/>
              </a:rPr>
              <a:t>is used to power a circuit.  If the </a:t>
            </a:r>
            <a:r>
              <a:rPr lang="en-US" sz="2000" dirty="0">
                <a:solidFill>
                  <a:srgbClr val="0000FF"/>
                </a:solidFill>
                <a:latin typeface="Times New Roman"/>
                <a:cs typeface="Times New Roman"/>
              </a:rPr>
              <a:t>current through      </a:t>
            </a:r>
            <a:r>
              <a:rPr lang="en-US" sz="2000" dirty="0">
                <a:latin typeface="Times New Roman"/>
                <a:cs typeface="Times New Roman"/>
              </a:rPr>
              <a:t>is </a:t>
            </a:r>
            <a:r>
              <a:rPr lang="en-US" sz="2000" dirty="0">
                <a:solidFill>
                  <a:srgbClr val="FF0000"/>
                </a:solidFill>
                <a:latin typeface="Times New Roman"/>
                <a:cs typeface="Times New Roman"/>
              </a:rPr>
              <a:t>.23 amps</a:t>
            </a:r>
            <a:r>
              <a:rPr lang="en-US" sz="2000" dirty="0">
                <a:latin typeface="Times New Roman"/>
                <a:cs typeface="Times New Roman"/>
              </a:rPr>
              <a:t>, what is the </a:t>
            </a:r>
            <a:r>
              <a:rPr lang="en-US" sz="2000" dirty="0">
                <a:solidFill>
                  <a:srgbClr val="0000FF"/>
                </a:solidFill>
                <a:latin typeface="Times New Roman"/>
                <a:cs typeface="Times New Roman"/>
              </a:rPr>
              <a:t>current through     </a:t>
            </a:r>
            <a:r>
              <a:rPr lang="en-US" sz="2000" dirty="0">
                <a:latin typeface="Times New Roman"/>
                <a:cs typeface="Times New Roman"/>
              </a:rPr>
              <a:t>?</a:t>
            </a:r>
            <a:endParaRPr lang="en-US" sz="2800" dirty="0">
              <a:solidFill>
                <a:srgbClr val="FF0000"/>
              </a:solidFill>
              <a:latin typeface="Apple Chancery"/>
              <a:cs typeface="Apple Chancery"/>
            </a:endParaRPr>
          </a:p>
        </p:txBody>
      </p:sp>
      <p:sp>
        <p:nvSpPr>
          <p:cNvPr id="76" name="TextBox 75"/>
          <p:cNvSpPr txBox="1"/>
          <p:nvPr/>
        </p:nvSpPr>
        <p:spPr>
          <a:xfrm>
            <a:off x="611694" y="1696693"/>
            <a:ext cx="4474549" cy="400110"/>
          </a:xfrm>
          <a:prstGeom prst="rect">
            <a:avLst/>
          </a:prstGeom>
          <a:noFill/>
        </p:spPr>
        <p:txBody>
          <a:bodyPr wrap="square" rtlCol="0">
            <a:spAutoFit/>
          </a:bodyPr>
          <a:lstStyle/>
          <a:p>
            <a:r>
              <a:rPr lang="en-US" sz="2000" dirty="0">
                <a:solidFill>
                  <a:srgbClr val="FF0000"/>
                </a:solidFill>
                <a:latin typeface="Apple Chancery"/>
                <a:cs typeface="Apple Chancery"/>
              </a:rPr>
              <a:t>Start with </a:t>
            </a:r>
            <a:r>
              <a:rPr lang="en-US" sz="2000" dirty="0">
                <a:latin typeface="Times New Roman"/>
                <a:cs typeface="Times New Roman"/>
              </a:rPr>
              <a:t>what is obvious.</a:t>
            </a:r>
          </a:p>
        </p:txBody>
      </p:sp>
      <p:graphicFrame>
        <p:nvGraphicFramePr>
          <p:cNvPr id="132" name="Object 2"/>
          <p:cNvGraphicFramePr>
            <a:graphicFrameLocks noChangeAspect="1"/>
          </p:cNvGraphicFramePr>
          <p:nvPr>
            <p:extLst>
              <p:ext uri="{D42A27DB-BD31-4B8C-83A1-F6EECF244321}">
                <p14:modId xmlns:p14="http://schemas.microsoft.com/office/powerpoint/2010/main" val="399728623"/>
              </p:ext>
            </p:extLst>
          </p:nvPr>
        </p:nvGraphicFramePr>
        <p:xfrm>
          <a:off x="7232650" y="107950"/>
          <a:ext cx="874713" cy="349250"/>
        </p:xfrm>
        <a:graphic>
          <a:graphicData uri="http://schemas.openxmlformats.org/presentationml/2006/ole">
            <mc:AlternateContent xmlns:mc="http://schemas.openxmlformats.org/markup-compatibility/2006">
              <mc:Choice xmlns:v="urn:schemas-microsoft-com:vml" Requires="v">
                <p:oleObj spid="_x0000_s2569060" name="Equation" r:id="rId4" imgW="508000" imgH="203200" progId="Equation.DSMT4">
                  <p:embed/>
                </p:oleObj>
              </mc:Choice>
              <mc:Fallback>
                <p:oleObj name="Equation" r:id="rId4" imgW="508000" imgH="203200" progId="Equation.DSMT4">
                  <p:embed/>
                  <p:pic>
                    <p:nvPicPr>
                      <p:cNvPr id="0" name=""/>
                      <p:cNvPicPr>
                        <a:picLocks noChangeAspect="1" noChangeArrowheads="1"/>
                      </p:cNvPicPr>
                      <p:nvPr/>
                    </p:nvPicPr>
                    <p:blipFill>
                      <a:blip r:embed="rId5"/>
                      <a:srcRect/>
                      <a:stretch>
                        <a:fillRect/>
                      </a:stretch>
                    </p:blipFill>
                    <p:spPr bwMode="auto">
                      <a:xfrm>
                        <a:off x="7232650" y="107950"/>
                        <a:ext cx="874713" cy="349250"/>
                      </a:xfrm>
                      <a:prstGeom prst="rect">
                        <a:avLst/>
                      </a:prstGeom>
                      <a:noFill/>
                      <a:ln>
                        <a:noFill/>
                      </a:ln>
                      <a:effectLst/>
                    </p:spPr>
                  </p:pic>
                </p:oleObj>
              </mc:Fallback>
            </mc:AlternateContent>
          </a:graphicData>
        </a:graphic>
      </p:graphicFrame>
      <p:graphicFrame>
        <p:nvGraphicFramePr>
          <p:cNvPr id="75" name="Object 2"/>
          <p:cNvGraphicFramePr>
            <a:graphicFrameLocks noChangeAspect="1"/>
          </p:cNvGraphicFramePr>
          <p:nvPr>
            <p:extLst>
              <p:ext uri="{D42A27DB-BD31-4B8C-83A1-F6EECF244321}">
                <p14:modId xmlns:p14="http://schemas.microsoft.com/office/powerpoint/2010/main" val="2407868196"/>
              </p:ext>
            </p:extLst>
          </p:nvPr>
        </p:nvGraphicFramePr>
        <p:xfrm>
          <a:off x="6569075" y="3979863"/>
          <a:ext cx="809625" cy="306387"/>
        </p:xfrm>
        <a:graphic>
          <a:graphicData uri="http://schemas.openxmlformats.org/presentationml/2006/ole">
            <mc:AlternateContent xmlns:mc="http://schemas.openxmlformats.org/markup-compatibility/2006">
              <mc:Choice xmlns:v="urn:schemas-microsoft-com:vml" Requires="v">
                <p:oleObj spid="_x0000_s2569061" name="Equation" r:id="rId6" imgW="469900" imgH="177800" progId="Equation.DSMT4">
                  <p:embed/>
                </p:oleObj>
              </mc:Choice>
              <mc:Fallback>
                <p:oleObj name="Equation" r:id="rId6" imgW="469900" imgH="177800" progId="Equation.DSMT4">
                  <p:embed/>
                  <p:pic>
                    <p:nvPicPr>
                      <p:cNvPr id="0" name=""/>
                      <p:cNvPicPr>
                        <a:picLocks noChangeAspect="1" noChangeArrowheads="1"/>
                      </p:cNvPicPr>
                      <p:nvPr/>
                    </p:nvPicPr>
                    <p:blipFill>
                      <a:blip r:embed="rId7"/>
                      <a:srcRect/>
                      <a:stretch>
                        <a:fillRect/>
                      </a:stretch>
                    </p:blipFill>
                    <p:spPr bwMode="auto">
                      <a:xfrm>
                        <a:off x="6569075" y="3979863"/>
                        <a:ext cx="809625" cy="306387"/>
                      </a:xfrm>
                      <a:prstGeom prst="rect">
                        <a:avLst/>
                      </a:prstGeom>
                      <a:noFill/>
                      <a:ln>
                        <a:noFill/>
                      </a:ln>
                      <a:effectLst/>
                    </p:spPr>
                  </p:pic>
                </p:oleObj>
              </mc:Fallback>
            </mc:AlternateContent>
          </a:graphicData>
        </a:graphic>
      </p:graphicFrame>
      <p:graphicFrame>
        <p:nvGraphicFramePr>
          <p:cNvPr id="78" name="Object 2"/>
          <p:cNvGraphicFramePr>
            <a:graphicFrameLocks noChangeAspect="1"/>
          </p:cNvGraphicFramePr>
          <p:nvPr>
            <p:extLst>
              <p:ext uri="{D42A27DB-BD31-4B8C-83A1-F6EECF244321}">
                <p14:modId xmlns:p14="http://schemas.microsoft.com/office/powerpoint/2010/main" val="293177429"/>
              </p:ext>
            </p:extLst>
          </p:nvPr>
        </p:nvGraphicFramePr>
        <p:xfrm>
          <a:off x="4495800" y="362289"/>
          <a:ext cx="633413" cy="284162"/>
        </p:xfrm>
        <a:graphic>
          <a:graphicData uri="http://schemas.openxmlformats.org/presentationml/2006/ole">
            <mc:AlternateContent xmlns:mc="http://schemas.openxmlformats.org/markup-compatibility/2006">
              <mc:Choice xmlns:v="urn:schemas-microsoft-com:vml" Requires="v">
                <p:oleObj spid="_x0000_s2569062" name="Equation" r:id="rId8" imgW="368300" imgH="165100" progId="Equation.DSMT4">
                  <p:embed/>
                </p:oleObj>
              </mc:Choice>
              <mc:Fallback>
                <p:oleObj name="Equation" r:id="rId8" imgW="368300" imgH="165100" progId="Equation.DSMT4">
                  <p:embed/>
                  <p:pic>
                    <p:nvPicPr>
                      <p:cNvPr id="0" name=""/>
                      <p:cNvPicPr>
                        <a:picLocks noChangeAspect="1" noChangeArrowheads="1"/>
                      </p:cNvPicPr>
                      <p:nvPr/>
                    </p:nvPicPr>
                    <p:blipFill>
                      <a:blip r:embed="rId9"/>
                      <a:srcRect/>
                      <a:stretch>
                        <a:fillRect/>
                      </a:stretch>
                    </p:blipFill>
                    <p:spPr bwMode="auto">
                      <a:xfrm>
                        <a:off x="4495800" y="362289"/>
                        <a:ext cx="633413" cy="284162"/>
                      </a:xfrm>
                      <a:prstGeom prst="rect">
                        <a:avLst/>
                      </a:prstGeom>
                      <a:noFill/>
                      <a:ln>
                        <a:noFill/>
                      </a:ln>
                      <a:effectLst/>
                    </p:spPr>
                  </p:pic>
                </p:oleObj>
              </mc:Fallback>
            </mc:AlternateContent>
          </a:graphicData>
        </a:graphic>
      </p:graphicFrame>
      <p:sp>
        <p:nvSpPr>
          <p:cNvPr id="89" name="Line 41"/>
          <p:cNvSpPr>
            <a:spLocks noChangeShapeType="1"/>
          </p:cNvSpPr>
          <p:nvPr/>
        </p:nvSpPr>
        <p:spPr bwMode="auto">
          <a:xfrm rot="16200000">
            <a:off x="6050028" y="3325794"/>
            <a:ext cx="608001" cy="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42"/>
          <p:cNvSpPr>
            <a:spLocks noChangeShapeType="1"/>
          </p:cNvSpPr>
          <p:nvPr/>
        </p:nvSpPr>
        <p:spPr bwMode="auto">
          <a:xfrm rot="16200000" flipV="1">
            <a:off x="5835958" y="1972851"/>
            <a:ext cx="101669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7" name="Line 93"/>
          <p:cNvSpPr>
            <a:spLocks noChangeShapeType="1"/>
          </p:cNvSpPr>
          <p:nvPr/>
        </p:nvSpPr>
        <p:spPr bwMode="auto">
          <a:xfrm rot="16200000" flipH="1">
            <a:off x="7503216" y="2550110"/>
            <a:ext cx="216396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 name="Line 101"/>
          <p:cNvSpPr>
            <a:spLocks noChangeShapeType="1"/>
          </p:cNvSpPr>
          <p:nvPr/>
        </p:nvSpPr>
        <p:spPr bwMode="auto">
          <a:xfrm rot="16200000" flipH="1">
            <a:off x="6658441" y="3317962"/>
            <a:ext cx="981" cy="62924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 name="Group 1"/>
          <p:cNvGrpSpPr/>
          <p:nvPr/>
        </p:nvGrpSpPr>
        <p:grpSpPr>
          <a:xfrm rot="16200000">
            <a:off x="6660835" y="3551050"/>
            <a:ext cx="800136" cy="159512"/>
            <a:chOff x="5342548" y="2015335"/>
            <a:chExt cx="597602" cy="119136"/>
          </a:xfrm>
        </p:grpSpPr>
        <p:sp>
          <p:nvSpPr>
            <p:cNvPr id="99" name="Line 102"/>
            <p:cNvSpPr>
              <a:spLocks noChangeShapeType="1"/>
            </p:cNvSpPr>
            <p:nvPr/>
          </p:nvSpPr>
          <p:spPr bwMode="auto">
            <a:xfrm>
              <a:off x="5342548" y="2015335"/>
              <a:ext cx="59760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 name="Line 103"/>
            <p:cNvSpPr>
              <a:spLocks noChangeShapeType="1"/>
            </p:cNvSpPr>
            <p:nvPr/>
          </p:nvSpPr>
          <p:spPr bwMode="auto">
            <a:xfrm>
              <a:off x="5580820" y="2134471"/>
              <a:ext cx="11913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1" name="Line 104"/>
          <p:cNvSpPr>
            <a:spLocks noChangeShapeType="1"/>
          </p:cNvSpPr>
          <p:nvPr/>
        </p:nvSpPr>
        <p:spPr bwMode="auto">
          <a:xfrm rot="16200000">
            <a:off x="7323623" y="3451768"/>
            <a:ext cx="3279" cy="35933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104"/>
          <p:cNvSpPr>
            <a:spLocks noChangeShapeType="1"/>
          </p:cNvSpPr>
          <p:nvPr/>
        </p:nvSpPr>
        <p:spPr bwMode="auto">
          <a:xfrm rot="16200000">
            <a:off x="8314764" y="3362640"/>
            <a:ext cx="3276" cy="53759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 name="Freeform 4"/>
          <p:cNvSpPr/>
          <p:nvPr/>
        </p:nvSpPr>
        <p:spPr>
          <a:xfrm>
            <a:off x="7507722" y="3486576"/>
            <a:ext cx="539882" cy="293322"/>
          </a:xfrm>
          <a:custGeom>
            <a:avLst/>
            <a:gdLst>
              <a:gd name="connsiteX0" fmla="*/ 0 w 403225"/>
              <a:gd name="connsiteY0" fmla="*/ 107950 h 219075"/>
              <a:gd name="connsiteX1" fmla="*/ 41275 w 403225"/>
              <a:gd name="connsiteY1" fmla="*/ 0 h 219075"/>
              <a:gd name="connsiteX2" fmla="*/ 142875 w 403225"/>
              <a:gd name="connsiteY2" fmla="*/ 212725 h 219075"/>
              <a:gd name="connsiteX3" fmla="*/ 250825 w 403225"/>
              <a:gd name="connsiteY3" fmla="*/ 3175 h 219075"/>
              <a:gd name="connsiteX4" fmla="*/ 352425 w 403225"/>
              <a:gd name="connsiteY4" fmla="*/ 219075 h 219075"/>
              <a:gd name="connsiteX5" fmla="*/ 403225 w 403225"/>
              <a:gd name="connsiteY5" fmla="*/ 1079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25" h="219075">
                <a:moveTo>
                  <a:pt x="0" y="107950"/>
                </a:moveTo>
                <a:lnTo>
                  <a:pt x="41275" y="0"/>
                </a:lnTo>
                <a:lnTo>
                  <a:pt x="142875" y="212725"/>
                </a:lnTo>
                <a:lnTo>
                  <a:pt x="250825" y="3175"/>
                </a:lnTo>
                <a:lnTo>
                  <a:pt x="352425" y="219075"/>
                </a:lnTo>
                <a:lnTo>
                  <a:pt x="403225" y="10795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Freeform 103"/>
          <p:cNvSpPr/>
          <p:nvPr/>
        </p:nvSpPr>
        <p:spPr>
          <a:xfrm rot="5400000">
            <a:off x="6074364" y="2572677"/>
            <a:ext cx="539882" cy="356933"/>
          </a:xfrm>
          <a:custGeom>
            <a:avLst/>
            <a:gdLst>
              <a:gd name="connsiteX0" fmla="*/ 0 w 403225"/>
              <a:gd name="connsiteY0" fmla="*/ 107950 h 219075"/>
              <a:gd name="connsiteX1" fmla="*/ 41275 w 403225"/>
              <a:gd name="connsiteY1" fmla="*/ 0 h 219075"/>
              <a:gd name="connsiteX2" fmla="*/ 142875 w 403225"/>
              <a:gd name="connsiteY2" fmla="*/ 212725 h 219075"/>
              <a:gd name="connsiteX3" fmla="*/ 250825 w 403225"/>
              <a:gd name="connsiteY3" fmla="*/ 3175 h 219075"/>
              <a:gd name="connsiteX4" fmla="*/ 352425 w 403225"/>
              <a:gd name="connsiteY4" fmla="*/ 219075 h 219075"/>
              <a:gd name="connsiteX5" fmla="*/ 403225 w 403225"/>
              <a:gd name="connsiteY5" fmla="*/ 1079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25" h="219075">
                <a:moveTo>
                  <a:pt x="0" y="107950"/>
                </a:moveTo>
                <a:lnTo>
                  <a:pt x="41275" y="0"/>
                </a:lnTo>
                <a:lnTo>
                  <a:pt x="142875" y="212725"/>
                </a:lnTo>
                <a:lnTo>
                  <a:pt x="250825" y="3175"/>
                </a:lnTo>
                <a:lnTo>
                  <a:pt x="352425" y="219075"/>
                </a:lnTo>
                <a:lnTo>
                  <a:pt x="403225" y="10795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Line 48"/>
          <p:cNvSpPr>
            <a:spLocks noChangeShapeType="1"/>
          </p:cNvSpPr>
          <p:nvPr/>
        </p:nvSpPr>
        <p:spPr bwMode="auto">
          <a:xfrm rot="16200000">
            <a:off x="6542281" y="1266529"/>
            <a:ext cx="0" cy="39594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 name="Line 122"/>
          <p:cNvSpPr>
            <a:spLocks noChangeShapeType="1"/>
          </p:cNvSpPr>
          <p:nvPr/>
        </p:nvSpPr>
        <p:spPr bwMode="auto">
          <a:xfrm>
            <a:off x="6740252" y="597433"/>
            <a:ext cx="6749" cy="171527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6" name="Group 5"/>
          <p:cNvGrpSpPr/>
          <p:nvPr/>
        </p:nvGrpSpPr>
        <p:grpSpPr>
          <a:xfrm>
            <a:off x="6747002" y="1293700"/>
            <a:ext cx="1437721" cy="356933"/>
            <a:chOff x="6497485" y="1855581"/>
            <a:chExt cx="1073799" cy="266585"/>
          </a:xfrm>
        </p:grpSpPr>
        <p:sp>
          <p:nvSpPr>
            <p:cNvPr id="91" name="Line 43"/>
            <p:cNvSpPr>
              <a:spLocks noChangeShapeType="1"/>
            </p:cNvSpPr>
            <p:nvPr/>
          </p:nvSpPr>
          <p:spPr bwMode="auto">
            <a:xfrm rot="16200000">
              <a:off x="6665972" y="1814663"/>
              <a:ext cx="2706" cy="33967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44"/>
            <p:cNvSpPr>
              <a:spLocks noChangeShapeType="1"/>
            </p:cNvSpPr>
            <p:nvPr/>
          </p:nvSpPr>
          <p:spPr bwMode="auto">
            <a:xfrm rot="16200000">
              <a:off x="7403289" y="1817860"/>
              <a:ext cx="2706" cy="33328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 name="Freeform 86"/>
            <p:cNvSpPr/>
            <p:nvPr/>
          </p:nvSpPr>
          <p:spPr>
            <a:xfrm>
              <a:off x="6834771" y="1855581"/>
              <a:ext cx="403225" cy="266585"/>
            </a:xfrm>
            <a:custGeom>
              <a:avLst/>
              <a:gdLst>
                <a:gd name="connsiteX0" fmla="*/ 0 w 403225"/>
                <a:gd name="connsiteY0" fmla="*/ 107950 h 219075"/>
                <a:gd name="connsiteX1" fmla="*/ 41275 w 403225"/>
                <a:gd name="connsiteY1" fmla="*/ 0 h 219075"/>
                <a:gd name="connsiteX2" fmla="*/ 142875 w 403225"/>
                <a:gd name="connsiteY2" fmla="*/ 212725 h 219075"/>
                <a:gd name="connsiteX3" fmla="*/ 250825 w 403225"/>
                <a:gd name="connsiteY3" fmla="*/ 3175 h 219075"/>
                <a:gd name="connsiteX4" fmla="*/ 352425 w 403225"/>
                <a:gd name="connsiteY4" fmla="*/ 219075 h 219075"/>
                <a:gd name="connsiteX5" fmla="*/ 403225 w 403225"/>
                <a:gd name="connsiteY5" fmla="*/ 1079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25" h="219075">
                  <a:moveTo>
                    <a:pt x="0" y="107950"/>
                  </a:moveTo>
                  <a:lnTo>
                    <a:pt x="41275" y="0"/>
                  </a:lnTo>
                  <a:lnTo>
                    <a:pt x="142875" y="212725"/>
                  </a:lnTo>
                  <a:lnTo>
                    <a:pt x="250825" y="3175"/>
                  </a:lnTo>
                  <a:lnTo>
                    <a:pt x="352425" y="219075"/>
                  </a:lnTo>
                  <a:lnTo>
                    <a:pt x="403225" y="10795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5" name="Group 104"/>
          <p:cNvGrpSpPr/>
          <p:nvPr/>
        </p:nvGrpSpPr>
        <p:grpSpPr>
          <a:xfrm>
            <a:off x="6740253" y="2138277"/>
            <a:ext cx="1437721" cy="356933"/>
            <a:chOff x="6497485" y="1855581"/>
            <a:chExt cx="1073799" cy="266585"/>
          </a:xfrm>
        </p:grpSpPr>
        <p:sp>
          <p:nvSpPr>
            <p:cNvPr id="106" name="Line 43"/>
            <p:cNvSpPr>
              <a:spLocks noChangeShapeType="1"/>
            </p:cNvSpPr>
            <p:nvPr/>
          </p:nvSpPr>
          <p:spPr bwMode="auto">
            <a:xfrm rot="16200000">
              <a:off x="6665972" y="1814663"/>
              <a:ext cx="2706" cy="33967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 name="Line 44"/>
            <p:cNvSpPr>
              <a:spLocks noChangeShapeType="1"/>
            </p:cNvSpPr>
            <p:nvPr/>
          </p:nvSpPr>
          <p:spPr bwMode="auto">
            <a:xfrm rot="16200000">
              <a:off x="7403289" y="1817860"/>
              <a:ext cx="2706" cy="33328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 name="Freeform 133"/>
            <p:cNvSpPr/>
            <p:nvPr/>
          </p:nvSpPr>
          <p:spPr>
            <a:xfrm>
              <a:off x="6834771" y="1855581"/>
              <a:ext cx="403225" cy="266585"/>
            </a:xfrm>
            <a:custGeom>
              <a:avLst/>
              <a:gdLst>
                <a:gd name="connsiteX0" fmla="*/ 0 w 403225"/>
                <a:gd name="connsiteY0" fmla="*/ 107950 h 219075"/>
                <a:gd name="connsiteX1" fmla="*/ 41275 w 403225"/>
                <a:gd name="connsiteY1" fmla="*/ 0 h 219075"/>
                <a:gd name="connsiteX2" fmla="*/ 142875 w 403225"/>
                <a:gd name="connsiteY2" fmla="*/ 212725 h 219075"/>
                <a:gd name="connsiteX3" fmla="*/ 250825 w 403225"/>
                <a:gd name="connsiteY3" fmla="*/ 3175 h 219075"/>
                <a:gd name="connsiteX4" fmla="*/ 352425 w 403225"/>
                <a:gd name="connsiteY4" fmla="*/ 219075 h 219075"/>
                <a:gd name="connsiteX5" fmla="*/ 403225 w 403225"/>
                <a:gd name="connsiteY5" fmla="*/ 1079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25" h="219075">
                  <a:moveTo>
                    <a:pt x="0" y="107950"/>
                  </a:moveTo>
                  <a:lnTo>
                    <a:pt x="41275" y="0"/>
                  </a:lnTo>
                  <a:lnTo>
                    <a:pt x="142875" y="212725"/>
                  </a:lnTo>
                  <a:lnTo>
                    <a:pt x="250825" y="3175"/>
                  </a:lnTo>
                  <a:lnTo>
                    <a:pt x="352425" y="219075"/>
                  </a:lnTo>
                  <a:lnTo>
                    <a:pt x="403225" y="10795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6" name="Group 135"/>
          <p:cNvGrpSpPr/>
          <p:nvPr/>
        </p:nvGrpSpPr>
        <p:grpSpPr>
          <a:xfrm>
            <a:off x="6740253" y="426631"/>
            <a:ext cx="1437721" cy="356933"/>
            <a:chOff x="6497485" y="1855581"/>
            <a:chExt cx="1073799" cy="266585"/>
          </a:xfrm>
        </p:grpSpPr>
        <p:sp>
          <p:nvSpPr>
            <p:cNvPr id="137" name="Line 43"/>
            <p:cNvSpPr>
              <a:spLocks noChangeShapeType="1"/>
            </p:cNvSpPr>
            <p:nvPr/>
          </p:nvSpPr>
          <p:spPr bwMode="auto">
            <a:xfrm rot="16200000">
              <a:off x="6665972" y="1814663"/>
              <a:ext cx="2706" cy="33967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 name="Line 44"/>
            <p:cNvSpPr>
              <a:spLocks noChangeShapeType="1"/>
            </p:cNvSpPr>
            <p:nvPr/>
          </p:nvSpPr>
          <p:spPr bwMode="auto">
            <a:xfrm rot="16200000">
              <a:off x="7403289" y="1817860"/>
              <a:ext cx="2706" cy="33328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0" name="Freeform 139"/>
            <p:cNvSpPr/>
            <p:nvPr/>
          </p:nvSpPr>
          <p:spPr>
            <a:xfrm>
              <a:off x="6834771" y="1855581"/>
              <a:ext cx="403225" cy="266585"/>
            </a:xfrm>
            <a:custGeom>
              <a:avLst/>
              <a:gdLst>
                <a:gd name="connsiteX0" fmla="*/ 0 w 403225"/>
                <a:gd name="connsiteY0" fmla="*/ 107950 h 219075"/>
                <a:gd name="connsiteX1" fmla="*/ 41275 w 403225"/>
                <a:gd name="connsiteY1" fmla="*/ 0 h 219075"/>
                <a:gd name="connsiteX2" fmla="*/ 142875 w 403225"/>
                <a:gd name="connsiteY2" fmla="*/ 212725 h 219075"/>
                <a:gd name="connsiteX3" fmla="*/ 250825 w 403225"/>
                <a:gd name="connsiteY3" fmla="*/ 3175 h 219075"/>
                <a:gd name="connsiteX4" fmla="*/ 352425 w 403225"/>
                <a:gd name="connsiteY4" fmla="*/ 219075 h 219075"/>
                <a:gd name="connsiteX5" fmla="*/ 403225 w 403225"/>
                <a:gd name="connsiteY5" fmla="*/ 1079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25" h="219075">
                  <a:moveTo>
                    <a:pt x="0" y="107950"/>
                  </a:moveTo>
                  <a:lnTo>
                    <a:pt x="41275" y="0"/>
                  </a:lnTo>
                  <a:lnTo>
                    <a:pt x="142875" y="212725"/>
                  </a:lnTo>
                  <a:lnTo>
                    <a:pt x="250825" y="3175"/>
                  </a:lnTo>
                  <a:lnTo>
                    <a:pt x="352425" y="219075"/>
                  </a:lnTo>
                  <a:lnTo>
                    <a:pt x="403225" y="10795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41" name="Line 122"/>
          <p:cNvSpPr>
            <a:spLocks noChangeShapeType="1"/>
          </p:cNvSpPr>
          <p:nvPr/>
        </p:nvSpPr>
        <p:spPr bwMode="auto">
          <a:xfrm>
            <a:off x="8184723" y="585399"/>
            <a:ext cx="4529" cy="172368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2" name="Line 48"/>
          <p:cNvSpPr>
            <a:spLocks noChangeShapeType="1"/>
          </p:cNvSpPr>
          <p:nvPr/>
        </p:nvSpPr>
        <p:spPr bwMode="auto">
          <a:xfrm rot="16200000">
            <a:off x="8387227" y="1270153"/>
            <a:ext cx="0" cy="39594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43" name="Object 2"/>
          <p:cNvGraphicFramePr>
            <a:graphicFrameLocks noChangeAspect="1"/>
          </p:cNvGraphicFramePr>
          <p:nvPr>
            <p:extLst>
              <p:ext uri="{D42A27DB-BD31-4B8C-83A1-F6EECF244321}">
                <p14:modId xmlns:p14="http://schemas.microsoft.com/office/powerpoint/2010/main" val="3098942172"/>
              </p:ext>
            </p:extLst>
          </p:nvPr>
        </p:nvGraphicFramePr>
        <p:xfrm>
          <a:off x="7599411" y="3783348"/>
          <a:ext cx="893762" cy="349250"/>
        </p:xfrm>
        <a:graphic>
          <a:graphicData uri="http://schemas.openxmlformats.org/presentationml/2006/ole">
            <mc:AlternateContent xmlns:mc="http://schemas.openxmlformats.org/markup-compatibility/2006">
              <mc:Choice xmlns:v="urn:schemas-microsoft-com:vml" Requires="v">
                <p:oleObj spid="_x0000_s2569063" name="Equation" r:id="rId10" imgW="520700" imgH="203200" progId="Equation.DSMT4">
                  <p:embed/>
                </p:oleObj>
              </mc:Choice>
              <mc:Fallback>
                <p:oleObj name="Equation" r:id="rId10" imgW="520700" imgH="203200" progId="Equation.DSMT4">
                  <p:embed/>
                  <p:pic>
                    <p:nvPicPr>
                      <p:cNvPr id="0" name=""/>
                      <p:cNvPicPr>
                        <a:picLocks noChangeAspect="1" noChangeArrowheads="1"/>
                      </p:cNvPicPr>
                      <p:nvPr/>
                    </p:nvPicPr>
                    <p:blipFill>
                      <a:blip r:embed="rId11"/>
                      <a:srcRect/>
                      <a:stretch>
                        <a:fillRect/>
                      </a:stretch>
                    </p:blipFill>
                    <p:spPr bwMode="auto">
                      <a:xfrm>
                        <a:off x="7599411" y="3783348"/>
                        <a:ext cx="893762" cy="349250"/>
                      </a:xfrm>
                      <a:prstGeom prst="rect">
                        <a:avLst/>
                      </a:prstGeom>
                      <a:noFill/>
                      <a:ln>
                        <a:noFill/>
                      </a:ln>
                      <a:effectLst/>
                    </p:spPr>
                  </p:pic>
                </p:oleObj>
              </mc:Fallback>
            </mc:AlternateContent>
          </a:graphicData>
        </a:graphic>
      </p:graphicFrame>
      <p:graphicFrame>
        <p:nvGraphicFramePr>
          <p:cNvPr id="145" name="Object 2"/>
          <p:cNvGraphicFramePr>
            <a:graphicFrameLocks noChangeAspect="1"/>
          </p:cNvGraphicFramePr>
          <p:nvPr>
            <p:extLst>
              <p:ext uri="{D42A27DB-BD31-4B8C-83A1-F6EECF244321}">
                <p14:modId xmlns:p14="http://schemas.microsoft.com/office/powerpoint/2010/main" val="1781345669"/>
              </p:ext>
            </p:extLst>
          </p:nvPr>
        </p:nvGraphicFramePr>
        <p:xfrm>
          <a:off x="7294814" y="944450"/>
          <a:ext cx="852487" cy="349250"/>
        </p:xfrm>
        <a:graphic>
          <a:graphicData uri="http://schemas.openxmlformats.org/presentationml/2006/ole">
            <mc:AlternateContent xmlns:mc="http://schemas.openxmlformats.org/markup-compatibility/2006">
              <mc:Choice xmlns:v="urn:schemas-microsoft-com:vml" Requires="v">
                <p:oleObj spid="_x0000_s2569064" name="Equation" r:id="rId12" imgW="495300" imgH="203200" progId="Equation.DSMT4">
                  <p:embed/>
                </p:oleObj>
              </mc:Choice>
              <mc:Fallback>
                <p:oleObj name="Equation" r:id="rId12" imgW="495300" imgH="203200" progId="Equation.DSMT4">
                  <p:embed/>
                  <p:pic>
                    <p:nvPicPr>
                      <p:cNvPr id="0" name=""/>
                      <p:cNvPicPr>
                        <a:picLocks noChangeAspect="1" noChangeArrowheads="1"/>
                      </p:cNvPicPr>
                      <p:nvPr/>
                    </p:nvPicPr>
                    <p:blipFill>
                      <a:blip r:embed="rId13"/>
                      <a:srcRect/>
                      <a:stretch>
                        <a:fillRect/>
                      </a:stretch>
                    </p:blipFill>
                    <p:spPr bwMode="auto">
                      <a:xfrm>
                        <a:off x="7294814" y="944450"/>
                        <a:ext cx="852487" cy="349250"/>
                      </a:xfrm>
                      <a:prstGeom prst="rect">
                        <a:avLst/>
                      </a:prstGeom>
                      <a:noFill/>
                      <a:ln>
                        <a:noFill/>
                      </a:ln>
                      <a:effectLst/>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1319974333"/>
              </p:ext>
            </p:extLst>
          </p:nvPr>
        </p:nvGraphicFramePr>
        <p:xfrm>
          <a:off x="7408863" y="2481263"/>
          <a:ext cx="874712" cy="349250"/>
        </p:xfrm>
        <a:graphic>
          <a:graphicData uri="http://schemas.openxmlformats.org/presentationml/2006/ole">
            <mc:AlternateContent xmlns:mc="http://schemas.openxmlformats.org/markup-compatibility/2006">
              <mc:Choice xmlns:v="urn:schemas-microsoft-com:vml" Requires="v">
                <p:oleObj spid="_x0000_s2569065" name="Equation" r:id="rId14" imgW="508000" imgH="203200" progId="Equation.DSMT4">
                  <p:embed/>
                </p:oleObj>
              </mc:Choice>
              <mc:Fallback>
                <p:oleObj name="Equation" r:id="rId14" imgW="508000" imgH="203200" progId="Equation.DSMT4">
                  <p:embed/>
                  <p:pic>
                    <p:nvPicPr>
                      <p:cNvPr id="0" name=""/>
                      <p:cNvPicPr>
                        <a:picLocks noChangeAspect="1" noChangeArrowheads="1"/>
                      </p:cNvPicPr>
                      <p:nvPr/>
                    </p:nvPicPr>
                    <p:blipFill>
                      <a:blip r:embed="rId15"/>
                      <a:srcRect/>
                      <a:stretch>
                        <a:fillRect/>
                      </a:stretch>
                    </p:blipFill>
                    <p:spPr bwMode="auto">
                      <a:xfrm>
                        <a:off x="7408863" y="2481263"/>
                        <a:ext cx="874712" cy="349250"/>
                      </a:xfrm>
                      <a:prstGeom prst="rect">
                        <a:avLst/>
                      </a:prstGeom>
                      <a:noFill/>
                      <a:ln>
                        <a:noFill/>
                      </a:ln>
                      <a:effec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1365413377"/>
              </p:ext>
            </p:extLst>
          </p:nvPr>
        </p:nvGraphicFramePr>
        <p:xfrm>
          <a:off x="5129213" y="2481202"/>
          <a:ext cx="984250" cy="349250"/>
        </p:xfrm>
        <a:graphic>
          <a:graphicData uri="http://schemas.openxmlformats.org/presentationml/2006/ole">
            <mc:AlternateContent xmlns:mc="http://schemas.openxmlformats.org/markup-compatibility/2006">
              <mc:Choice xmlns:v="urn:schemas-microsoft-com:vml" Requires="v">
                <p:oleObj spid="_x0000_s2569066" name="Equation" r:id="rId16" imgW="571500" imgH="203200" progId="Equation.DSMT4">
                  <p:embed/>
                </p:oleObj>
              </mc:Choice>
              <mc:Fallback>
                <p:oleObj name="Equation" r:id="rId16" imgW="571500" imgH="203200" progId="Equation.DSMT4">
                  <p:embed/>
                  <p:pic>
                    <p:nvPicPr>
                      <p:cNvPr id="0" name=""/>
                      <p:cNvPicPr>
                        <a:picLocks noChangeAspect="1" noChangeArrowheads="1"/>
                      </p:cNvPicPr>
                      <p:nvPr/>
                    </p:nvPicPr>
                    <p:blipFill>
                      <a:blip r:embed="rId17"/>
                      <a:srcRect/>
                      <a:stretch>
                        <a:fillRect/>
                      </a:stretch>
                    </p:blipFill>
                    <p:spPr bwMode="auto">
                      <a:xfrm>
                        <a:off x="5129213" y="2481202"/>
                        <a:ext cx="984250" cy="349250"/>
                      </a:xfrm>
                      <a:prstGeom prst="rect">
                        <a:avLst/>
                      </a:prstGeom>
                      <a:noFill/>
                      <a:ln>
                        <a:noFill/>
                      </a:ln>
                      <a:effectLst/>
                    </p:spPr>
                  </p:pic>
                </p:oleObj>
              </mc:Fallback>
            </mc:AlternateContent>
          </a:graphicData>
        </a:graphic>
      </p:graphicFrame>
      <p:graphicFrame>
        <p:nvGraphicFramePr>
          <p:cNvPr id="148" name="Object 2"/>
          <p:cNvGraphicFramePr>
            <a:graphicFrameLocks noChangeAspect="1"/>
          </p:cNvGraphicFramePr>
          <p:nvPr>
            <p:extLst>
              <p:ext uri="{D42A27DB-BD31-4B8C-83A1-F6EECF244321}">
                <p14:modId xmlns:p14="http://schemas.microsoft.com/office/powerpoint/2010/main" val="2556872628"/>
              </p:ext>
            </p:extLst>
          </p:nvPr>
        </p:nvGraphicFramePr>
        <p:xfrm>
          <a:off x="2622550" y="1021730"/>
          <a:ext cx="371475" cy="349250"/>
        </p:xfrm>
        <a:graphic>
          <a:graphicData uri="http://schemas.openxmlformats.org/presentationml/2006/ole">
            <mc:AlternateContent xmlns:mc="http://schemas.openxmlformats.org/markup-compatibility/2006">
              <mc:Choice xmlns:v="urn:schemas-microsoft-com:vml" Requires="v">
                <p:oleObj spid="_x0000_s2569067" name="Equation" r:id="rId18" imgW="215900" imgH="203200" progId="Equation.DSMT4">
                  <p:embed/>
                </p:oleObj>
              </mc:Choice>
              <mc:Fallback>
                <p:oleObj name="Equation" r:id="rId18" imgW="215900" imgH="203200" progId="Equation.DSMT4">
                  <p:embed/>
                  <p:pic>
                    <p:nvPicPr>
                      <p:cNvPr id="0" name=""/>
                      <p:cNvPicPr>
                        <a:picLocks noChangeAspect="1" noChangeArrowheads="1"/>
                      </p:cNvPicPr>
                      <p:nvPr/>
                    </p:nvPicPr>
                    <p:blipFill>
                      <a:blip r:embed="rId19"/>
                      <a:srcRect/>
                      <a:stretch>
                        <a:fillRect/>
                      </a:stretch>
                    </p:blipFill>
                    <p:spPr bwMode="auto">
                      <a:xfrm>
                        <a:off x="2622550" y="1021730"/>
                        <a:ext cx="371475" cy="349250"/>
                      </a:xfrm>
                      <a:prstGeom prst="rect">
                        <a:avLst/>
                      </a:prstGeom>
                      <a:noFill/>
                      <a:ln>
                        <a:noFill/>
                      </a:ln>
                      <a:effectLst/>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3733021805"/>
              </p:ext>
            </p:extLst>
          </p:nvPr>
        </p:nvGraphicFramePr>
        <p:xfrm>
          <a:off x="2387600" y="1323157"/>
          <a:ext cx="328613" cy="349250"/>
        </p:xfrm>
        <a:graphic>
          <a:graphicData uri="http://schemas.openxmlformats.org/presentationml/2006/ole">
            <mc:AlternateContent xmlns:mc="http://schemas.openxmlformats.org/markup-compatibility/2006">
              <mc:Choice xmlns:v="urn:schemas-microsoft-com:vml" Requires="v">
                <p:oleObj spid="_x0000_s2569068" name="Equation" r:id="rId20" imgW="190500" imgH="203200" progId="Equation.DSMT4">
                  <p:embed/>
                </p:oleObj>
              </mc:Choice>
              <mc:Fallback>
                <p:oleObj name="Equation" r:id="rId20" imgW="190500" imgH="203200" progId="Equation.DSMT4">
                  <p:embed/>
                  <p:pic>
                    <p:nvPicPr>
                      <p:cNvPr id="0" name=""/>
                      <p:cNvPicPr>
                        <a:picLocks noChangeAspect="1" noChangeArrowheads="1"/>
                      </p:cNvPicPr>
                      <p:nvPr/>
                    </p:nvPicPr>
                    <p:blipFill>
                      <a:blip r:embed="rId21"/>
                      <a:srcRect/>
                      <a:stretch>
                        <a:fillRect/>
                      </a:stretch>
                    </p:blipFill>
                    <p:spPr bwMode="auto">
                      <a:xfrm>
                        <a:off x="2387600" y="1323157"/>
                        <a:ext cx="328613" cy="349250"/>
                      </a:xfrm>
                      <a:prstGeom prst="rect">
                        <a:avLst/>
                      </a:prstGeom>
                      <a:noFill/>
                      <a:ln>
                        <a:noFill/>
                      </a:ln>
                      <a:effectLst/>
                    </p:spPr>
                  </p:pic>
                </p:oleObj>
              </mc:Fallback>
            </mc:AlternateContent>
          </a:graphicData>
        </a:graphic>
      </p:graphicFrame>
      <p:sp>
        <p:nvSpPr>
          <p:cNvPr id="150" name="TextBox 149"/>
          <p:cNvSpPr txBox="1"/>
          <p:nvPr/>
        </p:nvSpPr>
        <p:spPr>
          <a:xfrm>
            <a:off x="756751" y="2079255"/>
            <a:ext cx="4183550" cy="1015663"/>
          </a:xfrm>
          <a:prstGeom prst="rect">
            <a:avLst/>
          </a:prstGeom>
          <a:noFill/>
        </p:spPr>
        <p:txBody>
          <a:bodyPr wrap="square" rtlCol="0">
            <a:spAutoFit/>
          </a:bodyPr>
          <a:lstStyle/>
          <a:p>
            <a:r>
              <a:rPr lang="en-US" sz="2000" dirty="0">
                <a:solidFill>
                  <a:srgbClr val="FF0000"/>
                </a:solidFill>
                <a:latin typeface="Apple Chancery"/>
                <a:cs typeface="Apple Chancery"/>
              </a:rPr>
              <a:t>The current </a:t>
            </a:r>
            <a:r>
              <a:rPr lang="en-US" sz="2000" dirty="0">
                <a:latin typeface="Times New Roman"/>
                <a:cs typeface="Times New Roman"/>
              </a:rPr>
              <a:t>through      in the bottom branch </a:t>
            </a:r>
            <a:r>
              <a:rPr lang="en-US" sz="2000" dirty="0">
                <a:solidFill>
                  <a:srgbClr val="0000FF"/>
                </a:solidFill>
                <a:latin typeface="Times New Roman"/>
                <a:cs typeface="Times New Roman"/>
              </a:rPr>
              <a:t>will equal </a:t>
            </a:r>
            <a:r>
              <a:rPr lang="en-US" sz="2000" dirty="0">
                <a:solidFill>
                  <a:srgbClr val="008000"/>
                </a:solidFill>
                <a:latin typeface="Times New Roman"/>
                <a:cs typeface="Times New Roman"/>
              </a:rPr>
              <a:t>all the currents in the parallel combination </a:t>
            </a:r>
            <a:r>
              <a:rPr lang="en-US" sz="2000" dirty="0">
                <a:latin typeface="Times New Roman"/>
                <a:cs typeface="Times New Roman"/>
              </a:rPr>
              <a:t>put together, or</a:t>
            </a:r>
          </a:p>
        </p:txBody>
      </p:sp>
      <p:graphicFrame>
        <p:nvGraphicFramePr>
          <p:cNvPr id="151" name="Object 2"/>
          <p:cNvGraphicFramePr>
            <a:graphicFrameLocks noChangeAspect="1"/>
          </p:cNvGraphicFramePr>
          <p:nvPr>
            <p:extLst>
              <p:ext uri="{D42A27DB-BD31-4B8C-83A1-F6EECF244321}">
                <p14:modId xmlns:p14="http://schemas.microsoft.com/office/powerpoint/2010/main" val="1113799179"/>
              </p:ext>
            </p:extLst>
          </p:nvPr>
        </p:nvGraphicFramePr>
        <p:xfrm>
          <a:off x="1970513" y="3208824"/>
          <a:ext cx="1487488" cy="349250"/>
        </p:xfrm>
        <a:graphic>
          <a:graphicData uri="http://schemas.openxmlformats.org/presentationml/2006/ole">
            <mc:AlternateContent xmlns:mc="http://schemas.openxmlformats.org/markup-compatibility/2006">
              <mc:Choice xmlns:v="urn:schemas-microsoft-com:vml" Requires="v">
                <p:oleObj spid="_x0000_s2569069" name="Equation" r:id="rId22" imgW="863600" imgH="203200" progId="Equation.DSMT4">
                  <p:embed/>
                </p:oleObj>
              </mc:Choice>
              <mc:Fallback>
                <p:oleObj name="Equation" r:id="rId22" imgW="863600" imgH="203200" progId="Equation.DSMT4">
                  <p:embed/>
                  <p:pic>
                    <p:nvPicPr>
                      <p:cNvPr id="0" name=""/>
                      <p:cNvPicPr>
                        <a:picLocks noChangeAspect="1" noChangeArrowheads="1"/>
                      </p:cNvPicPr>
                      <p:nvPr/>
                    </p:nvPicPr>
                    <p:blipFill>
                      <a:blip r:embed="rId23"/>
                      <a:srcRect/>
                      <a:stretch>
                        <a:fillRect/>
                      </a:stretch>
                    </p:blipFill>
                    <p:spPr bwMode="auto">
                      <a:xfrm>
                        <a:off x="1970513" y="3208824"/>
                        <a:ext cx="1487488" cy="349250"/>
                      </a:xfrm>
                      <a:prstGeom prst="rect">
                        <a:avLst/>
                      </a:prstGeom>
                      <a:noFill/>
                      <a:ln>
                        <a:noFill/>
                      </a:ln>
                      <a:effectLst/>
                    </p:spPr>
                  </p:pic>
                </p:oleObj>
              </mc:Fallback>
            </mc:AlternateContent>
          </a:graphicData>
        </a:graphic>
      </p:graphicFrame>
      <p:sp>
        <p:nvSpPr>
          <p:cNvPr id="152" name="TextBox 151"/>
          <p:cNvSpPr txBox="1"/>
          <p:nvPr/>
        </p:nvSpPr>
        <p:spPr>
          <a:xfrm>
            <a:off x="794826" y="3555568"/>
            <a:ext cx="5212273" cy="1015663"/>
          </a:xfrm>
          <a:prstGeom prst="rect">
            <a:avLst/>
          </a:prstGeom>
          <a:noFill/>
        </p:spPr>
        <p:txBody>
          <a:bodyPr wrap="square" rtlCol="0">
            <a:spAutoFit/>
          </a:bodyPr>
          <a:lstStyle/>
          <a:p>
            <a:r>
              <a:rPr lang="en-US" sz="2000" dirty="0">
                <a:solidFill>
                  <a:srgbClr val="FF0000"/>
                </a:solidFill>
                <a:latin typeface="Apple Chancery"/>
                <a:cs typeface="Apple Chancery"/>
              </a:rPr>
              <a:t>We know </a:t>
            </a:r>
            <a:r>
              <a:rPr lang="en-US" sz="2000" dirty="0">
                <a:latin typeface="Times New Roman"/>
                <a:cs typeface="Times New Roman"/>
              </a:rPr>
              <a:t>the current through      (given) and      (same size resistance with same voltage across it), so all we need is the current through     .</a:t>
            </a:r>
          </a:p>
        </p:txBody>
      </p:sp>
      <p:graphicFrame>
        <p:nvGraphicFramePr>
          <p:cNvPr id="153" name="Object 2"/>
          <p:cNvGraphicFramePr>
            <a:graphicFrameLocks noChangeAspect="1"/>
          </p:cNvGraphicFramePr>
          <p:nvPr>
            <p:extLst>
              <p:ext uri="{D42A27DB-BD31-4B8C-83A1-F6EECF244321}">
                <p14:modId xmlns:p14="http://schemas.microsoft.com/office/powerpoint/2010/main" val="3012736945"/>
              </p:ext>
            </p:extLst>
          </p:nvPr>
        </p:nvGraphicFramePr>
        <p:xfrm>
          <a:off x="5401461" y="3614738"/>
          <a:ext cx="349250" cy="349250"/>
        </p:xfrm>
        <a:graphic>
          <a:graphicData uri="http://schemas.openxmlformats.org/presentationml/2006/ole">
            <mc:AlternateContent xmlns:mc="http://schemas.openxmlformats.org/markup-compatibility/2006">
              <mc:Choice xmlns:v="urn:schemas-microsoft-com:vml" Requires="v">
                <p:oleObj spid="_x0000_s2569070" name="Equation" r:id="rId24" imgW="203200" imgH="203200" progId="Equation.DSMT4">
                  <p:embed/>
                </p:oleObj>
              </mc:Choice>
              <mc:Fallback>
                <p:oleObj name="Equation" r:id="rId24" imgW="203200" imgH="203200" progId="Equation.DSMT4">
                  <p:embed/>
                  <p:pic>
                    <p:nvPicPr>
                      <p:cNvPr id="0" name=""/>
                      <p:cNvPicPr>
                        <a:picLocks noChangeAspect="1" noChangeArrowheads="1"/>
                      </p:cNvPicPr>
                      <p:nvPr/>
                    </p:nvPicPr>
                    <p:blipFill>
                      <a:blip r:embed="rId25"/>
                      <a:srcRect/>
                      <a:stretch>
                        <a:fillRect/>
                      </a:stretch>
                    </p:blipFill>
                    <p:spPr bwMode="auto">
                      <a:xfrm>
                        <a:off x="5401461" y="3614738"/>
                        <a:ext cx="349250" cy="349250"/>
                      </a:xfrm>
                      <a:prstGeom prst="rect">
                        <a:avLst/>
                      </a:prstGeom>
                      <a:noFill/>
                      <a:ln>
                        <a:noFill/>
                      </a:ln>
                      <a:effectLst/>
                    </p:spPr>
                  </p:pic>
                </p:oleObj>
              </mc:Fallback>
            </mc:AlternateContent>
          </a:graphicData>
        </a:graphic>
      </p:graphicFrame>
      <p:graphicFrame>
        <p:nvGraphicFramePr>
          <p:cNvPr id="154" name="Object 2"/>
          <p:cNvGraphicFramePr>
            <a:graphicFrameLocks noChangeAspect="1"/>
          </p:cNvGraphicFramePr>
          <p:nvPr>
            <p:extLst>
              <p:ext uri="{D42A27DB-BD31-4B8C-83A1-F6EECF244321}">
                <p14:modId xmlns:p14="http://schemas.microsoft.com/office/powerpoint/2010/main" val="2346452293"/>
              </p:ext>
            </p:extLst>
          </p:nvPr>
        </p:nvGraphicFramePr>
        <p:xfrm>
          <a:off x="3837781" y="3614738"/>
          <a:ext cx="371475" cy="349250"/>
        </p:xfrm>
        <a:graphic>
          <a:graphicData uri="http://schemas.openxmlformats.org/presentationml/2006/ole">
            <mc:AlternateContent xmlns:mc="http://schemas.openxmlformats.org/markup-compatibility/2006">
              <mc:Choice xmlns:v="urn:schemas-microsoft-com:vml" Requires="v">
                <p:oleObj spid="_x0000_s2569071" name="Equation" r:id="rId26" imgW="215900" imgH="203200" progId="Equation.DSMT4">
                  <p:embed/>
                </p:oleObj>
              </mc:Choice>
              <mc:Fallback>
                <p:oleObj name="Equation" r:id="rId26" imgW="215900" imgH="203200" progId="Equation.DSMT4">
                  <p:embed/>
                  <p:pic>
                    <p:nvPicPr>
                      <p:cNvPr id="0" name=""/>
                      <p:cNvPicPr>
                        <a:picLocks noChangeAspect="1" noChangeArrowheads="1"/>
                      </p:cNvPicPr>
                      <p:nvPr/>
                    </p:nvPicPr>
                    <p:blipFill>
                      <a:blip r:embed="rId27"/>
                      <a:srcRect/>
                      <a:stretch>
                        <a:fillRect/>
                      </a:stretch>
                    </p:blipFill>
                    <p:spPr bwMode="auto">
                      <a:xfrm>
                        <a:off x="3837781" y="3614738"/>
                        <a:ext cx="371475" cy="349250"/>
                      </a:xfrm>
                      <a:prstGeom prst="rect">
                        <a:avLst/>
                      </a:prstGeom>
                      <a:noFill/>
                      <a:ln>
                        <a:noFill/>
                      </a:ln>
                      <a:effectLst/>
                    </p:spPr>
                  </p:pic>
                </p:oleObj>
              </mc:Fallback>
            </mc:AlternateContent>
          </a:graphicData>
        </a:graphic>
      </p:graphicFrame>
      <p:graphicFrame>
        <p:nvGraphicFramePr>
          <p:cNvPr id="155" name="Object 2"/>
          <p:cNvGraphicFramePr>
            <a:graphicFrameLocks noChangeAspect="1"/>
          </p:cNvGraphicFramePr>
          <p:nvPr>
            <p:extLst>
              <p:ext uri="{D42A27DB-BD31-4B8C-83A1-F6EECF244321}">
                <p14:modId xmlns:p14="http://schemas.microsoft.com/office/powerpoint/2010/main" val="4205782205"/>
              </p:ext>
            </p:extLst>
          </p:nvPr>
        </p:nvGraphicFramePr>
        <p:xfrm>
          <a:off x="4942497" y="4228331"/>
          <a:ext cx="349250" cy="349250"/>
        </p:xfrm>
        <a:graphic>
          <a:graphicData uri="http://schemas.openxmlformats.org/presentationml/2006/ole">
            <mc:AlternateContent xmlns:mc="http://schemas.openxmlformats.org/markup-compatibility/2006">
              <mc:Choice xmlns:v="urn:schemas-microsoft-com:vml" Requires="v">
                <p:oleObj spid="_x0000_s2569072" name="Equation" r:id="rId28" imgW="203200" imgH="203200" progId="Equation.DSMT4">
                  <p:embed/>
                </p:oleObj>
              </mc:Choice>
              <mc:Fallback>
                <p:oleObj name="Equation" r:id="rId28" imgW="203200" imgH="203200" progId="Equation.DSMT4">
                  <p:embed/>
                  <p:pic>
                    <p:nvPicPr>
                      <p:cNvPr id="0" name=""/>
                      <p:cNvPicPr>
                        <a:picLocks noChangeAspect="1" noChangeArrowheads="1"/>
                      </p:cNvPicPr>
                      <p:nvPr/>
                    </p:nvPicPr>
                    <p:blipFill>
                      <a:blip r:embed="rId29"/>
                      <a:srcRect/>
                      <a:stretch>
                        <a:fillRect/>
                      </a:stretch>
                    </p:blipFill>
                    <p:spPr bwMode="auto">
                      <a:xfrm>
                        <a:off x="4942497" y="4228331"/>
                        <a:ext cx="349250" cy="349250"/>
                      </a:xfrm>
                      <a:prstGeom prst="rect">
                        <a:avLst/>
                      </a:prstGeom>
                      <a:noFill/>
                      <a:ln>
                        <a:noFill/>
                      </a:ln>
                      <a:effectLst/>
                    </p:spPr>
                  </p:pic>
                </p:oleObj>
              </mc:Fallback>
            </mc:AlternateContent>
          </a:graphicData>
        </a:graphic>
      </p:graphicFrame>
      <p:sp>
        <p:nvSpPr>
          <p:cNvPr id="156" name="TextBox 155"/>
          <p:cNvSpPr txBox="1"/>
          <p:nvPr/>
        </p:nvSpPr>
        <p:spPr>
          <a:xfrm>
            <a:off x="851864" y="4659362"/>
            <a:ext cx="5717211" cy="707886"/>
          </a:xfrm>
          <a:prstGeom prst="rect">
            <a:avLst/>
          </a:prstGeom>
          <a:noFill/>
        </p:spPr>
        <p:txBody>
          <a:bodyPr wrap="square" rtlCol="0">
            <a:spAutoFit/>
          </a:bodyPr>
          <a:lstStyle/>
          <a:p>
            <a:r>
              <a:rPr lang="en-US" sz="2000" dirty="0">
                <a:solidFill>
                  <a:srgbClr val="FF0000"/>
                </a:solidFill>
                <a:latin typeface="Apple Chancery"/>
                <a:cs typeface="Apple Chancery"/>
              </a:rPr>
              <a:t>The voltage </a:t>
            </a:r>
            <a:r>
              <a:rPr lang="en-US" sz="2000" dirty="0">
                <a:latin typeface="Times New Roman"/>
                <a:cs typeface="Times New Roman"/>
              </a:rPr>
              <a:t>across each of the parallel resistors is the same, and equal to:</a:t>
            </a:r>
          </a:p>
        </p:txBody>
      </p:sp>
      <p:graphicFrame>
        <p:nvGraphicFramePr>
          <p:cNvPr id="157" name="Object 2"/>
          <p:cNvGraphicFramePr>
            <a:graphicFrameLocks noChangeAspect="1"/>
          </p:cNvGraphicFramePr>
          <p:nvPr>
            <p:extLst>
              <p:ext uri="{D42A27DB-BD31-4B8C-83A1-F6EECF244321}">
                <p14:modId xmlns:p14="http://schemas.microsoft.com/office/powerpoint/2010/main" val="2883157699"/>
              </p:ext>
            </p:extLst>
          </p:nvPr>
        </p:nvGraphicFramePr>
        <p:xfrm>
          <a:off x="6767513" y="4773613"/>
          <a:ext cx="1939925" cy="984250"/>
        </p:xfrm>
        <a:graphic>
          <a:graphicData uri="http://schemas.openxmlformats.org/presentationml/2006/ole">
            <mc:AlternateContent xmlns:mc="http://schemas.openxmlformats.org/markup-compatibility/2006">
              <mc:Choice xmlns:v="urn:schemas-microsoft-com:vml" Requires="v">
                <p:oleObj spid="_x0000_s2569073" name="Equation" r:id="rId30" imgW="1130300" imgH="571500" progId="Equation.DSMT4">
                  <p:embed/>
                </p:oleObj>
              </mc:Choice>
              <mc:Fallback>
                <p:oleObj name="Equation" r:id="rId30" imgW="1130300" imgH="571500" progId="Equation.DSMT4">
                  <p:embed/>
                  <p:pic>
                    <p:nvPicPr>
                      <p:cNvPr id="0" name=""/>
                      <p:cNvPicPr>
                        <a:picLocks noChangeAspect="1" noChangeArrowheads="1"/>
                      </p:cNvPicPr>
                      <p:nvPr/>
                    </p:nvPicPr>
                    <p:blipFill>
                      <a:blip r:embed="rId31"/>
                      <a:srcRect/>
                      <a:stretch>
                        <a:fillRect/>
                      </a:stretch>
                    </p:blipFill>
                    <p:spPr bwMode="auto">
                      <a:xfrm>
                        <a:off x="6767513" y="4773613"/>
                        <a:ext cx="1939925" cy="984250"/>
                      </a:xfrm>
                      <a:prstGeom prst="rect">
                        <a:avLst/>
                      </a:prstGeom>
                      <a:noFill/>
                      <a:ln>
                        <a:noFill/>
                      </a:ln>
                      <a:effectLst/>
                    </p:spPr>
                  </p:pic>
                </p:oleObj>
              </mc:Fallback>
            </mc:AlternateContent>
          </a:graphicData>
        </a:graphic>
      </p:graphicFrame>
      <p:sp>
        <p:nvSpPr>
          <p:cNvPr id="158" name="TextBox 157"/>
          <p:cNvSpPr txBox="1"/>
          <p:nvPr/>
        </p:nvSpPr>
        <p:spPr>
          <a:xfrm>
            <a:off x="851864" y="5367248"/>
            <a:ext cx="5717211" cy="400110"/>
          </a:xfrm>
          <a:prstGeom prst="rect">
            <a:avLst/>
          </a:prstGeom>
          <a:noFill/>
        </p:spPr>
        <p:txBody>
          <a:bodyPr wrap="square" rtlCol="0">
            <a:spAutoFit/>
          </a:bodyPr>
          <a:lstStyle/>
          <a:p>
            <a:r>
              <a:rPr lang="en-US" sz="2000" dirty="0">
                <a:solidFill>
                  <a:srgbClr val="FF0000"/>
                </a:solidFill>
                <a:latin typeface="Apple Chancery"/>
                <a:cs typeface="Apple Chancery"/>
              </a:rPr>
              <a:t>The the current </a:t>
            </a:r>
            <a:r>
              <a:rPr lang="en-US" sz="2000" dirty="0">
                <a:latin typeface="Times New Roman"/>
                <a:cs typeface="Times New Roman"/>
              </a:rPr>
              <a:t>through      is:</a:t>
            </a:r>
          </a:p>
        </p:txBody>
      </p:sp>
      <p:graphicFrame>
        <p:nvGraphicFramePr>
          <p:cNvPr id="159" name="Object 2"/>
          <p:cNvGraphicFramePr>
            <a:graphicFrameLocks noChangeAspect="1"/>
          </p:cNvGraphicFramePr>
          <p:nvPr>
            <p:extLst>
              <p:ext uri="{D42A27DB-BD31-4B8C-83A1-F6EECF244321}">
                <p14:modId xmlns:p14="http://schemas.microsoft.com/office/powerpoint/2010/main" val="1622289272"/>
              </p:ext>
            </p:extLst>
          </p:nvPr>
        </p:nvGraphicFramePr>
        <p:xfrm>
          <a:off x="3435776" y="5433154"/>
          <a:ext cx="349250" cy="349250"/>
        </p:xfrm>
        <a:graphic>
          <a:graphicData uri="http://schemas.openxmlformats.org/presentationml/2006/ole">
            <mc:AlternateContent xmlns:mc="http://schemas.openxmlformats.org/markup-compatibility/2006">
              <mc:Choice xmlns:v="urn:schemas-microsoft-com:vml" Requires="v">
                <p:oleObj spid="_x0000_s2569074" name="Equation" r:id="rId32" imgW="203200" imgH="203200" progId="Equation.DSMT4">
                  <p:embed/>
                </p:oleObj>
              </mc:Choice>
              <mc:Fallback>
                <p:oleObj name="Equation" r:id="rId32" imgW="203200" imgH="203200" progId="Equation.DSMT4">
                  <p:embed/>
                  <p:pic>
                    <p:nvPicPr>
                      <p:cNvPr id="0" name=""/>
                      <p:cNvPicPr>
                        <a:picLocks noChangeAspect="1" noChangeArrowheads="1"/>
                      </p:cNvPicPr>
                      <p:nvPr/>
                    </p:nvPicPr>
                    <p:blipFill>
                      <a:blip r:embed="rId29"/>
                      <a:srcRect/>
                      <a:stretch>
                        <a:fillRect/>
                      </a:stretch>
                    </p:blipFill>
                    <p:spPr bwMode="auto">
                      <a:xfrm>
                        <a:off x="3435776" y="5433154"/>
                        <a:ext cx="349250" cy="349250"/>
                      </a:xfrm>
                      <a:prstGeom prst="rect">
                        <a:avLst/>
                      </a:prstGeom>
                      <a:noFill/>
                      <a:ln>
                        <a:noFill/>
                      </a:ln>
                      <a:effectLst/>
                    </p:spPr>
                  </p:pic>
                </p:oleObj>
              </mc:Fallback>
            </mc:AlternateContent>
          </a:graphicData>
        </a:graphic>
      </p:graphicFrame>
      <p:graphicFrame>
        <p:nvGraphicFramePr>
          <p:cNvPr id="160" name="Object 2"/>
          <p:cNvGraphicFramePr>
            <a:graphicFrameLocks noChangeAspect="1"/>
          </p:cNvGraphicFramePr>
          <p:nvPr>
            <p:extLst>
              <p:ext uri="{D42A27DB-BD31-4B8C-83A1-F6EECF244321}">
                <p14:modId xmlns:p14="http://schemas.microsoft.com/office/powerpoint/2010/main" val="1239582860"/>
              </p:ext>
            </p:extLst>
          </p:nvPr>
        </p:nvGraphicFramePr>
        <p:xfrm>
          <a:off x="4429734" y="5434712"/>
          <a:ext cx="2003425" cy="1049338"/>
        </p:xfrm>
        <a:graphic>
          <a:graphicData uri="http://schemas.openxmlformats.org/presentationml/2006/ole">
            <mc:AlternateContent xmlns:mc="http://schemas.openxmlformats.org/markup-compatibility/2006">
              <mc:Choice xmlns:v="urn:schemas-microsoft-com:vml" Requires="v">
                <p:oleObj spid="_x0000_s2569075" name="Equation" r:id="rId33" imgW="1168400" imgH="609600" progId="Equation.DSMT4">
                  <p:embed/>
                </p:oleObj>
              </mc:Choice>
              <mc:Fallback>
                <p:oleObj name="Equation" r:id="rId33" imgW="1168400" imgH="609600" progId="Equation.DSMT4">
                  <p:embed/>
                  <p:pic>
                    <p:nvPicPr>
                      <p:cNvPr id="0" name=""/>
                      <p:cNvPicPr>
                        <a:picLocks noChangeAspect="1" noChangeArrowheads="1"/>
                      </p:cNvPicPr>
                      <p:nvPr/>
                    </p:nvPicPr>
                    <p:blipFill>
                      <a:blip r:embed="rId34"/>
                      <a:srcRect/>
                      <a:stretch>
                        <a:fillRect/>
                      </a:stretch>
                    </p:blipFill>
                    <p:spPr bwMode="auto">
                      <a:xfrm>
                        <a:off x="4429734" y="5434712"/>
                        <a:ext cx="2003425" cy="1049338"/>
                      </a:xfrm>
                      <a:prstGeom prst="rect">
                        <a:avLst/>
                      </a:prstGeom>
                      <a:noFill/>
                      <a:ln>
                        <a:noFill/>
                      </a:ln>
                      <a:effectLst/>
                    </p:spPr>
                  </p:pic>
                </p:oleObj>
              </mc:Fallback>
            </mc:AlternateContent>
          </a:graphicData>
        </a:graphic>
      </p:graphicFrame>
      <p:sp>
        <p:nvSpPr>
          <p:cNvPr id="164" name="TextBox 163"/>
          <p:cNvSpPr txBox="1"/>
          <p:nvPr/>
        </p:nvSpPr>
        <p:spPr>
          <a:xfrm>
            <a:off x="314586" y="5921316"/>
            <a:ext cx="5717211" cy="400110"/>
          </a:xfrm>
          <a:prstGeom prst="rect">
            <a:avLst/>
          </a:prstGeom>
          <a:noFill/>
        </p:spPr>
        <p:txBody>
          <a:bodyPr wrap="square" rtlCol="0">
            <a:spAutoFit/>
          </a:bodyPr>
          <a:lstStyle/>
          <a:p>
            <a:r>
              <a:rPr lang="en-US" sz="2000" dirty="0">
                <a:solidFill>
                  <a:srgbClr val="FF0000"/>
                </a:solidFill>
                <a:latin typeface="Apple Chancery"/>
                <a:cs typeface="Apple Chancery"/>
              </a:rPr>
              <a:t>So</a:t>
            </a:r>
            <a:r>
              <a:rPr lang="en-US" sz="2000" dirty="0">
                <a:latin typeface="Times New Roman"/>
                <a:cs typeface="Times New Roman"/>
              </a:rPr>
              <a:t>:</a:t>
            </a:r>
          </a:p>
        </p:txBody>
      </p:sp>
      <p:graphicFrame>
        <p:nvGraphicFramePr>
          <p:cNvPr id="165" name="Object 2"/>
          <p:cNvGraphicFramePr>
            <a:graphicFrameLocks noChangeAspect="1"/>
          </p:cNvGraphicFramePr>
          <p:nvPr>
            <p:extLst>
              <p:ext uri="{D42A27DB-BD31-4B8C-83A1-F6EECF244321}">
                <p14:modId xmlns:p14="http://schemas.microsoft.com/office/powerpoint/2010/main" val="953359254"/>
              </p:ext>
            </p:extLst>
          </p:nvPr>
        </p:nvGraphicFramePr>
        <p:xfrm>
          <a:off x="896938" y="5986462"/>
          <a:ext cx="2516187" cy="568325"/>
        </p:xfrm>
        <a:graphic>
          <a:graphicData uri="http://schemas.openxmlformats.org/presentationml/2006/ole">
            <mc:AlternateContent xmlns:mc="http://schemas.openxmlformats.org/markup-compatibility/2006">
              <mc:Choice xmlns:v="urn:schemas-microsoft-com:vml" Requires="v">
                <p:oleObj spid="_x0000_s2569076" name="Equation" r:id="rId35" imgW="1460500" imgH="330200" progId="Equation.DSMT4">
                  <p:embed/>
                </p:oleObj>
              </mc:Choice>
              <mc:Fallback>
                <p:oleObj name="Equation" r:id="rId35" imgW="1460500" imgH="330200" progId="Equation.DSMT4">
                  <p:embed/>
                  <p:pic>
                    <p:nvPicPr>
                      <p:cNvPr id="0" name=""/>
                      <p:cNvPicPr>
                        <a:picLocks noChangeAspect="1" noChangeArrowheads="1"/>
                      </p:cNvPicPr>
                      <p:nvPr/>
                    </p:nvPicPr>
                    <p:blipFill>
                      <a:blip r:embed="rId36"/>
                      <a:srcRect/>
                      <a:stretch>
                        <a:fillRect/>
                      </a:stretch>
                    </p:blipFill>
                    <p:spPr bwMode="auto">
                      <a:xfrm>
                        <a:off x="896938" y="5986462"/>
                        <a:ext cx="2516187" cy="568325"/>
                      </a:xfrm>
                      <a:prstGeom prst="rect">
                        <a:avLst/>
                      </a:prstGeom>
                      <a:noFill/>
                      <a:ln>
                        <a:noFill/>
                      </a:ln>
                      <a:effectLst/>
                    </p:spPr>
                  </p:pic>
                </p:oleObj>
              </mc:Fallback>
            </mc:AlternateContent>
          </a:graphicData>
        </a:graphic>
      </p:graphicFrame>
      <p:sp>
        <p:nvSpPr>
          <p:cNvPr id="9" name="Freeform 8"/>
          <p:cNvSpPr/>
          <p:nvPr/>
        </p:nvSpPr>
        <p:spPr>
          <a:xfrm>
            <a:off x="3035300" y="5054600"/>
            <a:ext cx="3556000" cy="152400"/>
          </a:xfrm>
          <a:custGeom>
            <a:avLst/>
            <a:gdLst>
              <a:gd name="connsiteX0" fmla="*/ 0 w 3556000"/>
              <a:gd name="connsiteY0" fmla="*/ 152400 h 152400"/>
              <a:gd name="connsiteX1" fmla="*/ 3162300 w 3556000"/>
              <a:gd name="connsiteY1" fmla="*/ 152400 h 152400"/>
              <a:gd name="connsiteX2" fmla="*/ 3556000 w 3556000"/>
              <a:gd name="connsiteY2" fmla="*/ 0 h 152400"/>
              <a:gd name="connsiteX3" fmla="*/ 3556000 w 3556000"/>
              <a:gd name="connsiteY3" fmla="*/ 0 h 152400"/>
            </a:gdLst>
            <a:ahLst/>
            <a:cxnLst>
              <a:cxn ang="0">
                <a:pos x="connsiteX0" y="connsiteY0"/>
              </a:cxn>
              <a:cxn ang="0">
                <a:pos x="connsiteX1" y="connsiteY1"/>
              </a:cxn>
              <a:cxn ang="0">
                <a:pos x="connsiteX2" y="connsiteY2"/>
              </a:cxn>
              <a:cxn ang="0">
                <a:pos x="connsiteX3" y="connsiteY3"/>
              </a:cxn>
            </a:cxnLst>
            <a:rect l="l" t="t" r="r" b="b"/>
            <a:pathLst>
              <a:path w="3556000" h="152400">
                <a:moveTo>
                  <a:pt x="0" y="152400"/>
                </a:moveTo>
                <a:lnTo>
                  <a:pt x="3162300" y="152400"/>
                </a:lnTo>
                <a:lnTo>
                  <a:pt x="3556000" y="0"/>
                </a:lnTo>
                <a:lnTo>
                  <a:pt x="3556000" y="0"/>
                </a:ln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 name="Straight Connector 10"/>
          <p:cNvCxnSpPr/>
          <p:nvPr/>
        </p:nvCxnSpPr>
        <p:spPr>
          <a:xfrm>
            <a:off x="4120356" y="5600700"/>
            <a:ext cx="477044" cy="0"/>
          </a:xfrm>
          <a:prstGeom prst="line">
            <a:avLst/>
          </a:pr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cxnSp>
      <p:graphicFrame>
        <p:nvGraphicFramePr>
          <p:cNvPr id="166" name="Object 2"/>
          <p:cNvGraphicFramePr>
            <a:graphicFrameLocks noChangeAspect="1"/>
          </p:cNvGraphicFramePr>
          <p:nvPr>
            <p:extLst>
              <p:ext uri="{D42A27DB-BD31-4B8C-83A1-F6EECF244321}">
                <p14:modId xmlns:p14="http://schemas.microsoft.com/office/powerpoint/2010/main" val="2937418107"/>
              </p:ext>
            </p:extLst>
          </p:nvPr>
        </p:nvGraphicFramePr>
        <p:xfrm>
          <a:off x="2971800" y="2144627"/>
          <a:ext cx="328613" cy="349250"/>
        </p:xfrm>
        <a:graphic>
          <a:graphicData uri="http://schemas.openxmlformats.org/presentationml/2006/ole">
            <mc:AlternateContent xmlns:mc="http://schemas.openxmlformats.org/markup-compatibility/2006">
              <mc:Choice xmlns:v="urn:schemas-microsoft-com:vml" Requires="v">
                <p:oleObj spid="_x0000_s2569077" name="Equation" r:id="rId37" imgW="190500" imgH="203200" progId="Equation.DSMT4">
                  <p:embed/>
                </p:oleObj>
              </mc:Choice>
              <mc:Fallback>
                <p:oleObj name="Equation" r:id="rId37" imgW="190500" imgH="203200" progId="Equation.DSMT4">
                  <p:embed/>
                  <p:pic>
                    <p:nvPicPr>
                      <p:cNvPr id="0" name=""/>
                      <p:cNvPicPr>
                        <a:picLocks noChangeAspect="1" noChangeArrowheads="1"/>
                      </p:cNvPicPr>
                      <p:nvPr/>
                    </p:nvPicPr>
                    <p:blipFill>
                      <a:blip r:embed="rId38"/>
                      <a:srcRect/>
                      <a:stretch>
                        <a:fillRect/>
                      </a:stretch>
                    </p:blipFill>
                    <p:spPr bwMode="auto">
                      <a:xfrm>
                        <a:off x="2971800" y="2144627"/>
                        <a:ext cx="328613" cy="349250"/>
                      </a:xfrm>
                      <a:prstGeom prst="rect">
                        <a:avLst/>
                      </a:prstGeom>
                      <a:noFill/>
                      <a:ln>
                        <a:noFill/>
                      </a:ln>
                      <a:effectLst/>
                    </p:spPr>
                  </p:pic>
                </p:oleObj>
              </mc:Fallback>
            </mc:AlternateContent>
          </a:graphicData>
        </a:graphic>
      </p:graphicFrame>
      <p:grpSp>
        <p:nvGrpSpPr>
          <p:cNvPr id="58" name="Group 57"/>
          <p:cNvGrpSpPr/>
          <p:nvPr/>
        </p:nvGrpSpPr>
        <p:grpSpPr>
          <a:xfrm rot="5400000" flipH="1">
            <a:off x="6827973" y="1868529"/>
            <a:ext cx="308298" cy="304915"/>
            <a:chOff x="6610027" y="3162302"/>
            <a:chExt cx="308298" cy="304915"/>
          </a:xfrm>
        </p:grpSpPr>
        <p:cxnSp>
          <p:nvCxnSpPr>
            <p:cNvPr id="59" name="Straight Arrow Connector 58"/>
            <p:cNvCxnSpPr/>
            <p:nvPr/>
          </p:nvCxnSpPr>
          <p:spPr>
            <a:xfrm flipV="1">
              <a:off x="6610027" y="3162302"/>
              <a:ext cx="3" cy="200023"/>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Freeform 59"/>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1" name="Group 60"/>
          <p:cNvGrpSpPr/>
          <p:nvPr/>
        </p:nvGrpSpPr>
        <p:grpSpPr>
          <a:xfrm rot="5400000">
            <a:off x="6829893" y="700862"/>
            <a:ext cx="308298" cy="304915"/>
            <a:chOff x="6610027" y="3162302"/>
            <a:chExt cx="308298" cy="304915"/>
          </a:xfrm>
        </p:grpSpPr>
        <p:cxnSp>
          <p:nvCxnSpPr>
            <p:cNvPr id="62" name="Straight Arrow Connector 61"/>
            <p:cNvCxnSpPr/>
            <p:nvPr/>
          </p:nvCxnSpPr>
          <p:spPr>
            <a:xfrm flipV="1">
              <a:off x="6610027" y="3162302"/>
              <a:ext cx="3" cy="200023"/>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63" name="Freeform 62"/>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64" name="Straight Arrow Connector 63"/>
          <p:cNvCxnSpPr/>
          <p:nvPr/>
        </p:nvCxnSpPr>
        <p:spPr>
          <a:xfrm>
            <a:off x="6853238" y="1554997"/>
            <a:ext cx="373067" cy="0"/>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5" name="Object 2"/>
          <p:cNvGraphicFramePr>
            <a:graphicFrameLocks noChangeAspect="1"/>
          </p:cNvGraphicFramePr>
          <p:nvPr>
            <p:extLst>
              <p:ext uri="{D42A27DB-BD31-4B8C-83A1-F6EECF244321}">
                <p14:modId xmlns:p14="http://schemas.microsoft.com/office/powerpoint/2010/main" val="3570053065"/>
              </p:ext>
            </p:extLst>
          </p:nvPr>
        </p:nvGraphicFramePr>
        <p:xfrm>
          <a:off x="6843929" y="1823975"/>
          <a:ext cx="219075" cy="350838"/>
        </p:xfrm>
        <a:graphic>
          <a:graphicData uri="http://schemas.openxmlformats.org/presentationml/2006/ole">
            <mc:AlternateContent xmlns:mc="http://schemas.openxmlformats.org/markup-compatibility/2006">
              <mc:Choice xmlns:v="urn:schemas-microsoft-com:vml" Requires="v">
                <p:oleObj spid="_x0000_s2569078" name="Equation" r:id="rId39" imgW="127000" imgH="203200" progId="Equation.DSMT4">
                  <p:embed/>
                </p:oleObj>
              </mc:Choice>
              <mc:Fallback>
                <p:oleObj name="Equation" r:id="rId39" imgW="127000" imgH="203200" progId="Equation.DSMT4">
                  <p:embed/>
                  <p:pic>
                    <p:nvPicPr>
                      <p:cNvPr id="0" name=""/>
                      <p:cNvPicPr>
                        <a:picLocks noChangeAspect="1" noChangeArrowheads="1"/>
                      </p:cNvPicPr>
                      <p:nvPr/>
                    </p:nvPicPr>
                    <p:blipFill>
                      <a:blip r:embed="rId40"/>
                      <a:srcRect/>
                      <a:stretch>
                        <a:fillRect/>
                      </a:stretch>
                    </p:blipFill>
                    <p:spPr bwMode="auto">
                      <a:xfrm>
                        <a:off x="6843929" y="1823975"/>
                        <a:ext cx="219075" cy="350838"/>
                      </a:xfrm>
                      <a:prstGeom prst="rect">
                        <a:avLst/>
                      </a:prstGeom>
                      <a:noFill/>
                      <a:ln>
                        <a:noFill/>
                      </a:ln>
                      <a:effectLst/>
                    </p:spPr>
                  </p:pic>
                </p:oleObj>
              </mc:Fallback>
            </mc:AlternateContent>
          </a:graphicData>
        </a:graphic>
      </p:graphicFrame>
      <p:graphicFrame>
        <p:nvGraphicFramePr>
          <p:cNvPr id="66" name="Object 2"/>
          <p:cNvGraphicFramePr>
            <a:graphicFrameLocks noChangeAspect="1"/>
          </p:cNvGraphicFramePr>
          <p:nvPr>
            <p:extLst>
              <p:ext uri="{D42A27DB-BD31-4B8C-83A1-F6EECF244321}">
                <p14:modId xmlns:p14="http://schemas.microsoft.com/office/powerpoint/2010/main" val="3966353358"/>
              </p:ext>
            </p:extLst>
          </p:nvPr>
        </p:nvGraphicFramePr>
        <p:xfrm>
          <a:off x="6978902" y="1529057"/>
          <a:ext cx="241300" cy="350837"/>
        </p:xfrm>
        <a:graphic>
          <a:graphicData uri="http://schemas.openxmlformats.org/presentationml/2006/ole">
            <mc:AlternateContent xmlns:mc="http://schemas.openxmlformats.org/markup-compatibility/2006">
              <mc:Choice xmlns:v="urn:schemas-microsoft-com:vml" Requires="v">
                <p:oleObj spid="_x0000_s2569079" name="Equation" r:id="rId41" imgW="139700" imgH="203200" progId="Equation.DSMT4">
                  <p:embed/>
                </p:oleObj>
              </mc:Choice>
              <mc:Fallback>
                <p:oleObj name="Equation" r:id="rId41" imgW="139700" imgH="203200" progId="Equation.DSMT4">
                  <p:embed/>
                  <p:pic>
                    <p:nvPicPr>
                      <p:cNvPr id="0" name=""/>
                      <p:cNvPicPr>
                        <a:picLocks noChangeAspect="1" noChangeArrowheads="1"/>
                      </p:cNvPicPr>
                      <p:nvPr/>
                    </p:nvPicPr>
                    <p:blipFill>
                      <a:blip r:embed="rId42"/>
                      <a:srcRect/>
                      <a:stretch>
                        <a:fillRect/>
                      </a:stretch>
                    </p:blipFill>
                    <p:spPr bwMode="auto">
                      <a:xfrm>
                        <a:off x="6978902" y="1529057"/>
                        <a:ext cx="241300" cy="350837"/>
                      </a:xfrm>
                      <a:prstGeom prst="rect">
                        <a:avLst/>
                      </a:prstGeom>
                      <a:noFill/>
                      <a:ln>
                        <a:noFill/>
                      </a:ln>
                      <a:effectLst/>
                    </p:spPr>
                  </p:pic>
                </p:oleObj>
              </mc:Fallback>
            </mc:AlternateContent>
          </a:graphicData>
        </a:graphic>
      </p:graphicFrame>
      <p:graphicFrame>
        <p:nvGraphicFramePr>
          <p:cNvPr id="67" name="Object 2"/>
          <p:cNvGraphicFramePr>
            <a:graphicFrameLocks noChangeAspect="1"/>
          </p:cNvGraphicFramePr>
          <p:nvPr>
            <p:extLst>
              <p:ext uri="{D42A27DB-BD31-4B8C-83A1-F6EECF244321}">
                <p14:modId xmlns:p14="http://schemas.microsoft.com/office/powerpoint/2010/main" val="3068135717"/>
              </p:ext>
            </p:extLst>
          </p:nvPr>
        </p:nvGraphicFramePr>
        <p:xfrm>
          <a:off x="6853238" y="717550"/>
          <a:ext cx="920750" cy="350838"/>
        </p:xfrm>
        <a:graphic>
          <a:graphicData uri="http://schemas.openxmlformats.org/presentationml/2006/ole">
            <mc:AlternateContent xmlns:mc="http://schemas.openxmlformats.org/markup-compatibility/2006">
              <mc:Choice xmlns:v="urn:schemas-microsoft-com:vml" Requires="v">
                <p:oleObj spid="_x0000_s2569080" name="Equation" r:id="rId43" imgW="533400" imgH="203200" progId="Equation.DSMT4">
                  <p:embed/>
                </p:oleObj>
              </mc:Choice>
              <mc:Fallback>
                <p:oleObj name="Equation" r:id="rId43" imgW="533400" imgH="203200" progId="Equation.DSMT4">
                  <p:embed/>
                  <p:pic>
                    <p:nvPicPr>
                      <p:cNvPr id="0" name=""/>
                      <p:cNvPicPr>
                        <a:picLocks noChangeAspect="1" noChangeArrowheads="1"/>
                      </p:cNvPicPr>
                      <p:nvPr/>
                    </p:nvPicPr>
                    <p:blipFill>
                      <a:blip r:embed="rId44"/>
                      <a:srcRect/>
                      <a:stretch>
                        <a:fillRect/>
                      </a:stretch>
                    </p:blipFill>
                    <p:spPr bwMode="auto">
                      <a:xfrm>
                        <a:off x="6853238" y="717550"/>
                        <a:ext cx="920750" cy="350838"/>
                      </a:xfrm>
                      <a:prstGeom prst="rect">
                        <a:avLst/>
                      </a:prstGeom>
                      <a:noFill/>
                      <a:ln>
                        <a:noFill/>
                      </a:ln>
                      <a:effectLst/>
                    </p:spPr>
                  </p:pic>
                </p:oleObj>
              </mc:Fallback>
            </mc:AlternateContent>
          </a:graphicData>
        </a:graphic>
      </p:graphicFrame>
      <p:grpSp>
        <p:nvGrpSpPr>
          <p:cNvPr id="68" name="Group 67"/>
          <p:cNvGrpSpPr/>
          <p:nvPr/>
        </p:nvGrpSpPr>
        <p:grpSpPr>
          <a:xfrm rot="5400000">
            <a:off x="6383233" y="1546185"/>
            <a:ext cx="308298" cy="304915"/>
            <a:chOff x="6610027" y="3162302"/>
            <a:chExt cx="308298" cy="304915"/>
          </a:xfrm>
        </p:grpSpPr>
        <p:cxnSp>
          <p:nvCxnSpPr>
            <p:cNvPr id="69" name="Straight Arrow Connector 68"/>
            <p:cNvCxnSpPr/>
            <p:nvPr/>
          </p:nvCxnSpPr>
          <p:spPr>
            <a:xfrm flipV="1">
              <a:off x="6610027" y="3162302"/>
              <a:ext cx="3" cy="200023"/>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Freeform 69"/>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71" name="Object 2"/>
          <p:cNvGraphicFramePr>
            <a:graphicFrameLocks noChangeAspect="1"/>
          </p:cNvGraphicFramePr>
          <p:nvPr>
            <p:extLst>
              <p:ext uri="{D42A27DB-BD31-4B8C-83A1-F6EECF244321}">
                <p14:modId xmlns:p14="http://schemas.microsoft.com/office/powerpoint/2010/main" val="4240094468"/>
              </p:ext>
            </p:extLst>
          </p:nvPr>
        </p:nvGraphicFramePr>
        <p:xfrm>
          <a:off x="6423241" y="1541610"/>
          <a:ext cx="239713" cy="350837"/>
        </p:xfrm>
        <a:graphic>
          <a:graphicData uri="http://schemas.openxmlformats.org/presentationml/2006/ole">
            <mc:AlternateContent xmlns:mc="http://schemas.openxmlformats.org/markup-compatibility/2006">
              <mc:Choice xmlns:v="urn:schemas-microsoft-com:vml" Requires="v">
                <p:oleObj spid="_x0000_s2569081" name="Equation" r:id="rId45" imgW="139700" imgH="203200" progId="Equation.DSMT4">
                  <p:embed/>
                </p:oleObj>
              </mc:Choice>
              <mc:Fallback>
                <p:oleObj name="Equation" r:id="rId45" imgW="139700" imgH="203200" progId="Equation.DSMT4">
                  <p:embed/>
                  <p:pic>
                    <p:nvPicPr>
                      <p:cNvPr id="0" name=""/>
                      <p:cNvPicPr>
                        <a:picLocks noChangeAspect="1" noChangeArrowheads="1"/>
                      </p:cNvPicPr>
                      <p:nvPr/>
                    </p:nvPicPr>
                    <p:blipFill>
                      <a:blip r:embed="rId46"/>
                      <a:srcRect/>
                      <a:stretch>
                        <a:fillRect/>
                      </a:stretch>
                    </p:blipFill>
                    <p:spPr bwMode="auto">
                      <a:xfrm>
                        <a:off x="6423241" y="1541610"/>
                        <a:ext cx="239713" cy="350837"/>
                      </a:xfrm>
                      <a:prstGeom prst="rect">
                        <a:avLst/>
                      </a:prstGeom>
                      <a:noFill/>
                      <a:ln>
                        <a:noFill/>
                      </a:ln>
                      <a:effectLst/>
                    </p:spPr>
                  </p:pic>
                </p:oleObj>
              </mc:Fallback>
            </mc:AlternateContent>
          </a:graphicData>
        </a:graphic>
      </p:graphicFrame>
      <p:graphicFrame>
        <p:nvGraphicFramePr>
          <p:cNvPr id="72" name="Object 2"/>
          <p:cNvGraphicFramePr>
            <a:graphicFrameLocks noChangeAspect="1"/>
          </p:cNvGraphicFramePr>
          <p:nvPr>
            <p:extLst>
              <p:ext uri="{D42A27DB-BD31-4B8C-83A1-F6EECF244321}">
                <p14:modId xmlns:p14="http://schemas.microsoft.com/office/powerpoint/2010/main" val="2650015339"/>
              </p:ext>
            </p:extLst>
          </p:nvPr>
        </p:nvGraphicFramePr>
        <p:xfrm>
          <a:off x="6842364" y="1824298"/>
          <a:ext cx="920750" cy="350838"/>
        </p:xfrm>
        <a:graphic>
          <a:graphicData uri="http://schemas.openxmlformats.org/presentationml/2006/ole">
            <mc:AlternateContent xmlns:mc="http://schemas.openxmlformats.org/markup-compatibility/2006">
              <mc:Choice xmlns:v="urn:schemas-microsoft-com:vml" Requires="v">
                <p:oleObj spid="_x0000_s2569082" name="Equation" r:id="rId47" imgW="533400" imgH="203200" progId="Equation.DSMT4">
                  <p:embed/>
                </p:oleObj>
              </mc:Choice>
              <mc:Fallback>
                <p:oleObj name="Equation" r:id="rId47" imgW="533400" imgH="203200" progId="Equation.DSMT4">
                  <p:embed/>
                  <p:pic>
                    <p:nvPicPr>
                      <p:cNvPr id="0" name=""/>
                      <p:cNvPicPr>
                        <a:picLocks noChangeAspect="1" noChangeArrowheads="1"/>
                      </p:cNvPicPr>
                      <p:nvPr/>
                    </p:nvPicPr>
                    <p:blipFill>
                      <a:blip r:embed="rId48"/>
                      <a:srcRect/>
                      <a:stretch>
                        <a:fillRect/>
                      </a:stretch>
                    </p:blipFill>
                    <p:spPr bwMode="auto">
                      <a:xfrm>
                        <a:off x="6842364" y="1824298"/>
                        <a:ext cx="920750" cy="3508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2161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dissolve">
                                      <p:cBhvr>
                                        <p:cTn id="12" dur="500"/>
                                        <p:tgtEl>
                                          <p:spTgt spid="16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0"/>
                                        </p:tgtEl>
                                        <p:attrNameLst>
                                          <p:attrName>style.visibility</p:attrName>
                                        </p:attrNameLst>
                                      </p:cBhvr>
                                      <p:to>
                                        <p:strVal val="visible"/>
                                      </p:to>
                                    </p:set>
                                    <p:animEffect transition="in" filter="dissolve">
                                      <p:cBhvr>
                                        <p:cTn id="15" dur="500"/>
                                        <p:tgtEl>
                                          <p:spTgt spid="150"/>
                                        </p:tgtEl>
                                      </p:cBhvr>
                                    </p:animEffect>
                                  </p:childTnLst>
                                </p:cTn>
                              </p:par>
                              <p:par>
                                <p:cTn id="16" presetID="9" presetClass="entr" presetSubtype="0"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dissolve">
                                      <p:cBhvr>
                                        <p:cTn id="18" dur="500"/>
                                        <p:tgtEl>
                                          <p:spTgt spid="68"/>
                                        </p:tgtEl>
                                      </p:cBhvr>
                                    </p:animEffect>
                                  </p:childTnLst>
                                </p:cTn>
                              </p:par>
                              <p:par>
                                <p:cTn id="19" presetID="9"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dissolve">
                                      <p:cBhvr>
                                        <p:cTn id="21" dur="500"/>
                                        <p:tgtEl>
                                          <p:spTgt spid="71"/>
                                        </p:tgtEl>
                                      </p:cBhvr>
                                    </p:animEffect>
                                  </p:childTnLst>
                                </p:cTn>
                              </p:par>
                              <p:par>
                                <p:cTn id="22" presetID="9" presetClass="entr" presetSubtype="0" fill="hold"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dissolve">
                                      <p:cBhvr>
                                        <p:cTn id="24" dur="500"/>
                                        <p:tgtEl>
                                          <p:spTgt spid="58"/>
                                        </p:tgtEl>
                                      </p:cBhvr>
                                    </p:animEffect>
                                  </p:childTnLst>
                                </p:cTn>
                              </p:par>
                              <p:par>
                                <p:cTn id="25" presetID="9"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dissolve">
                                      <p:cBhvr>
                                        <p:cTn id="27" dur="500"/>
                                        <p:tgtEl>
                                          <p:spTgt spid="65"/>
                                        </p:tgtEl>
                                      </p:cBhvr>
                                    </p:animEffect>
                                  </p:childTnLst>
                                </p:cTn>
                              </p:par>
                              <p:par>
                                <p:cTn id="28" presetID="9" presetClass="entr" presetSubtype="0"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dissolve">
                                      <p:cBhvr>
                                        <p:cTn id="30" dur="500"/>
                                        <p:tgtEl>
                                          <p:spTgt spid="64"/>
                                        </p:tgtEl>
                                      </p:cBhvr>
                                    </p:animEffect>
                                  </p:childTnLst>
                                </p:cTn>
                              </p:par>
                              <p:par>
                                <p:cTn id="31" presetID="9"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dissolve">
                                      <p:cBhvr>
                                        <p:cTn id="33" dur="500"/>
                                        <p:tgtEl>
                                          <p:spTgt spid="6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51"/>
                                        </p:tgtEl>
                                        <p:attrNameLst>
                                          <p:attrName>style.visibility</p:attrName>
                                        </p:attrNameLst>
                                      </p:cBhvr>
                                      <p:to>
                                        <p:strVal val="visible"/>
                                      </p:to>
                                    </p:set>
                                    <p:animEffect transition="in" filter="dissolve">
                                      <p:cBhvr>
                                        <p:cTn id="38" dur="500"/>
                                        <p:tgtEl>
                                          <p:spTgt spid="15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dissolve">
                                      <p:cBhvr>
                                        <p:cTn id="43" dur="500"/>
                                        <p:tgtEl>
                                          <p:spTgt spid="72"/>
                                        </p:tgtEl>
                                      </p:cBhvr>
                                    </p:animEffect>
                                  </p:childTnLst>
                                </p:cTn>
                              </p:par>
                              <p:par>
                                <p:cTn id="44" presetID="9" presetClass="entr" presetSubtype="0" fill="hold" nodeType="withEffect">
                                  <p:stCondLst>
                                    <p:cond delay="0"/>
                                  </p:stCondLst>
                                  <p:childTnLst>
                                    <p:set>
                                      <p:cBhvr>
                                        <p:cTn id="45" dur="1" fill="hold">
                                          <p:stCondLst>
                                            <p:cond delay="0"/>
                                          </p:stCondLst>
                                        </p:cTn>
                                        <p:tgtEl>
                                          <p:spTgt spid="154"/>
                                        </p:tgtEl>
                                        <p:attrNameLst>
                                          <p:attrName>style.visibility</p:attrName>
                                        </p:attrNameLst>
                                      </p:cBhvr>
                                      <p:to>
                                        <p:strVal val="visible"/>
                                      </p:to>
                                    </p:set>
                                    <p:animEffect transition="in" filter="dissolve">
                                      <p:cBhvr>
                                        <p:cTn id="46" dur="500"/>
                                        <p:tgtEl>
                                          <p:spTgt spid="154"/>
                                        </p:tgtEl>
                                      </p:cBhvr>
                                    </p:animEffect>
                                  </p:childTnLst>
                                </p:cTn>
                              </p:par>
                              <p:par>
                                <p:cTn id="47" presetID="9" presetClass="entr" presetSubtype="0" fill="hold" nodeType="withEffect">
                                  <p:stCondLst>
                                    <p:cond delay="0"/>
                                  </p:stCondLst>
                                  <p:childTnLst>
                                    <p:set>
                                      <p:cBhvr>
                                        <p:cTn id="48" dur="1" fill="hold">
                                          <p:stCondLst>
                                            <p:cond delay="0"/>
                                          </p:stCondLst>
                                        </p:cTn>
                                        <p:tgtEl>
                                          <p:spTgt spid="153"/>
                                        </p:tgtEl>
                                        <p:attrNameLst>
                                          <p:attrName>style.visibility</p:attrName>
                                        </p:attrNameLst>
                                      </p:cBhvr>
                                      <p:to>
                                        <p:strVal val="visible"/>
                                      </p:to>
                                    </p:set>
                                    <p:animEffect transition="in" filter="dissolve">
                                      <p:cBhvr>
                                        <p:cTn id="49" dur="500"/>
                                        <p:tgtEl>
                                          <p:spTgt spid="153"/>
                                        </p:tgtEl>
                                      </p:cBhvr>
                                    </p:animEffect>
                                  </p:childTnLst>
                                </p:cTn>
                              </p:par>
                              <p:par>
                                <p:cTn id="50" presetID="9" presetClass="entr" presetSubtype="0" fill="hold" nodeType="withEffect">
                                  <p:stCondLst>
                                    <p:cond delay="0"/>
                                  </p:stCondLst>
                                  <p:childTnLst>
                                    <p:set>
                                      <p:cBhvr>
                                        <p:cTn id="51" dur="1" fill="hold">
                                          <p:stCondLst>
                                            <p:cond delay="0"/>
                                          </p:stCondLst>
                                        </p:cTn>
                                        <p:tgtEl>
                                          <p:spTgt spid="155"/>
                                        </p:tgtEl>
                                        <p:attrNameLst>
                                          <p:attrName>style.visibility</p:attrName>
                                        </p:attrNameLst>
                                      </p:cBhvr>
                                      <p:to>
                                        <p:strVal val="visible"/>
                                      </p:to>
                                    </p:set>
                                    <p:animEffect transition="in" filter="dissolve">
                                      <p:cBhvr>
                                        <p:cTn id="52" dur="500"/>
                                        <p:tgtEl>
                                          <p:spTgt spid="15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dissolve">
                                      <p:cBhvr>
                                        <p:cTn id="55" dur="500"/>
                                        <p:tgtEl>
                                          <p:spTgt spid="152"/>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dissolve">
                                      <p:cBhvr>
                                        <p:cTn id="60" dur="500"/>
                                        <p:tgtEl>
                                          <p:spTgt spid="9"/>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56"/>
                                        </p:tgtEl>
                                        <p:attrNameLst>
                                          <p:attrName>style.visibility</p:attrName>
                                        </p:attrNameLst>
                                      </p:cBhvr>
                                      <p:to>
                                        <p:strVal val="visible"/>
                                      </p:to>
                                    </p:set>
                                    <p:animEffect transition="in" filter="dissolve">
                                      <p:cBhvr>
                                        <p:cTn id="63" dur="500"/>
                                        <p:tgtEl>
                                          <p:spTgt spid="156"/>
                                        </p:tgtEl>
                                      </p:cBhvr>
                                    </p:animEffect>
                                  </p:childTnLst>
                                </p:cTn>
                              </p:par>
                              <p:par>
                                <p:cTn id="64" presetID="9" presetClass="entr" presetSubtype="0" fill="hold" nodeType="withEffect">
                                  <p:stCondLst>
                                    <p:cond delay="0"/>
                                  </p:stCondLst>
                                  <p:childTnLst>
                                    <p:set>
                                      <p:cBhvr>
                                        <p:cTn id="65" dur="1" fill="hold">
                                          <p:stCondLst>
                                            <p:cond delay="0"/>
                                          </p:stCondLst>
                                        </p:cTn>
                                        <p:tgtEl>
                                          <p:spTgt spid="157"/>
                                        </p:tgtEl>
                                        <p:attrNameLst>
                                          <p:attrName>style.visibility</p:attrName>
                                        </p:attrNameLst>
                                      </p:cBhvr>
                                      <p:to>
                                        <p:strVal val="visible"/>
                                      </p:to>
                                    </p:set>
                                    <p:animEffect transition="in" filter="dissolve">
                                      <p:cBhvr>
                                        <p:cTn id="66" dur="500"/>
                                        <p:tgtEl>
                                          <p:spTgt spid="157"/>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dissolve">
                                      <p:cBhvr>
                                        <p:cTn id="71" dur="500"/>
                                        <p:tgtEl>
                                          <p:spTgt spid="11"/>
                                        </p:tgtEl>
                                      </p:cBhvr>
                                    </p:animEffect>
                                  </p:childTnLst>
                                </p:cTn>
                              </p:par>
                              <p:par>
                                <p:cTn id="72" presetID="9" presetClass="entr" presetSubtype="0" fill="hold" nodeType="withEffect">
                                  <p:stCondLst>
                                    <p:cond delay="0"/>
                                  </p:stCondLst>
                                  <p:childTnLst>
                                    <p:set>
                                      <p:cBhvr>
                                        <p:cTn id="73" dur="1" fill="hold">
                                          <p:stCondLst>
                                            <p:cond delay="0"/>
                                          </p:stCondLst>
                                        </p:cTn>
                                        <p:tgtEl>
                                          <p:spTgt spid="159"/>
                                        </p:tgtEl>
                                        <p:attrNameLst>
                                          <p:attrName>style.visibility</p:attrName>
                                        </p:attrNameLst>
                                      </p:cBhvr>
                                      <p:to>
                                        <p:strVal val="visible"/>
                                      </p:to>
                                    </p:set>
                                    <p:animEffect transition="in" filter="dissolve">
                                      <p:cBhvr>
                                        <p:cTn id="74" dur="500"/>
                                        <p:tgtEl>
                                          <p:spTgt spid="159"/>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58"/>
                                        </p:tgtEl>
                                        <p:attrNameLst>
                                          <p:attrName>style.visibility</p:attrName>
                                        </p:attrNameLst>
                                      </p:cBhvr>
                                      <p:to>
                                        <p:strVal val="visible"/>
                                      </p:to>
                                    </p:set>
                                    <p:animEffect transition="in" filter="dissolve">
                                      <p:cBhvr>
                                        <p:cTn id="77" dur="500"/>
                                        <p:tgtEl>
                                          <p:spTgt spid="158"/>
                                        </p:tgtEl>
                                      </p:cBhvr>
                                    </p:animEffect>
                                  </p:childTnLst>
                                </p:cTn>
                              </p:par>
                              <p:par>
                                <p:cTn id="78" presetID="9" presetClass="entr" presetSubtype="0" fill="hold" nodeType="withEffect">
                                  <p:stCondLst>
                                    <p:cond delay="0"/>
                                  </p:stCondLst>
                                  <p:childTnLst>
                                    <p:set>
                                      <p:cBhvr>
                                        <p:cTn id="79" dur="1" fill="hold">
                                          <p:stCondLst>
                                            <p:cond delay="0"/>
                                          </p:stCondLst>
                                        </p:cTn>
                                        <p:tgtEl>
                                          <p:spTgt spid="160"/>
                                        </p:tgtEl>
                                        <p:attrNameLst>
                                          <p:attrName>style.visibility</p:attrName>
                                        </p:attrNameLst>
                                      </p:cBhvr>
                                      <p:to>
                                        <p:strVal val="visible"/>
                                      </p:to>
                                    </p:set>
                                    <p:animEffect transition="in" filter="dissolve">
                                      <p:cBhvr>
                                        <p:cTn id="80" dur="500"/>
                                        <p:tgtEl>
                                          <p:spTgt spid="160"/>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164"/>
                                        </p:tgtEl>
                                        <p:attrNameLst>
                                          <p:attrName>style.visibility</p:attrName>
                                        </p:attrNameLst>
                                      </p:cBhvr>
                                      <p:to>
                                        <p:strVal val="visible"/>
                                      </p:to>
                                    </p:set>
                                    <p:animEffect transition="in" filter="dissolve">
                                      <p:cBhvr>
                                        <p:cTn id="85" dur="500"/>
                                        <p:tgtEl>
                                          <p:spTgt spid="164"/>
                                        </p:tgtEl>
                                      </p:cBhvr>
                                    </p:animEffect>
                                  </p:childTnLst>
                                </p:cTn>
                              </p:par>
                              <p:par>
                                <p:cTn id="86" presetID="9" presetClass="entr" presetSubtype="0" fill="hold" nodeType="withEffect">
                                  <p:stCondLst>
                                    <p:cond delay="0"/>
                                  </p:stCondLst>
                                  <p:childTnLst>
                                    <p:set>
                                      <p:cBhvr>
                                        <p:cTn id="87" dur="1" fill="hold">
                                          <p:stCondLst>
                                            <p:cond delay="0"/>
                                          </p:stCondLst>
                                        </p:cTn>
                                        <p:tgtEl>
                                          <p:spTgt spid="165"/>
                                        </p:tgtEl>
                                        <p:attrNameLst>
                                          <p:attrName>style.visibility</p:attrName>
                                        </p:attrNameLst>
                                      </p:cBhvr>
                                      <p:to>
                                        <p:strVal val="visible"/>
                                      </p:to>
                                    </p:set>
                                    <p:animEffect transition="in" filter="dissolve">
                                      <p:cBhvr>
                                        <p:cTn id="88"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50" grpId="0"/>
      <p:bldP spid="152" grpId="0"/>
      <p:bldP spid="156" grpId="0"/>
      <p:bldP spid="158" grpId="0"/>
      <p:bldP spid="164"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11.)</a:t>
            </a:r>
          </a:p>
        </p:txBody>
      </p:sp>
      <p:sp>
        <p:nvSpPr>
          <p:cNvPr id="4" name="TextBox 3"/>
          <p:cNvSpPr txBox="1"/>
          <p:nvPr/>
        </p:nvSpPr>
        <p:spPr>
          <a:xfrm>
            <a:off x="314586" y="232207"/>
            <a:ext cx="5248230" cy="1138773"/>
          </a:xfrm>
          <a:prstGeom prst="rect">
            <a:avLst/>
          </a:prstGeom>
          <a:noFill/>
        </p:spPr>
        <p:txBody>
          <a:bodyPr wrap="square" rtlCol="0">
            <a:spAutoFit/>
          </a:bodyPr>
          <a:lstStyle/>
          <a:p>
            <a:r>
              <a:rPr lang="en-US" sz="2800" dirty="0">
                <a:solidFill>
                  <a:srgbClr val="FF0000"/>
                </a:solidFill>
                <a:latin typeface="Apple Chancery"/>
                <a:cs typeface="Apple Chancery"/>
              </a:rPr>
              <a:t>Example 6:  The </a:t>
            </a:r>
            <a:r>
              <a:rPr lang="en-US" sz="2000" dirty="0">
                <a:solidFill>
                  <a:srgbClr val="0000FF"/>
                </a:solidFill>
                <a:latin typeface="Times New Roman"/>
                <a:cs typeface="Times New Roman"/>
              </a:rPr>
              <a:t>current</a:t>
            </a:r>
            <a:r>
              <a:rPr lang="en-US" sz="2000" dirty="0">
                <a:latin typeface="Times New Roman"/>
                <a:cs typeface="Times New Roman"/>
              </a:rPr>
              <a:t> from the battery is </a:t>
            </a:r>
            <a:r>
              <a:rPr lang="en-US" sz="2000" dirty="0">
                <a:solidFill>
                  <a:srgbClr val="FF0000"/>
                </a:solidFill>
                <a:latin typeface="Times New Roman"/>
                <a:cs typeface="Times New Roman"/>
              </a:rPr>
              <a:t>3 amps</a:t>
            </a:r>
            <a:r>
              <a:rPr lang="en-US" sz="2000" dirty="0">
                <a:latin typeface="Times New Roman"/>
                <a:cs typeface="Times New Roman"/>
              </a:rPr>
              <a:t>.  </a:t>
            </a:r>
            <a:r>
              <a:rPr lang="en-US" sz="2000" dirty="0">
                <a:solidFill>
                  <a:srgbClr val="0000FF"/>
                </a:solidFill>
                <a:latin typeface="Times New Roman"/>
                <a:cs typeface="Times New Roman"/>
              </a:rPr>
              <a:t>How much current </a:t>
            </a:r>
            <a:r>
              <a:rPr lang="en-US" sz="2000" dirty="0">
                <a:latin typeface="Times New Roman"/>
                <a:cs typeface="Times New Roman"/>
              </a:rPr>
              <a:t>goes </a:t>
            </a:r>
            <a:r>
              <a:rPr lang="en-US" sz="2000" dirty="0">
                <a:solidFill>
                  <a:srgbClr val="0000FF"/>
                </a:solidFill>
                <a:latin typeface="Times New Roman"/>
                <a:cs typeface="Times New Roman"/>
              </a:rPr>
              <a:t>through the upper branch </a:t>
            </a:r>
            <a:r>
              <a:rPr lang="en-US" sz="2000" dirty="0">
                <a:latin typeface="Times New Roman"/>
                <a:cs typeface="Times New Roman"/>
              </a:rPr>
              <a:t>of the parallel combination?</a:t>
            </a:r>
            <a:endParaRPr lang="en-US" sz="2800" dirty="0">
              <a:latin typeface="Apple Chancery"/>
              <a:cs typeface="Apple Chancery"/>
            </a:endParaRPr>
          </a:p>
        </p:txBody>
      </p:sp>
      <p:sp>
        <p:nvSpPr>
          <p:cNvPr id="76" name="TextBox 75"/>
          <p:cNvSpPr txBox="1"/>
          <p:nvPr/>
        </p:nvSpPr>
        <p:spPr>
          <a:xfrm>
            <a:off x="611694" y="1403752"/>
            <a:ext cx="4474549" cy="400110"/>
          </a:xfrm>
          <a:prstGeom prst="rect">
            <a:avLst/>
          </a:prstGeom>
          <a:noFill/>
        </p:spPr>
        <p:txBody>
          <a:bodyPr wrap="square" rtlCol="0">
            <a:spAutoFit/>
          </a:bodyPr>
          <a:lstStyle/>
          <a:p>
            <a:r>
              <a:rPr lang="en-US" sz="2000" dirty="0">
                <a:solidFill>
                  <a:srgbClr val="FF0000"/>
                </a:solidFill>
                <a:latin typeface="Apple Chancery"/>
                <a:cs typeface="Apple Chancery"/>
              </a:rPr>
              <a:t>This is another </a:t>
            </a:r>
            <a:r>
              <a:rPr lang="en-US" sz="2000" dirty="0">
                <a:latin typeface="Times New Roman"/>
                <a:cs typeface="Times New Roman"/>
              </a:rPr>
              <a:t>use-your-head question.</a:t>
            </a:r>
          </a:p>
        </p:txBody>
      </p:sp>
      <p:sp>
        <p:nvSpPr>
          <p:cNvPr id="150" name="TextBox 149"/>
          <p:cNvSpPr txBox="1"/>
          <p:nvPr/>
        </p:nvSpPr>
        <p:spPr>
          <a:xfrm>
            <a:off x="611694" y="1851117"/>
            <a:ext cx="4341306" cy="1015663"/>
          </a:xfrm>
          <a:prstGeom prst="rect">
            <a:avLst/>
          </a:prstGeom>
          <a:noFill/>
        </p:spPr>
        <p:txBody>
          <a:bodyPr wrap="square" rtlCol="0">
            <a:spAutoFit/>
          </a:bodyPr>
          <a:lstStyle/>
          <a:p>
            <a:r>
              <a:rPr lang="en-US" sz="2000" dirty="0">
                <a:solidFill>
                  <a:srgbClr val="FF0000"/>
                </a:solidFill>
                <a:latin typeface="Apple Chancery"/>
                <a:cs typeface="Apple Chancery"/>
              </a:rPr>
              <a:t>If the upper branch </a:t>
            </a:r>
            <a:r>
              <a:rPr lang="en-US" sz="2000" dirty="0">
                <a:latin typeface="Times New Roman"/>
                <a:cs typeface="Times New Roman"/>
              </a:rPr>
              <a:t>has </a:t>
            </a:r>
            <a:r>
              <a:rPr lang="en-US" sz="2000" dirty="0">
                <a:solidFill>
                  <a:srgbClr val="0000FF"/>
                </a:solidFill>
                <a:latin typeface="Times New Roman"/>
                <a:cs typeface="Times New Roman"/>
              </a:rPr>
              <a:t>half the resistance of</a:t>
            </a:r>
            <a:r>
              <a:rPr lang="en-US" sz="2000" dirty="0">
                <a:latin typeface="Times New Roman"/>
                <a:cs typeface="Times New Roman"/>
              </a:rPr>
              <a:t> the </a:t>
            </a:r>
            <a:r>
              <a:rPr lang="en-US" sz="2000" dirty="0">
                <a:solidFill>
                  <a:srgbClr val="0000FF"/>
                </a:solidFill>
                <a:latin typeface="Times New Roman"/>
                <a:cs typeface="Times New Roman"/>
              </a:rPr>
              <a:t>lower branch</a:t>
            </a:r>
            <a:r>
              <a:rPr lang="en-US" sz="2000" dirty="0">
                <a:latin typeface="Times New Roman"/>
                <a:cs typeface="Times New Roman"/>
              </a:rPr>
              <a:t>, it </a:t>
            </a:r>
            <a:r>
              <a:rPr lang="en-US" sz="2000" dirty="0">
                <a:solidFill>
                  <a:srgbClr val="0000FF"/>
                </a:solidFill>
                <a:latin typeface="Times New Roman"/>
                <a:cs typeface="Times New Roman"/>
              </a:rPr>
              <a:t>should draw </a:t>
            </a:r>
            <a:r>
              <a:rPr lang="en-US" sz="2000" dirty="0">
                <a:solidFill>
                  <a:srgbClr val="FF0000"/>
                </a:solidFill>
                <a:latin typeface="Times New Roman"/>
                <a:cs typeface="Times New Roman"/>
              </a:rPr>
              <a:t>twice the current</a:t>
            </a:r>
            <a:r>
              <a:rPr lang="en-US" sz="2000" dirty="0">
                <a:latin typeface="Times New Roman"/>
                <a:cs typeface="Times New Roman"/>
              </a:rPr>
              <a:t>.  </a:t>
            </a:r>
          </a:p>
        </p:txBody>
      </p:sp>
      <p:grpSp>
        <p:nvGrpSpPr>
          <p:cNvPr id="3" name="Group 2"/>
          <p:cNvGrpSpPr/>
          <p:nvPr/>
        </p:nvGrpSpPr>
        <p:grpSpPr>
          <a:xfrm>
            <a:off x="5562816" y="232207"/>
            <a:ext cx="3276600" cy="3211513"/>
            <a:chOff x="5486400" y="381000"/>
            <a:chExt cx="3276600" cy="3211513"/>
          </a:xfrm>
        </p:grpSpPr>
        <p:grpSp>
          <p:nvGrpSpPr>
            <p:cNvPr id="57" name="Group 40"/>
            <p:cNvGrpSpPr>
              <a:grpSpLocks/>
            </p:cNvGrpSpPr>
            <p:nvPr/>
          </p:nvGrpSpPr>
          <p:grpSpPr bwMode="auto">
            <a:xfrm>
              <a:off x="6858000" y="685800"/>
              <a:ext cx="609600" cy="381000"/>
              <a:chOff x="4320" y="1536"/>
              <a:chExt cx="384" cy="240"/>
            </a:xfrm>
          </p:grpSpPr>
          <p:sp>
            <p:nvSpPr>
              <p:cNvPr id="58" name="Line 24"/>
              <p:cNvSpPr>
                <a:spLocks noChangeShapeType="1"/>
              </p:cNvSpPr>
              <p:nvPr/>
            </p:nvSpPr>
            <p:spPr bwMode="auto">
              <a:xfrm flipV="1">
                <a:off x="4320" y="1536"/>
                <a:ext cx="48"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 name="Line 25"/>
              <p:cNvSpPr>
                <a:spLocks noChangeShapeType="1"/>
              </p:cNvSpPr>
              <p:nvPr/>
            </p:nvSpPr>
            <p:spPr bwMode="auto">
              <a:xfrm>
                <a:off x="4368"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 name="Line 26"/>
              <p:cNvSpPr>
                <a:spLocks noChangeShapeType="1"/>
              </p:cNvSpPr>
              <p:nvPr/>
            </p:nvSpPr>
            <p:spPr bwMode="auto">
              <a:xfrm flipV="1">
                <a:off x="4464"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 name="Line 27"/>
              <p:cNvSpPr>
                <a:spLocks noChangeShapeType="1"/>
              </p:cNvSpPr>
              <p:nvPr/>
            </p:nvSpPr>
            <p:spPr bwMode="auto">
              <a:xfrm>
                <a:off x="4560"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 name="Line 28"/>
              <p:cNvSpPr>
                <a:spLocks noChangeShapeType="1"/>
              </p:cNvSpPr>
              <p:nvPr/>
            </p:nvSpPr>
            <p:spPr bwMode="auto">
              <a:xfrm flipV="1">
                <a:off x="4656" y="1632"/>
                <a:ext cx="48"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63" name="Object 2"/>
            <p:cNvGraphicFramePr>
              <a:graphicFrameLocks noChangeAspect="1"/>
            </p:cNvGraphicFramePr>
            <p:nvPr>
              <p:extLst>
                <p:ext uri="{D42A27DB-BD31-4B8C-83A1-F6EECF244321}">
                  <p14:modId xmlns:p14="http://schemas.microsoft.com/office/powerpoint/2010/main" val="1262676799"/>
                </p:ext>
              </p:extLst>
            </p:nvPr>
          </p:nvGraphicFramePr>
          <p:xfrm>
            <a:off x="6851650" y="381000"/>
            <a:ext cx="555625" cy="258763"/>
          </p:xfrm>
          <a:graphic>
            <a:graphicData uri="http://schemas.openxmlformats.org/presentationml/2006/ole">
              <mc:AlternateContent xmlns:mc="http://schemas.openxmlformats.org/markup-compatibility/2006">
                <mc:Choice xmlns:v="urn:schemas-microsoft-com:vml" Requires="v">
                  <p:oleObj spid="_x0000_s2448263" name="Equation" r:id="rId4" imgW="355600" imgH="165100" progId="Equation.DSMT4">
                    <p:embed/>
                  </p:oleObj>
                </mc:Choice>
                <mc:Fallback>
                  <p:oleObj name="Equation" r:id="rId4" imgW="355600" imgH="165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1650" y="381000"/>
                          <a:ext cx="555625" cy="2587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4" name="Line 41"/>
            <p:cNvSpPr>
              <a:spLocks noChangeShapeType="1"/>
            </p:cNvSpPr>
            <p:nvPr/>
          </p:nvSpPr>
          <p:spPr bwMode="auto">
            <a:xfrm>
              <a:off x="6248400" y="914400"/>
              <a:ext cx="609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42"/>
            <p:cNvSpPr>
              <a:spLocks noChangeShapeType="1"/>
            </p:cNvSpPr>
            <p:nvPr/>
          </p:nvSpPr>
          <p:spPr bwMode="auto">
            <a:xfrm>
              <a:off x="7467600" y="838200"/>
              <a:ext cx="53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 name="Line 44"/>
            <p:cNvSpPr>
              <a:spLocks noChangeShapeType="1"/>
            </p:cNvSpPr>
            <p:nvPr/>
          </p:nvSpPr>
          <p:spPr bwMode="auto">
            <a:xfrm>
              <a:off x="7543800" y="2743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 name="Line 93"/>
            <p:cNvSpPr>
              <a:spLocks noChangeShapeType="1"/>
            </p:cNvSpPr>
            <p:nvPr/>
          </p:nvSpPr>
          <p:spPr bwMode="auto">
            <a:xfrm flipH="1">
              <a:off x="5486400" y="3124200"/>
              <a:ext cx="685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68" name="Object 3"/>
            <p:cNvGraphicFramePr>
              <a:graphicFrameLocks noChangeAspect="1"/>
            </p:cNvGraphicFramePr>
            <p:nvPr>
              <p:extLst>
                <p:ext uri="{D42A27DB-BD31-4B8C-83A1-F6EECF244321}">
                  <p14:modId xmlns:p14="http://schemas.microsoft.com/office/powerpoint/2010/main" val="2692701026"/>
                </p:ext>
              </p:extLst>
            </p:nvPr>
          </p:nvGraphicFramePr>
          <p:xfrm>
            <a:off x="6248400" y="3276600"/>
            <a:ext cx="428625" cy="252413"/>
          </p:xfrm>
          <a:graphic>
            <a:graphicData uri="http://schemas.openxmlformats.org/presentationml/2006/ole">
              <mc:AlternateContent xmlns:mc="http://schemas.openxmlformats.org/markup-compatibility/2006">
                <mc:Choice xmlns:v="urn:schemas-microsoft-com:vml" Requires="v">
                  <p:oleObj spid="_x0000_s2448264" name="Equation" r:id="rId6" imgW="279400" imgH="165100" progId="Equation.DSMT4">
                    <p:embed/>
                  </p:oleObj>
                </mc:Choice>
                <mc:Fallback>
                  <p:oleObj name="Equation" r:id="rId6" imgW="279400" imgH="165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276600"/>
                          <a:ext cx="428625" cy="252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9" name="Object 4"/>
            <p:cNvGraphicFramePr>
              <a:graphicFrameLocks noChangeAspect="1"/>
            </p:cNvGraphicFramePr>
            <p:nvPr>
              <p:extLst>
                <p:ext uri="{D42A27DB-BD31-4B8C-83A1-F6EECF244321}">
                  <p14:modId xmlns:p14="http://schemas.microsoft.com/office/powerpoint/2010/main" val="545393203"/>
                </p:ext>
              </p:extLst>
            </p:nvPr>
          </p:nvGraphicFramePr>
          <p:xfrm>
            <a:off x="6934200" y="1447800"/>
            <a:ext cx="565150" cy="252413"/>
          </p:xfrm>
          <a:graphic>
            <a:graphicData uri="http://schemas.openxmlformats.org/presentationml/2006/ole">
              <mc:AlternateContent xmlns:mc="http://schemas.openxmlformats.org/markup-compatibility/2006">
                <mc:Choice xmlns:v="urn:schemas-microsoft-com:vml" Requires="v">
                  <p:oleObj spid="_x0000_s2448265" name="Equation" r:id="rId8" imgW="368300" imgH="165100" progId="Equation.DSMT4">
                    <p:embed/>
                  </p:oleObj>
                </mc:Choice>
                <mc:Fallback>
                  <p:oleObj name="Equation" r:id="rId8" imgW="368300" imgH="1651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1447800"/>
                          <a:ext cx="565150" cy="252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0" name="Object 5"/>
            <p:cNvGraphicFramePr>
              <a:graphicFrameLocks noChangeAspect="1"/>
            </p:cNvGraphicFramePr>
            <p:nvPr>
              <p:extLst>
                <p:ext uri="{D42A27DB-BD31-4B8C-83A1-F6EECF244321}">
                  <p14:modId xmlns:p14="http://schemas.microsoft.com/office/powerpoint/2010/main" val="306897486"/>
                </p:ext>
              </p:extLst>
            </p:nvPr>
          </p:nvGraphicFramePr>
          <p:xfrm>
            <a:off x="7410450" y="3352800"/>
            <a:ext cx="536575" cy="239713"/>
          </p:xfrm>
          <a:graphic>
            <a:graphicData uri="http://schemas.openxmlformats.org/presentationml/2006/ole">
              <mc:AlternateContent xmlns:mc="http://schemas.openxmlformats.org/markup-compatibility/2006">
                <mc:Choice xmlns:v="urn:schemas-microsoft-com:vml" Requires="v">
                  <p:oleObj spid="_x0000_s2448266" name="Equation" r:id="rId10" imgW="342900" imgH="152400" progId="Equation.DSMT4">
                    <p:embed/>
                  </p:oleObj>
                </mc:Choice>
                <mc:Fallback>
                  <p:oleObj name="Equation" r:id="rId10" imgW="342900" imgH="152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10450" y="3352800"/>
                          <a:ext cx="536575" cy="239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71" name="Group 100"/>
            <p:cNvGrpSpPr>
              <a:grpSpLocks/>
            </p:cNvGrpSpPr>
            <p:nvPr/>
          </p:nvGrpSpPr>
          <p:grpSpPr bwMode="auto">
            <a:xfrm>
              <a:off x="6858000" y="1752600"/>
              <a:ext cx="609600" cy="381000"/>
              <a:chOff x="4320" y="1536"/>
              <a:chExt cx="384" cy="240"/>
            </a:xfrm>
          </p:grpSpPr>
          <p:sp>
            <p:nvSpPr>
              <p:cNvPr id="72" name="Line 101"/>
              <p:cNvSpPr>
                <a:spLocks noChangeShapeType="1"/>
              </p:cNvSpPr>
              <p:nvPr/>
            </p:nvSpPr>
            <p:spPr bwMode="auto">
              <a:xfrm flipV="1">
                <a:off x="4320" y="1536"/>
                <a:ext cx="48"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 name="Line 102"/>
              <p:cNvSpPr>
                <a:spLocks noChangeShapeType="1"/>
              </p:cNvSpPr>
              <p:nvPr/>
            </p:nvSpPr>
            <p:spPr bwMode="auto">
              <a:xfrm>
                <a:off x="4368"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 name="Line 103"/>
              <p:cNvSpPr>
                <a:spLocks noChangeShapeType="1"/>
              </p:cNvSpPr>
              <p:nvPr/>
            </p:nvSpPr>
            <p:spPr bwMode="auto">
              <a:xfrm flipV="1">
                <a:off x="4464"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7" name="Line 104"/>
              <p:cNvSpPr>
                <a:spLocks noChangeShapeType="1"/>
              </p:cNvSpPr>
              <p:nvPr/>
            </p:nvSpPr>
            <p:spPr bwMode="auto">
              <a:xfrm>
                <a:off x="4560"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9" name="Line 105"/>
              <p:cNvSpPr>
                <a:spLocks noChangeShapeType="1"/>
              </p:cNvSpPr>
              <p:nvPr/>
            </p:nvSpPr>
            <p:spPr bwMode="auto">
              <a:xfrm flipV="1">
                <a:off x="4656" y="1632"/>
                <a:ext cx="48"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0" name="Line 106"/>
            <p:cNvSpPr>
              <a:spLocks noChangeShapeType="1"/>
            </p:cNvSpPr>
            <p:nvPr/>
          </p:nvSpPr>
          <p:spPr bwMode="auto">
            <a:xfrm>
              <a:off x="6248400" y="1981200"/>
              <a:ext cx="609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1" name="Line 107"/>
            <p:cNvSpPr>
              <a:spLocks noChangeShapeType="1"/>
            </p:cNvSpPr>
            <p:nvPr/>
          </p:nvSpPr>
          <p:spPr bwMode="auto">
            <a:xfrm>
              <a:off x="7467600" y="1905000"/>
              <a:ext cx="53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 name="Line 108"/>
            <p:cNvSpPr>
              <a:spLocks noChangeShapeType="1"/>
            </p:cNvSpPr>
            <p:nvPr/>
          </p:nvSpPr>
          <p:spPr bwMode="auto">
            <a:xfrm>
              <a:off x="6248400" y="914400"/>
              <a:ext cx="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 name="Line 109"/>
            <p:cNvSpPr>
              <a:spLocks noChangeShapeType="1"/>
            </p:cNvSpPr>
            <p:nvPr/>
          </p:nvSpPr>
          <p:spPr bwMode="auto">
            <a:xfrm>
              <a:off x="8001000" y="838200"/>
              <a:ext cx="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 name="Line 110"/>
            <p:cNvSpPr>
              <a:spLocks noChangeShapeType="1"/>
            </p:cNvSpPr>
            <p:nvPr/>
          </p:nvSpPr>
          <p:spPr bwMode="auto">
            <a:xfrm flipH="1">
              <a:off x="5486400" y="1447800"/>
              <a:ext cx="762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 name="Line 111"/>
            <p:cNvSpPr>
              <a:spLocks noChangeShapeType="1"/>
            </p:cNvSpPr>
            <p:nvPr/>
          </p:nvSpPr>
          <p:spPr bwMode="auto">
            <a:xfrm>
              <a:off x="5486400" y="1447800"/>
              <a:ext cx="0" cy="1676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8" name="Group 112"/>
            <p:cNvGrpSpPr>
              <a:grpSpLocks/>
            </p:cNvGrpSpPr>
            <p:nvPr/>
          </p:nvGrpSpPr>
          <p:grpSpPr bwMode="auto">
            <a:xfrm>
              <a:off x="6172200" y="2895600"/>
              <a:ext cx="609600" cy="381000"/>
              <a:chOff x="4320" y="1536"/>
              <a:chExt cx="384" cy="240"/>
            </a:xfrm>
          </p:grpSpPr>
          <p:sp>
            <p:nvSpPr>
              <p:cNvPr id="94" name="Line 113"/>
              <p:cNvSpPr>
                <a:spLocks noChangeShapeType="1"/>
              </p:cNvSpPr>
              <p:nvPr/>
            </p:nvSpPr>
            <p:spPr bwMode="auto">
              <a:xfrm flipV="1">
                <a:off x="4320" y="1536"/>
                <a:ext cx="48"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5" name="Line 114"/>
              <p:cNvSpPr>
                <a:spLocks noChangeShapeType="1"/>
              </p:cNvSpPr>
              <p:nvPr/>
            </p:nvSpPr>
            <p:spPr bwMode="auto">
              <a:xfrm>
                <a:off x="4368"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 name="Line 115"/>
              <p:cNvSpPr>
                <a:spLocks noChangeShapeType="1"/>
              </p:cNvSpPr>
              <p:nvPr/>
            </p:nvSpPr>
            <p:spPr bwMode="auto">
              <a:xfrm flipV="1">
                <a:off x="4464"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 name="Line 116"/>
              <p:cNvSpPr>
                <a:spLocks noChangeShapeType="1"/>
              </p:cNvSpPr>
              <p:nvPr/>
            </p:nvSpPr>
            <p:spPr bwMode="auto">
              <a:xfrm>
                <a:off x="4560"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 name="Line 117"/>
              <p:cNvSpPr>
                <a:spLocks noChangeShapeType="1"/>
              </p:cNvSpPr>
              <p:nvPr/>
            </p:nvSpPr>
            <p:spPr bwMode="auto">
              <a:xfrm flipV="1">
                <a:off x="4656" y="1632"/>
                <a:ext cx="48"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7" name="Line 118"/>
            <p:cNvSpPr>
              <a:spLocks noChangeShapeType="1"/>
            </p:cNvSpPr>
            <p:nvPr/>
          </p:nvSpPr>
          <p:spPr bwMode="auto">
            <a:xfrm flipH="1">
              <a:off x="8001000" y="1447800"/>
              <a:ext cx="762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 name="Line 119"/>
            <p:cNvSpPr>
              <a:spLocks noChangeShapeType="1"/>
            </p:cNvSpPr>
            <p:nvPr/>
          </p:nvSpPr>
          <p:spPr bwMode="auto">
            <a:xfrm>
              <a:off x="8763000" y="1447800"/>
              <a:ext cx="0" cy="1600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 name="Line 121"/>
            <p:cNvSpPr>
              <a:spLocks noChangeShapeType="1"/>
            </p:cNvSpPr>
            <p:nvPr/>
          </p:nvSpPr>
          <p:spPr bwMode="auto">
            <a:xfrm flipH="1">
              <a:off x="6781800" y="3048000"/>
              <a:ext cx="762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 name="Line 122"/>
            <p:cNvSpPr>
              <a:spLocks noChangeShapeType="1"/>
            </p:cNvSpPr>
            <p:nvPr/>
          </p:nvSpPr>
          <p:spPr bwMode="auto">
            <a:xfrm>
              <a:off x="7696200" y="28956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3" name="Line 123"/>
            <p:cNvSpPr>
              <a:spLocks noChangeShapeType="1"/>
            </p:cNvSpPr>
            <p:nvPr/>
          </p:nvSpPr>
          <p:spPr bwMode="auto">
            <a:xfrm flipH="1">
              <a:off x="7696200" y="3048000"/>
              <a:ext cx="1066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4" name="Line 124"/>
            <p:cNvSpPr>
              <a:spLocks noChangeShapeType="1"/>
            </p:cNvSpPr>
            <p:nvPr/>
          </p:nvSpPr>
          <p:spPr bwMode="auto">
            <a:xfrm flipH="1">
              <a:off x="5791200" y="2743200"/>
              <a:ext cx="5334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5" name="Line 125"/>
            <p:cNvSpPr>
              <a:spLocks noChangeShapeType="1"/>
            </p:cNvSpPr>
            <p:nvPr/>
          </p:nvSpPr>
          <p:spPr bwMode="auto">
            <a:xfrm>
              <a:off x="6400800" y="11430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6" name="Line 126"/>
            <p:cNvSpPr>
              <a:spLocks noChangeShapeType="1"/>
            </p:cNvSpPr>
            <p:nvPr/>
          </p:nvSpPr>
          <p:spPr bwMode="auto">
            <a:xfrm>
              <a:off x="6324600" y="21336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17" name="Object 6"/>
            <p:cNvGraphicFramePr>
              <a:graphicFrameLocks noChangeAspect="1"/>
            </p:cNvGraphicFramePr>
            <p:nvPr>
              <p:extLst>
                <p:ext uri="{D42A27DB-BD31-4B8C-83A1-F6EECF244321}">
                  <p14:modId xmlns:p14="http://schemas.microsoft.com/office/powerpoint/2010/main" val="3549948353"/>
                </p:ext>
              </p:extLst>
            </p:nvPr>
          </p:nvGraphicFramePr>
          <p:xfrm>
            <a:off x="6553200" y="1143000"/>
            <a:ext cx="266700" cy="304800"/>
          </p:xfrm>
          <a:graphic>
            <a:graphicData uri="http://schemas.openxmlformats.org/presentationml/2006/ole">
              <mc:AlternateContent xmlns:mc="http://schemas.openxmlformats.org/markup-compatibility/2006">
                <mc:Choice xmlns:v="urn:schemas-microsoft-com:vml" Requires="v">
                  <p:oleObj spid="_x0000_s2448267" name="Equation" r:id="rId12" imgW="177800" imgH="203200" progId="Equation.DSMT4">
                    <p:embed/>
                  </p:oleObj>
                </mc:Choice>
                <mc:Fallback>
                  <p:oleObj name="Equation" r:id="rId12" imgW="177800" imgH="203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3200" y="1143000"/>
                          <a:ext cx="266700"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8" name="Object 7"/>
            <p:cNvGraphicFramePr>
              <a:graphicFrameLocks noChangeAspect="1"/>
            </p:cNvGraphicFramePr>
            <p:nvPr>
              <p:extLst>
                <p:ext uri="{D42A27DB-BD31-4B8C-83A1-F6EECF244321}">
                  <p14:modId xmlns:p14="http://schemas.microsoft.com/office/powerpoint/2010/main" val="3650678579"/>
                </p:ext>
              </p:extLst>
            </p:nvPr>
          </p:nvGraphicFramePr>
          <p:xfrm>
            <a:off x="6477000" y="2133600"/>
            <a:ext cx="312738" cy="333375"/>
          </p:xfrm>
          <a:graphic>
            <a:graphicData uri="http://schemas.openxmlformats.org/presentationml/2006/ole">
              <mc:AlternateContent xmlns:mc="http://schemas.openxmlformats.org/markup-compatibility/2006">
                <mc:Choice xmlns:v="urn:schemas-microsoft-com:vml" Requires="v">
                  <p:oleObj spid="_x0000_s2448268" name="Equation" r:id="rId14" imgW="190500" imgH="203200" progId="Equation.DSMT4">
                    <p:embed/>
                  </p:oleObj>
                </mc:Choice>
                <mc:Fallback>
                  <p:oleObj name="Equation" r:id="rId14" imgW="190500" imgH="203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77000" y="2133600"/>
                          <a:ext cx="312738" cy="333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 name="Object 8"/>
            <p:cNvGraphicFramePr>
              <a:graphicFrameLocks noChangeAspect="1"/>
            </p:cNvGraphicFramePr>
            <p:nvPr>
              <p:extLst>
                <p:ext uri="{D42A27DB-BD31-4B8C-83A1-F6EECF244321}">
                  <p14:modId xmlns:p14="http://schemas.microsoft.com/office/powerpoint/2010/main" val="1066031430"/>
                </p:ext>
              </p:extLst>
            </p:nvPr>
          </p:nvGraphicFramePr>
          <p:xfrm>
            <a:off x="5867400" y="2743200"/>
            <a:ext cx="228600" cy="333375"/>
          </p:xfrm>
          <a:graphic>
            <a:graphicData uri="http://schemas.openxmlformats.org/presentationml/2006/ole">
              <mc:AlternateContent xmlns:mc="http://schemas.openxmlformats.org/markup-compatibility/2006">
                <mc:Choice xmlns:v="urn:schemas-microsoft-com:vml" Requires="v">
                  <p:oleObj spid="_x0000_s2448269" name="Equation" r:id="rId16" imgW="139700" imgH="203200" progId="Equation.DSMT4">
                    <p:embed/>
                  </p:oleObj>
                </mc:Choice>
                <mc:Fallback>
                  <p:oleObj name="Equation" r:id="rId16" imgW="139700" imgH="2032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67400" y="2743200"/>
                          <a:ext cx="228600" cy="333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20" name="TextBox 119"/>
          <p:cNvSpPr txBox="1"/>
          <p:nvPr/>
        </p:nvSpPr>
        <p:spPr>
          <a:xfrm>
            <a:off x="611693" y="2956789"/>
            <a:ext cx="4608007" cy="707886"/>
          </a:xfrm>
          <a:prstGeom prst="rect">
            <a:avLst/>
          </a:prstGeom>
          <a:noFill/>
        </p:spPr>
        <p:txBody>
          <a:bodyPr wrap="square" rtlCol="0">
            <a:spAutoFit/>
          </a:bodyPr>
          <a:lstStyle/>
          <a:p>
            <a:r>
              <a:rPr lang="en-US" sz="2000" dirty="0">
                <a:solidFill>
                  <a:srgbClr val="FF0000"/>
                </a:solidFill>
                <a:latin typeface="Apple Chancery"/>
                <a:cs typeface="Apple Chancery"/>
              </a:rPr>
              <a:t>With 3 amps </a:t>
            </a:r>
            <a:r>
              <a:rPr lang="en-US" sz="2000" dirty="0">
                <a:latin typeface="Times New Roman"/>
                <a:cs typeface="Times New Roman"/>
              </a:rPr>
              <a:t>coming in, that means </a:t>
            </a:r>
            <a:r>
              <a:rPr lang="en-US" sz="2000" dirty="0">
                <a:solidFill>
                  <a:srgbClr val="FF0000"/>
                </a:solidFill>
                <a:latin typeface="Times New Roman"/>
                <a:cs typeface="Times New Roman"/>
              </a:rPr>
              <a:t>2 amps </a:t>
            </a:r>
            <a:r>
              <a:rPr lang="en-US" sz="2000" dirty="0">
                <a:latin typeface="Times New Roman"/>
                <a:cs typeface="Times New Roman"/>
              </a:rPr>
              <a:t>should </a:t>
            </a:r>
            <a:r>
              <a:rPr lang="en-US" sz="2000" dirty="0">
                <a:solidFill>
                  <a:srgbClr val="0000FF"/>
                </a:solidFill>
                <a:latin typeface="Times New Roman"/>
                <a:cs typeface="Times New Roman"/>
              </a:rPr>
              <a:t>pass through the upper branch</a:t>
            </a:r>
            <a:r>
              <a:rPr lang="en-US" sz="2000" dirty="0">
                <a:latin typeface="Times New Roman"/>
                <a:cs typeface="Times New Roman"/>
              </a:rPr>
              <a:t>.</a:t>
            </a:r>
          </a:p>
        </p:txBody>
      </p:sp>
      <p:sp>
        <p:nvSpPr>
          <p:cNvPr id="121" name="TextBox 120"/>
          <p:cNvSpPr txBox="1"/>
          <p:nvPr/>
        </p:nvSpPr>
        <p:spPr>
          <a:xfrm>
            <a:off x="344993" y="4201389"/>
            <a:ext cx="8494423" cy="1015663"/>
          </a:xfrm>
          <a:prstGeom prst="rect">
            <a:avLst/>
          </a:prstGeom>
          <a:noFill/>
        </p:spPr>
        <p:txBody>
          <a:bodyPr wrap="square" rtlCol="0">
            <a:spAutoFit/>
          </a:bodyPr>
          <a:lstStyle/>
          <a:p>
            <a:r>
              <a:rPr lang="en-US" sz="2000" dirty="0">
                <a:solidFill>
                  <a:srgbClr val="FF0000"/>
                </a:solidFill>
                <a:latin typeface="Apple Chancery"/>
                <a:cs typeface="Apple Chancery"/>
              </a:rPr>
              <a:t>Note: </a:t>
            </a:r>
            <a:r>
              <a:rPr lang="en-US" sz="2000" dirty="0">
                <a:solidFill>
                  <a:srgbClr val="0000FF"/>
                </a:solidFill>
                <a:latin typeface="Times New Roman"/>
                <a:cs typeface="Times New Roman"/>
              </a:rPr>
              <a:t>AP questions</a:t>
            </a:r>
            <a:r>
              <a:rPr lang="en-US" sz="2000" dirty="0">
                <a:latin typeface="Times New Roman"/>
                <a:cs typeface="Times New Roman"/>
              </a:rPr>
              <a:t> often have easy, non-mathematical, use-your-head solutions like this.  That is why I’m showing you screwball problems like this.  We will </a:t>
            </a:r>
            <a:r>
              <a:rPr lang="en-US" sz="2000" dirty="0">
                <a:solidFill>
                  <a:srgbClr val="0000FF"/>
                </a:solidFill>
                <a:latin typeface="Times New Roman"/>
                <a:cs typeface="Times New Roman"/>
              </a:rPr>
              <a:t>get into </a:t>
            </a:r>
            <a:r>
              <a:rPr lang="en-US" sz="2000" dirty="0">
                <a:latin typeface="Times New Roman"/>
                <a:cs typeface="Times New Roman"/>
              </a:rPr>
              <a:t>a </a:t>
            </a:r>
            <a:r>
              <a:rPr lang="en-US" sz="2000" dirty="0">
                <a:solidFill>
                  <a:srgbClr val="0000FF"/>
                </a:solidFill>
                <a:latin typeface="Times New Roman"/>
                <a:cs typeface="Times New Roman"/>
              </a:rPr>
              <a:t>more formal approach </a:t>
            </a:r>
            <a:r>
              <a:rPr lang="en-US" sz="2000" dirty="0">
                <a:latin typeface="Times New Roman"/>
                <a:cs typeface="Times New Roman"/>
              </a:rPr>
              <a:t>for analyzing circuit problems shortly.</a:t>
            </a:r>
          </a:p>
        </p:txBody>
      </p:sp>
    </p:spTree>
    <p:extLst>
      <p:ext uri="{BB962C8B-B14F-4D97-AF65-F5344CB8AC3E}">
        <p14:creationId xmlns:p14="http://schemas.microsoft.com/office/powerpoint/2010/main" val="77004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dissolve">
                                      <p:cBhvr>
                                        <p:cTn id="12" dur="5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dissolve">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dissolve">
                                      <p:cBhvr>
                                        <p:cTn id="2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50"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 name="TextBox 156"/>
          <p:cNvSpPr txBox="1"/>
          <p:nvPr/>
        </p:nvSpPr>
        <p:spPr>
          <a:xfrm>
            <a:off x="782463" y="3378161"/>
            <a:ext cx="5530978" cy="1631216"/>
          </a:xfrm>
          <a:prstGeom prst="rect">
            <a:avLst/>
          </a:prstGeom>
          <a:noFill/>
        </p:spPr>
        <p:txBody>
          <a:bodyPr wrap="square" rtlCol="0">
            <a:spAutoFit/>
          </a:bodyPr>
          <a:lstStyle/>
          <a:p>
            <a:r>
              <a:rPr lang="en-US" sz="2000" dirty="0">
                <a:solidFill>
                  <a:srgbClr val="FF0000"/>
                </a:solidFill>
                <a:latin typeface="Apple Chancery"/>
                <a:cs typeface="Apple Chancery"/>
              </a:rPr>
              <a:t>Assuming the </a:t>
            </a:r>
            <a:r>
              <a:rPr lang="en-US" sz="2000" dirty="0">
                <a:solidFill>
                  <a:srgbClr val="0000FF"/>
                </a:solidFill>
                <a:latin typeface="Times New Roman"/>
                <a:cs typeface="Times New Roman"/>
              </a:rPr>
              <a:t>voltage </a:t>
            </a:r>
            <a:r>
              <a:rPr lang="en-US" sz="2000" dirty="0">
                <a:latin typeface="Times New Roman"/>
                <a:cs typeface="Times New Roman"/>
              </a:rPr>
              <a:t>at </a:t>
            </a:r>
            <a:r>
              <a:rPr lang="en-US" sz="2000" i="1" dirty="0">
                <a:solidFill>
                  <a:srgbClr val="0000FF"/>
                </a:solidFill>
                <a:latin typeface="Times New Roman"/>
                <a:cs typeface="Times New Roman"/>
              </a:rPr>
              <a:t>Points</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a </a:t>
            </a:r>
            <a:r>
              <a:rPr lang="en-US" sz="2000" dirty="0">
                <a:solidFill>
                  <a:srgbClr val="000000"/>
                </a:solidFill>
                <a:latin typeface="Times New Roman"/>
                <a:cs typeface="Times New Roman"/>
              </a:rPr>
              <a:t>is </a:t>
            </a:r>
            <a:r>
              <a:rPr lang="en-US" sz="2000" dirty="0">
                <a:solidFill>
                  <a:srgbClr val="FF0000"/>
                </a:solidFill>
                <a:latin typeface="Times New Roman"/>
                <a:cs typeface="Times New Roman"/>
              </a:rPr>
              <a:t>zero</a:t>
            </a:r>
            <a:r>
              <a:rPr lang="en-US" sz="2000" dirty="0">
                <a:solidFill>
                  <a:srgbClr val="000000"/>
                </a:solidFill>
                <a:latin typeface="Times New Roman"/>
                <a:cs typeface="Times New Roman"/>
              </a:rPr>
              <a:t> (not a bad bet as it’s </a:t>
            </a:r>
            <a:r>
              <a:rPr lang="en-US" sz="2000" dirty="0">
                <a:solidFill>
                  <a:srgbClr val="008000"/>
                </a:solidFill>
                <a:latin typeface="Times New Roman"/>
                <a:cs typeface="Times New Roman"/>
              </a:rPr>
              <a:t>sandwiched between two battery ground terminals</a:t>
            </a:r>
            <a:r>
              <a:rPr lang="en-US" sz="2000" dirty="0">
                <a:solidFill>
                  <a:srgbClr val="000000"/>
                </a:solidFill>
                <a:latin typeface="Times New Roman"/>
                <a:cs typeface="Times New Roman"/>
              </a:rPr>
              <a:t>), the </a:t>
            </a:r>
            <a:r>
              <a:rPr lang="en-US" sz="2000" dirty="0">
                <a:solidFill>
                  <a:srgbClr val="0000FF"/>
                </a:solidFill>
                <a:latin typeface="Times New Roman"/>
                <a:cs typeface="Times New Roman"/>
              </a:rPr>
              <a:t>voltage changes </a:t>
            </a:r>
            <a:r>
              <a:rPr lang="en-US" sz="2000" dirty="0">
                <a:solidFill>
                  <a:srgbClr val="000000"/>
                </a:solidFill>
                <a:latin typeface="Times New Roman"/>
                <a:cs typeface="Times New Roman"/>
              </a:rPr>
              <a:t>will be due to the </a:t>
            </a:r>
            <a:r>
              <a:rPr lang="en-US" sz="2000" dirty="0">
                <a:solidFill>
                  <a:srgbClr val="0000FF"/>
                </a:solidFill>
                <a:latin typeface="Times New Roman"/>
                <a:cs typeface="Times New Roman"/>
              </a:rPr>
              <a:t>increase due to the battery </a:t>
            </a:r>
            <a:r>
              <a:rPr lang="en-US" sz="2000" dirty="0">
                <a:solidFill>
                  <a:srgbClr val="000000"/>
                </a:solidFill>
                <a:latin typeface="Times New Roman"/>
                <a:cs typeface="Times New Roman"/>
              </a:rPr>
              <a:t>in the right branch and the </a:t>
            </a:r>
            <a:r>
              <a:rPr lang="en-US" sz="2000" dirty="0">
                <a:solidFill>
                  <a:srgbClr val="0000FF"/>
                </a:solidFill>
                <a:latin typeface="Times New Roman"/>
                <a:cs typeface="Times New Roman"/>
              </a:rPr>
              <a:t>drop due to the 6 ohm resistor</a:t>
            </a:r>
            <a:r>
              <a:rPr lang="en-US" sz="2000" dirty="0">
                <a:solidFill>
                  <a:srgbClr val="000000"/>
                </a:solidFill>
                <a:latin typeface="Times New Roman"/>
                <a:cs typeface="Times New Roman"/>
              </a:rPr>
              <a:t>.  That is:</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12.)</a:t>
            </a:r>
          </a:p>
        </p:txBody>
      </p:sp>
      <p:sp>
        <p:nvSpPr>
          <p:cNvPr id="4" name="TextBox 3"/>
          <p:cNvSpPr txBox="1"/>
          <p:nvPr/>
        </p:nvSpPr>
        <p:spPr>
          <a:xfrm>
            <a:off x="314586" y="232207"/>
            <a:ext cx="3444614" cy="830997"/>
          </a:xfrm>
          <a:prstGeom prst="rect">
            <a:avLst/>
          </a:prstGeom>
          <a:noFill/>
        </p:spPr>
        <p:txBody>
          <a:bodyPr wrap="square" rtlCol="0">
            <a:spAutoFit/>
          </a:bodyPr>
          <a:lstStyle/>
          <a:p>
            <a:r>
              <a:rPr lang="en-US" sz="2800" dirty="0">
                <a:solidFill>
                  <a:srgbClr val="FF0000"/>
                </a:solidFill>
                <a:latin typeface="Apple Chancery"/>
                <a:cs typeface="Apple Chancery"/>
              </a:rPr>
              <a:t>Example 7:  Consider </a:t>
            </a:r>
            <a:r>
              <a:rPr lang="en-US" sz="2000" dirty="0">
                <a:latin typeface="Times New Roman"/>
                <a:cs typeface="Times New Roman"/>
              </a:rPr>
              <a:t>the circuit shown.  </a:t>
            </a:r>
            <a:endParaRPr lang="en-US" sz="2800" dirty="0">
              <a:latin typeface="Apple Chancery"/>
              <a:cs typeface="Apple Chancery"/>
            </a:endParaRPr>
          </a:p>
        </p:txBody>
      </p:sp>
      <p:sp>
        <p:nvSpPr>
          <p:cNvPr id="120" name="TextBox 119"/>
          <p:cNvSpPr txBox="1"/>
          <p:nvPr/>
        </p:nvSpPr>
        <p:spPr>
          <a:xfrm>
            <a:off x="520553" y="1051083"/>
            <a:ext cx="3238647" cy="707886"/>
          </a:xfrm>
          <a:prstGeom prst="rect">
            <a:avLst/>
          </a:prstGeom>
          <a:noFill/>
        </p:spPr>
        <p:txBody>
          <a:bodyPr wrap="square" rtlCol="0">
            <a:spAutoFit/>
          </a:bodyPr>
          <a:lstStyle/>
          <a:p>
            <a:r>
              <a:rPr lang="en-US" sz="2000" dirty="0">
                <a:solidFill>
                  <a:srgbClr val="FF0000"/>
                </a:solidFill>
                <a:latin typeface="Apple Chancery"/>
                <a:cs typeface="Apple Chancery"/>
              </a:rPr>
              <a:t>a.) What does </a:t>
            </a:r>
            <a:r>
              <a:rPr lang="en-US" sz="2000" dirty="0">
                <a:latin typeface="Times New Roman"/>
                <a:cs typeface="Times New Roman"/>
              </a:rPr>
              <a:t>the </a:t>
            </a:r>
            <a:r>
              <a:rPr lang="en-US" sz="2000" dirty="0">
                <a:solidFill>
                  <a:srgbClr val="0000FF"/>
                </a:solidFill>
                <a:latin typeface="Times New Roman"/>
                <a:cs typeface="Times New Roman"/>
              </a:rPr>
              <a:t>voltmeter read?</a:t>
            </a:r>
            <a:endParaRPr lang="en-US" sz="2000" dirty="0">
              <a:latin typeface="Times New Roman"/>
              <a:cs typeface="Times New Roman"/>
            </a:endParaRPr>
          </a:p>
        </p:txBody>
      </p:sp>
      <p:grpSp>
        <p:nvGrpSpPr>
          <p:cNvPr id="53" name="Group 252"/>
          <p:cNvGrpSpPr>
            <a:grpSpLocks/>
          </p:cNvGrpSpPr>
          <p:nvPr/>
        </p:nvGrpSpPr>
        <p:grpSpPr bwMode="auto">
          <a:xfrm>
            <a:off x="3970476" y="205838"/>
            <a:ext cx="4950596" cy="2757895"/>
            <a:chOff x="1905000" y="381000"/>
            <a:chExt cx="3810000" cy="2122714"/>
          </a:xfrm>
        </p:grpSpPr>
        <p:graphicFrame>
          <p:nvGraphicFramePr>
            <p:cNvPr id="54" name="Object 13"/>
            <p:cNvGraphicFramePr>
              <a:graphicFrameLocks noChangeAspect="1"/>
            </p:cNvGraphicFramePr>
            <p:nvPr/>
          </p:nvGraphicFramePr>
          <p:xfrm>
            <a:off x="2775857" y="1251857"/>
            <a:ext cx="311831" cy="184831"/>
          </p:xfrm>
          <a:graphic>
            <a:graphicData uri="http://schemas.openxmlformats.org/presentationml/2006/ole">
              <mc:AlternateContent xmlns:mc="http://schemas.openxmlformats.org/markup-compatibility/2006">
                <mc:Choice xmlns:v="urn:schemas-microsoft-com:vml" Requires="v">
                  <p:oleObj spid="_x0000_s2537314" name="Equation" r:id="rId4" imgW="279400" imgH="165100" progId="Equation.DSMT4">
                    <p:embed/>
                  </p:oleObj>
                </mc:Choice>
                <mc:Fallback>
                  <p:oleObj name="Equation" r:id="rId4" imgW="279400" imgH="165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5857" y="1251857"/>
                          <a:ext cx="311831" cy="1848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5" name="Line 4"/>
            <p:cNvSpPr>
              <a:spLocks noChangeShapeType="1"/>
            </p:cNvSpPr>
            <p:nvPr/>
          </p:nvSpPr>
          <p:spPr bwMode="auto">
            <a:xfrm flipH="1">
              <a:off x="2068286" y="2272393"/>
              <a:ext cx="234042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56" name="Object 14"/>
            <p:cNvGraphicFramePr>
              <a:graphicFrameLocks noChangeAspect="1"/>
            </p:cNvGraphicFramePr>
            <p:nvPr/>
          </p:nvGraphicFramePr>
          <p:xfrm>
            <a:off x="2155598" y="1290410"/>
            <a:ext cx="319767" cy="179161"/>
          </p:xfrm>
          <a:graphic>
            <a:graphicData uri="http://schemas.openxmlformats.org/presentationml/2006/ole">
              <mc:AlternateContent xmlns:mc="http://schemas.openxmlformats.org/markup-compatibility/2006">
                <mc:Choice xmlns:v="urn:schemas-microsoft-com:vml" Requires="v">
                  <p:oleObj spid="_x0000_s2537315" name="Equation" r:id="rId6" imgW="292100" imgH="165100" progId="Equation.DSMT4">
                    <p:embed/>
                  </p:oleObj>
                </mc:Choice>
                <mc:Fallback>
                  <p:oleObj name="Equation" r:id="rId6" imgW="292100" imgH="165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5598" y="1290410"/>
                          <a:ext cx="319767" cy="1791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 name="Object 15"/>
            <p:cNvGraphicFramePr>
              <a:graphicFrameLocks noChangeAspect="1"/>
            </p:cNvGraphicFramePr>
            <p:nvPr/>
          </p:nvGraphicFramePr>
          <p:xfrm>
            <a:off x="3590017" y="427491"/>
            <a:ext cx="383267" cy="171223"/>
          </p:xfrm>
          <a:graphic>
            <a:graphicData uri="http://schemas.openxmlformats.org/presentationml/2006/ole">
              <mc:AlternateContent xmlns:mc="http://schemas.openxmlformats.org/markup-compatibility/2006">
                <mc:Choice xmlns:v="urn:schemas-microsoft-com:vml" Requires="v">
                  <p:oleObj spid="_x0000_s2537316" name="Equation" r:id="rId8" imgW="342900" imgH="152400" progId="Equation.DSMT4">
                    <p:embed/>
                  </p:oleObj>
                </mc:Choice>
                <mc:Fallback>
                  <p:oleObj name="Equation" r:id="rId8" imgW="342900" imgH="152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0017" y="427491"/>
                          <a:ext cx="383267" cy="1712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8" name="Line 8"/>
            <p:cNvSpPr>
              <a:spLocks noChangeShapeType="1"/>
            </p:cNvSpPr>
            <p:nvPr/>
          </p:nvSpPr>
          <p:spPr bwMode="auto">
            <a:xfrm flipH="1">
              <a:off x="2013857" y="762000"/>
              <a:ext cx="59871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9"/>
            <p:cNvSpPr>
              <a:spLocks noChangeShapeType="1"/>
            </p:cNvSpPr>
            <p:nvPr/>
          </p:nvSpPr>
          <p:spPr bwMode="auto">
            <a:xfrm>
              <a:off x="2068286" y="1578428"/>
              <a:ext cx="0" cy="70757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 name="Line 10"/>
            <p:cNvSpPr>
              <a:spLocks noChangeShapeType="1"/>
            </p:cNvSpPr>
            <p:nvPr/>
          </p:nvSpPr>
          <p:spPr bwMode="auto">
            <a:xfrm flipH="1">
              <a:off x="3809999" y="762000"/>
              <a:ext cx="54428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 name="Line 11"/>
            <p:cNvSpPr>
              <a:spLocks noChangeShapeType="1"/>
            </p:cNvSpPr>
            <p:nvPr/>
          </p:nvSpPr>
          <p:spPr bwMode="auto">
            <a:xfrm>
              <a:off x="4408714" y="1524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12"/>
            <p:cNvSpPr>
              <a:spLocks noChangeShapeType="1"/>
            </p:cNvSpPr>
            <p:nvPr/>
          </p:nvSpPr>
          <p:spPr bwMode="auto">
            <a:xfrm flipH="1">
              <a:off x="2231571" y="1687286"/>
              <a:ext cx="0" cy="326571"/>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13"/>
            <p:cNvSpPr>
              <a:spLocks noChangeShapeType="1"/>
            </p:cNvSpPr>
            <p:nvPr/>
          </p:nvSpPr>
          <p:spPr bwMode="auto">
            <a:xfrm flipV="1">
              <a:off x="3429000" y="1197428"/>
              <a:ext cx="0" cy="326571"/>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92" name="Object 16"/>
            <p:cNvGraphicFramePr>
              <a:graphicFrameLocks noChangeAspect="1"/>
            </p:cNvGraphicFramePr>
            <p:nvPr/>
          </p:nvGraphicFramePr>
          <p:xfrm>
            <a:off x="2286000" y="1741714"/>
            <a:ext cx="149679" cy="217714"/>
          </p:xfrm>
          <a:graphic>
            <a:graphicData uri="http://schemas.openxmlformats.org/presentationml/2006/ole">
              <mc:AlternateContent xmlns:mc="http://schemas.openxmlformats.org/markup-compatibility/2006">
                <mc:Choice xmlns:v="urn:schemas-microsoft-com:vml" Requires="v">
                  <p:oleObj spid="_x0000_s2537317" name="Equation" r:id="rId10" imgW="139700" imgH="203200" progId="Equation.DSMT4">
                    <p:embed/>
                  </p:oleObj>
                </mc:Choice>
                <mc:Fallback>
                  <p:oleObj name="Equation" r:id="rId10" imgW="139700" imgH="203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1741714"/>
                          <a:ext cx="149679" cy="2177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3" name="Object 17"/>
            <p:cNvGraphicFramePr>
              <a:graphicFrameLocks noChangeAspect="1"/>
            </p:cNvGraphicFramePr>
            <p:nvPr/>
          </p:nvGraphicFramePr>
          <p:xfrm>
            <a:off x="3483428" y="1251857"/>
            <a:ext cx="163286" cy="238124"/>
          </p:xfrm>
          <a:graphic>
            <a:graphicData uri="http://schemas.openxmlformats.org/presentationml/2006/ole">
              <mc:AlternateContent xmlns:mc="http://schemas.openxmlformats.org/markup-compatibility/2006">
                <mc:Choice xmlns:v="urn:schemas-microsoft-com:vml" Requires="v">
                  <p:oleObj spid="_x0000_s2537318" name="Equation" r:id="rId12" imgW="139700" imgH="203200" progId="Equation.DSMT4">
                    <p:embed/>
                  </p:oleObj>
                </mc:Choice>
                <mc:Fallback>
                  <p:oleObj name="Equation" r:id="rId12" imgW="139700" imgH="203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83428" y="1251857"/>
                          <a:ext cx="163286" cy="238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7" name="Group 16"/>
            <p:cNvGrpSpPr>
              <a:grpSpLocks/>
            </p:cNvGrpSpPr>
            <p:nvPr/>
          </p:nvGrpSpPr>
          <p:grpSpPr bwMode="auto">
            <a:xfrm rot="5457964">
              <a:off x="3020785" y="1170214"/>
              <a:ext cx="435429" cy="272143"/>
              <a:chOff x="4320" y="1536"/>
              <a:chExt cx="384" cy="240"/>
            </a:xfrm>
          </p:grpSpPr>
          <p:sp>
            <p:nvSpPr>
              <p:cNvPr id="147" name="Line 17"/>
              <p:cNvSpPr>
                <a:spLocks noChangeShapeType="1"/>
              </p:cNvSpPr>
              <p:nvPr/>
            </p:nvSpPr>
            <p:spPr bwMode="auto">
              <a:xfrm flipV="1">
                <a:off x="4320" y="1536"/>
                <a:ext cx="48"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8" name="Line 18"/>
              <p:cNvSpPr>
                <a:spLocks noChangeShapeType="1"/>
              </p:cNvSpPr>
              <p:nvPr/>
            </p:nvSpPr>
            <p:spPr bwMode="auto">
              <a:xfrm>
                <a:off x="4368"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 name="Line 19"/>
              <p:cNvSpPr>
                <a:spLocks noChangeShapeType="1"/>
              </p:cNvSpPr>
              <p:nvPr/>
            </p:nvSpPr>
            <p:spPr bwMode="auto">
              <a:xfrm flipV="1">
                <a:off x="4464"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 name="Line 20"/>
              <p:cNvSpPr>
                <a:spLocks noChangeShapeType="1"/>
              </p:cNvSpPr>
              <p:nvPr/>
            </p:nvSpPr>
            <p:spPr bwMode="auto">
              <a:xfrm>
                <a:off x="4560"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 name="Line 21"/>
              <p:cNvSpPr>
                <a:spLocks noChangeShapeType="1"/>
              </p:cNvSpPr>
              <p:nvPr/>
            </p:nvSpPr>
            <p:spPr bwMode="auto">
              <a:xfrm flipV="1">
                <a:off x="4656" y="1632"/>
                <a:ext cx="48"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8" name="Line 22"/>
            <p:cNvSpPr>
              <a:spLocks noChangeShapeType="1"/>
            </p:cNvSpPr>
            <p:nvPr/>
          </p:nvSpPr>
          <p:spPr bwMode="auto">
            <a:xfrm>
              <a:off x="2612571" y="544286"/>
              <a:ext cx="0" cy="43542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9" name="Line 23"/>
            <p:cNvSpPr>
              <a:spLocks noChangeShapeType="1"/>
            </p:cNvSpPr>
            <p:nvPr/>
          </p:nvSpPr>
          <p:spPr bwMode="auto">
            <a:xfrm>
              <a:off x="2721429" y="653143"/>
              <a:ext cx="0" cy="2177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 name="Line 24"/>
            <p:cNvSpPr>
              <a:spLocks noChangeShapeType="1"/>
            </p:cNvSpPr>
            <p:nvPr/>
          </p:nvSpPr>
          <p:spPr bwMode="auto">
            <a:xfrm>
              <a:off x="3809999" y="544286"/>
              <a:ext cx="0" cy="43542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1" name="Line 25"/>
            <p:cNvSpPr>
              <a:spLocks noChangeShapeType="1"/>
            </p:cNvSpPr>
            <p:nvPr/>
          </p:nvSpPr>
          <p:spPr bwMode="auto">
            <a:xfrm>
              <a:off x="3701143" y="653143"/>
              <a:ext cx="0" cy="2177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26"/>
            <p:cNvSpPr>
              <a:spLocks noChangeShapeType="1"/>
            </p:cNvSpPr>
            <p:nvPr/>
          </p:nvSpPr>
          <p:spPr bwMode="auto">
            <a:xfrm flipH="1">
              <a:off x="2721429" y="762000"/>
              <a:ext cx="97971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 name="Line 27"/>
            <p:cNvSpPr>
              <a:spLocks noChangeShapeType="1"/>
            </p:cNvSpPr>
            <p:nvPr/>
          </p:nvSpPr>
          <p:spPr bwMode="auto">
            <a:xfrm>
              <a:off x="3211285" y="762000"/>
              <a:ext cx="0" cy="32657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06" name="Group 28"/>
            <p:cNvGrpSpPr>
              <a:grpSpLocks/>
            </p:cNvGrpSpPr>
            <p:nvPr/>
          </p:nvGrpSpPr>
          <p:grpSpPr bwMode="auto">
            <a:xfrm rot="5457964">
              <a:off x="4163785" y="1170214"/>
              <a:ext cx="435429" cy="272143"/>
              <a:chOff x="4320" y="1536"/>
              <a:chExt cx="384" cy="240"/>
            </a:xfrm>
          </p:grpSpPr>
          <p:sp>
            <p:nvSpPr>
              <p:cNvPr id="142" name="Line 29"/>
              <p:cNvSpPr>
                <a:spLocks noChangeShapeType="1"/>
              </p:cNvSpPr>
              <p:nvPr/>
            </p:nvSpPr>
            <p:spPr bwMode="auto">
              <a:xfrm flipV="1">
                <a:off x="4320" y="1536"/>
                <a:ext cx="48"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 name="Line 30"/>
              <p:cNvSpPr>
                <a:spLocks noChangeShapeType="1"/>
              </p:cNvSpPr>
              <p:nvPr/>
            </p:nvSpPr>
            <p:spPr bwMode="auto">
              <a:xfrm>
                <a:off x="4368"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4" name="Line 31"/>
              <p:cNvSpPr>
                <a:spLocks noChangeShapeType="1"/>
              </p:cNvSpPr>
              <p:nvPr/>
            </p:nvSpPr>
            <p:spPr bwMode="auto">
              <a:xfrm flipV="1">
                <a:off x="4464"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 name="Line 32"/>
              <p:cNvSpPr>
                <a:spLocks noChangeShapeType="1"/>
              </p:cNvSpPr>
              <p:nvPr/>
            </p:nvSpPr>
            <p:spPr bwMode="auto">
              <a:xfrm>
                <a:off x="4560"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6" name="Line 33"/>
              <p:cNvSpPr>
                <a:spLocks noChangeShapeType="1"/>
              </p:cNvSpPr>
              <p:nvPr/>
            </p:nvSpPr>
            <p:spPr bwMode="auto">
              <a:xfrm flipV="1">
                <a:off x="4656" y="1632"/>
                <a:ext cx="48"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8" name="Line 34"/>
            <p:cNvSpPr>
              <a:spLocks noChangeShapeType="1"/>
            </p:cNvSpPr>
            <p:nvPr/>
          </p:nvSpPr>
          <p:spPr bwMode="auto">
            <a:xfrm>
              <a:off x="4354285" y="762000"/>
              <a:ext cx="0" cy="32657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09" name="Group 35"/>
            <p:cNvGrpSpPr>
              <a:grpSpLocks/>
            </p:cNvGrpSpPr>
            <p:nvPr/>
          </p:nvGrpSpPr>
          <p:grpSpPr bwMode="auto">
            <a:xfrm rot="5457964">
              <a:off x="1823357" y="1224643"/>
              <a:ext cx="435429" cy="272143"/>
              <a:chOff x="4320" y="1536"/>
              <a:chExt cx="384" cy="240"/>
            </a:xfrm>
          </p:grpSpPr>
          <p:sp>
            <p:nvSpPr>
              <p:cNvPr id="137" name="Line 36"/>
              <p:cNvSpPr>
                <a:spLocks noChangeShapeType="1"/>
              </p:cNvSpPr>
              <p:nvPr/>
            </p:nvSpPr>
            <p:spPr bwMode="auto">
              <a:xfrm flipV="1">
                <a:off x="4320" y="1536"/>
                <a:ext cx="48"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8" name="Line 37"/>
              <p:cNvSpPr>
                <a:spLocks noChangeShapeType="1"/>
              </p:cNvSpPr>
              <p:nvPr/>
            </p:nvSpPr>
            <p:spPr bwMode="auto">
              <a:xfrm>
                <a:off x="4368"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 name="Line 38"/>
              <p:cNvSpPr>
                <a:spLocks noChangeShapeType="1"/>
              </p:cNvSpPr>
              <p:nvPr/>
            </p:nvSpPr>
            <p:spPr bwMode="auto">
              <a:xfrm flipV="1">
                <a:off x="4464"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0" name="Line 39"/>
              <p:cNvSpPr>
                <a:spLocks noChangeShapeType="1"/>
              </p:cNvSpPr>
              <p:nvPr/>
            </p:nvSpPr>
            <p:spPr bwMode="auto">
              <a:xfrm>
                <a:off x="4560" y="1536"/>
                <a:ext cx="96"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1" name="Line 40"/>
              <p:cNvSpPr>
                <a:spLocks noChangeShapeType="1"/>
              </p:cNvSpPr>
              <p:nvPr/>
            </p:nvSpPr>
            <p:spPr bwMode="auto">
              <a:xfrm flipV="1">
                <a:off x="4656" y="1632"/>
                <a:ext cx="48" cy="14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22" name="Line 41"/>
            <p:cNvSpPr>
              <a:spLocks noChangeShapeType="1"/>
            </p:cNvSpPr>
            <p:nvPr/>
          </p:nvSpPr>
          <p:spPr bwMode="auto">
            <a:xfrm>
              <a:off x="3265714" y="1524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3" name="Line 42"/>
            <p:cNvSpPr>
              <a:spLocks noChangeShapeType="1"/>
            </p:cNvSpPr>
            <p:nvPr/>
          </p:nvSpPr>
          <p:spPr bwMode="auto">
            <a:xfrm>
              <a:off x="2013857" y="7620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4" name="Line 43"/>
            <p:cNvSpPr>
              <a:spLocks noChangeShapeType="1"/>
            </p:cNvSpPr>
            <p:nvPr/>
          </p:nvSpPr>
          <p:spPr bwMode="auto">
            <a:xfrm>
              <a:off x="4572000" y="1088571"/>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25" name="Object 18"/>
            <p:cNvGraphicFramePr>
              <a:graphicFrameLocks noChangeAspect="1"/>
            </p:cNvGraphicFramePr>
            <p:nvPr/>
          </p:nvGraphicFramePr>
          <p:xfrm>
            <a:off x="4594678" y="1143000"/>
            <a:ext cx="739321" cy="207563"/>
          </p:xfrm>
          <a:graphic>
            <a:graphicData uri="http://schemas.openxmlformats.org/presentationml/2006/ole">
              <mc:AlternateContent xmlns:mc="http://schemas.openxmlformats.org/markup-compatibility/2006">
                <mc:Choice xmlns:v="urn:schemas-microsoft-com:vml" Requires="v">
                  <p:oleObj spid="_x0000_s2537319" name="Equation" r:id="rId14" imgW="723900" imgH="203200" progId="Equation.DSMT4">
                    <p:embed/>
                  </p:oleObj>
                </mc:Choice>
                <mc:Fallback>
                  <p:oleObj name="Equation" r:id="rId14" imgW="723900" imgH="203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94678" y="1143000"/>
                          <a:ext cx="739321" cy="207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6" name="Object 19"/>
            <p:cNvGraphicFramePr>
              <a:graphicFrameLocks noChangeAspect="1"/>
            </p:cNvGraphicFramePr>
            <p:nvPr/>
          </p:nvGraphicFramePr>
          <p:xfrm>
            <a:off x="2623910" y="381000"/>
            <a:ext cx="172357" cy="210911"/>
          </p:xfrm>
          <a:graphic>
            <a:graphicData uri="http://schemas.openxmlformats.org/presentationml/2006/ole">
              <mc:AlternateContent xmlns:mc="http://schemas.openxmlformats.org/markup-compatibility/2006">
                <mc:Choice xmlns:v="urn:schemas-microsoft-com:vml" Requires="v">
                  <p:oleObj spid="_x0000_s2537320" name="Equation" r:id="rId16" imgW="114300" imgH="139700" progId="Equation.DSMT4">
                    <p:embed/>
                  </p:oleObj>
                </mc:Choice>
                <mc:Fallback>
                  <p:oleObj name="Equation" r:id="rId16" imgW="114300" imgH="1397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23910" y="381000"/>
                          <a:ext cx="172357" cy="21091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 name="Object 20"/>
            <p:cNvGraphicFramePr>
              <a:graphicFrameLocks noChangeAspect="1"/>
            </p:cNvGraphicFramePr>
            <p:nvPr/>
          </p:nvGraphicFramePr>
          <p:xfrm>
            <a:off x="3163660" y="585107"/>
            <a:ext cx="122464" cy="136071"/>
          </p:xfrm>
          <a:graphic>
            <a:graphicData uri="http://schemas.openxmlformats.org/presentationml/2006/ole">
              <mc:AlternateContent xmlns:mc="http://schemas.openxmlformats.org/markup-compatibility/2006">
                <mc:Choice xmlns:v="urn:schemas-microsoft-com:vml" Requires="v">
                  <p:oleObj spid="_x0000_s2537321" name="Equation" r:id="rId18" imgW="114300" imgH="127000" progId="Equation.DSMT4">
                    <p:embed/>
                  </p:oleObj>
                </mc:Choice>
                <mc:Fallback>
                  <p:oleObj name="Equation" r:id="rId18" imgW="114300" imgH="1270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63660" y="585107"/>
                          <a:ext cx="122464" cy="1360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 name="Object 21"/>
            <p:cNvGraphicFramePr>
              <a:graphicFrameLocks noChangeAspect="1"/>
            </p:cNvGraphicFramePr>
            <p:nvPr/>
          </p:nvGraphicFramePr>
          <p:xfrm>
            <a:off x="3231695" y="2326821"/>
            <a:ext cx="136071" cy="176893"/>
          </p:xfrm>
          <a:graphic>
            <a:graphicData uri="http://schemas.openxmlformats.org/presentationml/2006/ole">
              <mc:AlternateContent xmlns:mc="http://schemas.openxmlformats.org/markup-compatibility/2006">
                <mc:Choice xmlns:v="urn:schemas-microsoft-com:vml" Requires="v">
                  <p:oleObj spid="_x0000_s2537322" name="Equation" r:id="rId20" imgW="127000" imgH="165100" progId="Equation.DSMT4">
                    <p:embed/>
                  </p:oleObj>
                </mc:Choice>
                <mc:Fallback>
                  <p:oleObj name="Equation" r:id="rId20" imgW="127000" imgH="1651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31695" y="2326821"/>
                          <a:ext cx="136071" cy="176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9" name="Oval 168"/>
            <p:cNvSpPr>
              <a:spLocks noChangeArrowheads="1"/>
            </p:cNvSpPr>
            <p:nvPr/>
          </p:nvSpPr>
          <p:spPr bwMode="auto">
            <a:xfrm>
              <a:off x="3102429" y="1796143"/>
              <a:ext cx="326571" cy="326571"/>
            </a:xfrm>
            <a:prstGeom prst="ellipse">
              <a:avLst/>
            </a:prstGeom>
            <a:solidFill>
              <a:schemeClr val="bg1"/>
            </a:solidFill>
            <a:ln w="9525">
              <a:solidFill>
                <a:schemeClr val="tx1"/>
              </a:solidFill>
              <a:round/>
              <a:headEnd/>
              <a:tailEnd/>
            </a:ln>
          </p:spPr>
          <p:txBody>
            <a:bodyPr/>
            <a:lstStyle/>
            <a:p>
              <a:endParaRPr lang="en-US"/>
            </a:p>
          </p:txBody>
        </p:sp>
        <p:graphicFrame>
          <p:nvGraphicFramePr>
            <p:cNvPr id="130" name="Object 22"/>
            <p:cNvGraphicFramePr>
              <a:graphicFrameLocks noChangeAspect="1"/>
            </p:cNvGraphicFramePr>
            <p:nvPr/>
          </p:nvGraphicFramePr>
          <p:xfrm>
            <a:off x="3156858" y="1850571"/>
            <a:ext cx="210911" cy="195502"/>
          </p:xfrm>
          <a:graphic>
            <a:graphicData uri="http://schemas.openxmlformats.org/presentationml/2006/ole">
              <mc:AlternateContent xmlns:mc="http://schemas.openxmlformats.org/markup-compatibility/2006">
                <mc:Choice xmlns:v="urn:schemas-microsoft-com:vml" Requires="v">
                  <p:oleObj spid="_x0000_s2537323" name="Equation" r:id="rId22" imgW="165100" imgH="152400" progId="Equation.DSMT4">
                    <p:embed/>
                  </p:oleObj>
                </mc:Choice>
                <mc:Fallback>
                  <p:oleObj name="Equation" r:id="rId22" imgW="165100" imgH="152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56858" y="1850571"/>
                          <a:ext cx="210911" cy="1955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131" name="Straight Connector 170"/>
            <p:cNvCxnSpPr>
              <a:cxnSpLocks noChangeShapeType="1"/>
            </p:cNvCxnSpPr>
            <p:nvPr/>
          </p:nvCxnSpPr>
          <p:spPr bwMode="auto">
            <a:xfrm>
              <a:off x="4354286" y="925286"/>
              <a:ext cx="1197429" cy="113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32" name="Straight Connector 171"/>
            <p:cNvCxnSpPr>
              <a:cxnSpLocks noChangeShapeType="1"/>
            </p:cNvCxnSpPr>
            <p:nvPr/>
          </p:nvCxnSpPr>
          <p:spPr bwMode="auto">
            <a:xfrm>
              <a:off x="4408715" y="1796143"/>
              <a:ext cx="1143000" cy="113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33" name="Line 11"/>
            <p:cNvSpPr>
              <a:spLocks noChangeShapeType="1"/>
            </p:cNvSpPr>
            <p:nvPr/>
          </p:nvSpPr>
          <p:spPr bwMode="auto">
            <a:xfrm>
              <a:off x="5551714" y="925285"/>
              <a:ext cx="0" cy="87085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 name="Oval 175"/>
            <p:cNvSpPr>
              <a:spLocks noChangeArrowheads="1"/>
            </p:cNvSpPr>
            <p:nvPr/>
          </p:nvSpPr>
          <p:spPr bwMode="auto">
            <a:xfrm>
              <a:off x="5388429" y="1197428"/>
              <a:ext cx="326571" cy="326571"/>
            </a:xfrm>
            <a:prstGeom prst="ellipse">
              <a:avLst/>
            </a:prstGeom>
            <a:solidFill>
              <a:schemeClr val="bg1"/>
            </a:solidFill>
            <a:ln w="9525">
              <a:solidFill>
                <a:schemeClr val="tx1"/>
              </a:solidFill>
              <a:round/>
              <a:headEnd/>
              <a:tailEnd/>
            </a:ln>
          </p:spPr>
          <p:txBody>
            <a:bodyPr/>
            <a:lstStyle/>
            <a:p>
              <a:endParaRPr lang="en-US"/>
            </a:p>
          </p:txBody>
        </p:sp>
        <p:graphicFrame>
          <p:nvGraphicFramePr>
            <p:cNvPr id="135" name="Object 23"/>
            <p:cNvGraphicFramePr>
              <a:graphicFrameLocks noChangeAspect="1"/>
            </p:cNvGraphicFramePr>
            <p:nvPr/>
          </p:nvGraphicFramePr>
          <p:xfrm>
            <a:off x="5450796" y="1251856"/>
            <a:ext cx="195036" cy="195036"/>
          </p:xfrm>
          <a:graphic>
            <a:graphicData uri="http://schemas.openxmlformats.org/presentationml/2006/ole">
              <mc:AlternateContent xmlns:mc="http://schemas.openxmlformats.org/markup-compatibility/2006">
                <mc:Choice xmlns:v="urn:schemas-microsoft-com:vml" Requires="v">
                  <p:oleObj spid="_x0000_s2537324" name="Equation" r:id="rId24" imgW="152400" imgH="152400" progId="Equation.DSMT4">
                    <p:embed/>
                  </p:oleObj>
                </mc:Choice>
                <mc:Fallback>
                  <p:oleObj name="Equation" r:id="rId24" imgW="152400" imgH="1524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450796" y="1251856"/>
                          <a:ext cx="195036" cy="1950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 name="Object 24"/>
            <p:cNvGraphicFramePr>
              <a:graphicFrameLocks noChangeAspect="1"/>
            </p:cNvGraphicFramePr>
            <p:nvPr/>
          </p:nvGraphicFramePr>
          <p:xfrm>
            <a:off x="3947207" y="1216707"/>
            <a:ext cx="298224" cy="168955"/>
          </p:xfrm>
          <a:graphic>
            <a:graphicData uri="http://schemas.openxmlformats.org/presentationml/2006/ole">
              <mc:AlternateContent xmlns:mc="http://schemas.openxmlformats.org/markup-compatibility/2006">
                <mc:Choice xmlns:v="urn:schemas-microsoft-com:vml" Requires="v">
                  <p:oleObj spid="_x0000_s2537325" name="Equation" r:id="rId26" imgW="292100" imgH="165100" progId="Equation.DSMT4">
                    <p:embed/>
                  </p:oleObj>
                </mc:Choice>
                <mc:Fallback>
                  <p:oleObj name="Equation" r:id="rId26" imgW="292100" imgH="1651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947207" y="1216707"/>
                          <a:ext cx="298224" cy="1689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53" name="TextBox 152"/>
          <p:cNvSpPr txBox="1"/>
          <p:nvPr/>
        </p:nvSpPr>
        <p:spPr>
          <a:xfrm>
            <a:off x="520552" y="2963733"/>
            <a:ext cx="7366147" cy="400110"/>
          </a:xfrm>
          <a:prstGeom prst="rect">
            <a:avLst/>
          </a:prstGeom>
          <a:noFill/>
        </p:spPr>
        <p:txBody>
          <a:bodyPr wrap="square" rtlCol="0">
            <a:spAutoFit/>
          </a:bodyPr>
          <a:lstStyle/>
          <a:p>
            <a:r>
              <a:rPr lang="en-US" sz="2000" dirty="0">
                <a:solidFill>
                  <a:srgbClr val="FF0000"/>
                </a:solidFill>
                <a:latin typeface="Apple Chancery"/>
                <a:cs typeface="Apple Chancery"/>
              </a:rPr>
              <a:t>b.) What is </a:t>
            </a:r>
            <a:r>
              <a:rPr lang="en-US" sz="2000" dirty="0">
                <a:latin typeface="Times New Roman"/>
                <a:cs typeface="Times New Roman"/>
              </a:rPr>
              <a:t>the </a:t>
            </a:r>
            <a:r>
              <a:rPr lang="en-US" sz="2000" dirty="0">
                <a:solidFill>
                  <a:srgbClr val="0000FF"/>
                </a:solidFill>
                <a:latin typeface="Times New Roman"/>
                <a:cs typeface="Times New Roman"/>
              </a:rPr>
              <a:t>voltage difference </a:t>
            </a:r>
            <a:r>
              <a:rPr lang="en-US" sz="2000" dirty="0">
                <a:latin typeface="Times New Roman"/>
                <a:cs typeface="Times New Roman"/>
              </a:rPr>
              <a:t>between</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Points</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a </a:t>
            </a:r>
            <a:r>
              <a:rPr lang="en-US" sz="2000" dirty="0">
                <a:solidFill>
                  <a:srgbClr val="000000"/>
                </a:solidFill>
                <a:latin typeface="Times New Roman"/>
                <a:cs typeface="Times New Roman"/>
              </a:rPr>
              <a:t>and</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b</a:t>
            </a:r>
            <a:r>
              <a:rPr lang="en-US" sz="2000" dirty="0">
                <a:solidFill>
                  <a:srgbClr val="0000FF"/>
                </a:solidFill>
                <a:latin typeface="Times New Roman"/>
                <a:cs typeface="Times New Roman"/>
              </a:rPr>
              <a:t>?</a:t>
            </a:r>
            <a:endParaRPr lang="en-US" sz="2000" dirty="0">
              <a:latin typeface="Times New Roman"/>
              <a:cs typeface="Times New Roman"/>
            </a:endParaRPr>
          </a:p>
        </p:txBody>
      </p:sp>
      <p:graphicFrame>
        <p:nvGraphicFramePr>
          <p:cNvPr id="154" name="Object 2"/>
          <p:cNvGraphicFramePr>
            <a:graphicFrameLocks noChangeAspect="1"/>
          </p:cNvGraphicFramePr>
          <p:nvPr>
            <p:extLst>
              <p:ext uri="{D42A27DB-BD31-4B8C-83A1-F6EECF244321}">
                <p14:modId xmlns:p14="http://schemas.microsoft.com/office/powerpoint/2010/main" val="2810660549"/>
              </p:ext>
            </p:extLst>
          </p:nvPr>
        </p:nvGraphicFramePr>
        <p:xfrm>
          <a:off x="1189038" y="1835171"/>
          <a:ext cx="2354262" cy="984250"/>
        </p:xfrm>
        <a:graphic>
          <a:graphicData uri="http://schemas.openxmlformats.org/presentationml/2006/ole">
            <mc:AlternateContent xmlns:mc="http://schemas.openxmlformats.org/markup-compatibility/2006">
              <mc:Choice xmlns:v="urn:schemas-microsoft-com:vml" Requires="v">
                <p:oleObj spid="_x0000_s2537326" name="Equation" r:id="rId28" imgW="1371600" imgH="571500" progId="Equation.DSMT4">
                  <p:embed/>
                </p:oleObj>
              </mc:Choice>
              <mc:Fallback>
                <p:oleObj name="Equation" r:id="rId28" imgW="1371600" imgH="571500" progId="Equation.DSMT4">
                  <p:embed/>
                  <p:pic>
                    <p:nvPicPr>
                      <p:cNvPr id="0" name=""/>
                      <p:cNvPicPr>
                        <a:picLocks noChangeAspect="1" noChangeArrowheads="1"/>
                      </p:cNvPicPr>
                      <p:nvPr/>
                    </p:nvPicPr>
                    <p:blipFill>
                      <a:blip r:embed="rId29"/>
                      <a:srcRect/>
                      <a:stretch>
                        <a:fillRect/>
                      </a:stretch>
                    </p:blipFill>
                    <p:spPr bwMode="auto">
                      <a:xfrm>
                        <a:off x="1189038" y="1835171"/>
                        <a:ext cx="2354262" cy="984250"/>
                      </a:xfrm>
                      <a:prstGeom prst="rect">
                        <a:avLst/>
                      </a:prstGeom>
                      <a:noFill/>
                      <a:ln>
                        <a:noFill/>
                      </a:ln>
                      <a:effectLst/>
                    </p:spPr>
                  </p:pic>
                </p:oleObj>
              </mc:Fallback>
            </mc:AlternateContent>
          </a:graphicData>
        </a:graphic>
      </p:graphicFrame>
      <p:graphicFrame>
        <p:nvGraphicFramePr>
          <p:cNvPr id="155" name="Object 2"/>
          <p:cNvGraphicFramePr>
            <a:graphicFrameLocks noChangeAspect="1"/>
          </p:cNvGraphicFramePr>
          <p:nvPr>
            <p:extLst>
              <p:ext uri="{D42A27DB-BD31-4B8C-83A1-F6EECF244321}">
                <p14:modId xmlns:p14="http://schemas.microsoft.com/office/powerpoint/2010/main" val="3224745902"/>
              </p:ext>
            </p:extLst>
          </p:nvPr>
        </p:nvGraphicFramePr>
        <p:xfrm>
          <a:off x="5809182" y="4662488"/>
          <a:ext cx="2636837" cy="657225"/>
        </p:xfrm>
        <a:graphic>
          <a:graphicData uri="http://schemas.openxmlformats.org/presentationml/2006/ole">
            <mc:AlternateContent xmlns:mc="http://schemas.openxmlformats.org/markup-compatibility/2006">
              <mc:Choice xmlns:v="urn:schemas-microsoft-com:vml" Requires="v">
                <p:oleObj spid="_x0000_s2537327" name="Equation" r:id="rId30" imgW="1536700" imgH="381000" progId="Equation.DSMT4">
                  <p:embed/>
                </p:oleObj>
              </mc:Choice>
              <mc:Fallback>
                <p:oleObj name="Equation" r:id="rId30" imgW="1536700" imgH="381000" progId="Equation.DSMT4">
                  <p:embed/>
                  <p:pic>
                    <p:nvPicPr>
                      <p:cNvPr id="0" name=""/>
                      <p:cNvPicPr>
                        <a:picLocks noChangeAspect="1" noChangeArrowheads="1"/>
                      </p:cNvPicPr>
                      <p:nvPr/>
                    </p:nvPicPr>
                    <p:blipFill>
                      <a:blip r:embed="rId31"/>
                      <a:srcRect/>
                      <a:stretch>
                        <a:fillRect/>
                      </a:stretch>
                    </p:blipFill>
                    <p:spPr bwMode="auto">
                      <a:xfrm>
                        <a:off x="5809182" y="4662488"/>
                        <a:ext cx="2636837" cy="657225"/>
                      </a:xfrm>
                      <a:prstGeom prst="rect">
                        <a:avLst/>
                      </a:prstGeom>
                      <a:noFill/>
                      <a:ln>
                        <a:noFill/>
                      </a:ln>
                      <a:effectLst/>
                    </p:spPr>
                  </p:pic>
                </p:oleObj>
              </mc:Fallback>
            </mc:AlternateContent>
          </a:graphicData>
        </a:graphic>
      </p:graphicFrame>
      <p:sp>
        <p:nvSpPr>
          <p:cNvPr id="156" name="TextBox 155"/>
          <p:cNvSpPr txBox="1"/>
          <p:nvPr/>
        </p:nvSpPr>
        <p:spPr>
          <a:xfrm>
            <a:off x="520553" y="5160833"/>
            <a:ext cx="7366147" cy="400110"/>
          </a:xfrm>
          <a:prstGeom prst="rect">
            <a:avLst/>
          </a:prstGeom>
          <a:noFill/>
        </p:spPr>
        <p:txBody>
          <a:bodyPr wrap="square" rtlCol="0">
            <a:spAutoFit/>
          </a:bodyPr>
          <a:lstStyle/>
          <a:p>
            <a:r>
              <a:rPr lang="en-US" sz="2000" dirty="0">
                <a:solidFill>
                  <a:srgbClr val="FF0000"/>
                </a:solidFill>
                <a:latin typeface="Apple Chancery"/>
                <a:cs typeface="Apple Chancery"/>
              </a:rPr>
              <a:t>c.) What does </a:t>
            </a:r>
            <a:r>
              <a:rPr lang="en-US" sz="2000" dirty="0">
                <a:latin typeface="Times New Roman"/>
                <a:cs typeface="Times New Roman"/>
              </a:rPr>
              <a:t>the </a:t>
            </a:r>
            <a:r>
              <a:rPr lang="en-US" sz="2000" dirty="0">
                <a:solidFill>
                  <a:srgbClr val="0000FF"/>
                </a:solidFill>
                <a:latin typeface="Times New Roman"/>
                <a:cs typeface="Times New Roman"/>
              </a:rPr>
              <a:t>ammeter read?</a:t>
            </a:r>
            <a:endParaRPr lang="en-US" sz="2000" dirty="0">
              <a:latin typeface="Times New Roman"/>
              <a:cs typeface="Times New Roman"/>
            </a:endParaRPr>
          </a:p>
        </p:txBody>
      </p:sp>
      <p:graphicFrame>
        <p:nvGraphicFramePr>
          <p:cNvPr id="158" name="Object 2"/>
          <p:cNvGraphicFramePr>
            <a:graphicFrameLocks noChangeAspect="1"/>
          </p:cNvGraphicFramePr>
          <p:nvPr>
            <p:extLst>
              <p:ext uri="{D42A27DB-BD31-4B8C-83A1-F6EECF244321}">
                <p14:modId xmlns:p14="http://schemas.microsoft.com/office/powerpoint/2010/main" val="3512987416"/>
              </p:ext>
            </p:extLst>
          </p:nvPr>
        </p:nvGraphicFramePr>
        <p:xfrm>
          <a:off x="4294188" y="5421313"/>
          <a:ext cx="2224087" cy="1050925"/>
        </p:xfrm>
        <a:graphic>
          <a:graphicData uri="http://schemas.openxmlformats.org/presentationml/2006/ole">
            <mc:AlternateContent xmlns:mc="http://schemas.openxmlformats.org/markup-compatibility/2006">
              <mc:Choice xmlns:v="urn:schemas-microsoft-com:vml" Requires="v">
                <p:oleObj spid="_x0000_s2537328" name="Equation" r:id="rId32" imgW="1295400" imgH="609600" progId="Equation.DSMT4">
                  <p:embed/>
                </p:oleObj>
              </mc:Choice>
              <mc:Fallback>
                <p:oleObj name="Equation" r:id="rId32" imgW="1295400" imgH="609600" progId="Equation.DSMT4">
                  <p:embed/>
                  <p:pic>
                    <p:nvPicPr>
                      <p:cNvPr id="0" name=""/>
                      <p:cNvPicPr>
                        <a:picLocks noChangeAspect="1" noChangeArrowheads="1"/>
                      </p:cNvPicPr>
                      <p:nvPr/>
                    </p:nvPicPr>
                    <p:blipFill>
                      <a:blip r:embed="rId33"/>
                      <a:srcRect/>
                      <a:stretch>
                        <a:fillRect/>
                      </a:stretch>
                    </p:blipFill>
                    <p:spPr bwMode="auto">
                      <a:xfrm>
                        <a:off x="4294188" y="5421313"/>
                        <a:ext cx="2224087" cy="1050925"/>
                      </a:xfrm>
                      <a:prstGeom prst="rect">
                        <a:avLst/>
                      </a:prstGeom>
                      <a:noFill/>
                      <a:ln>
                        <a:noFill/>
                      </a:ln>
                      <a:effectLst/>
                    </p:spPr>
                  </p:pic>
                </p:oleObj>
              </mc:Fallback>
            </mc:AlternateContent>
          </a:graphicData>
        </a:graphic>
      </p:graphicFrame>
      <p:sp>
        <p:nvSpPr>
          <p:cNvPr id="159" name="TextBox 158"/>
          <p:cNvSpPr txBox="1"/>
          <p:nvPr/>
        </p:nvSpPr>
        <p:spPr>
          <a:xfrm>
            <a:off x="1001264" y="5491530"/>
            <a:ext cx="2529336" cy="1015663"/>
          </a:xfrm>
          <a:prstGeom prst="rect">
            <a:avLst/>
          </a:prstGeom>
          <a:noFill/>
        </p:spPr>
        <p:txBody>
          <a:bodyPr wrap="square" rtlCol="0">
            <a:spAutoFit/>
          </a:bodyPr>
          <a:lstStyle/>
          <a:p>
            <a:r>
              <a:rPr lang="en-US" sz="2000" dirty="0">
                <a:solidFill>
                  <a:srgbClr val="FF0000"/>
                </a:solidFill>
                <a:latin typeface="Apple Chancery"/>
                <a:cs typeface="Apple Chancery"/>
              </a:rPr>
              <a:t>This is just </a:t>
            </a:r>
            <a:r>
              <a:rPr lang="en-US" sz="2000" dirty="0">
                <a:latin typeface="Times New Roman"/>
                <a:cs typeface="Times New Roman"/>
              </a:rPr>
              <a:t>the </a:t>
            </a:r>
            <a:r>
              <a:rPr lang="en-US" sz="2000" i="1" dirty="0">
                <a:solidFill>
                  <a:srgbClr val="0000FF"/>
                </a:solidFill>
                <a:latin typeface="Times New Roman"/>
                <a:cs typeface="Times New Roman"/>
              </a:rPr>
              <a:t>current </a:t>
            </a:r>
            <a:r>
              <a:rPr lang="en-US" sz="2000" dirty="0">
                <a:solidFill>
                  <a:srgbClr val="0000FF"/>
                </a:solidFill>
                <a:latin typeface="Times New Roman"/>
                <a:cs typeface="Times New Roman"/>
              </a:rPr>
              <a:t>through</a:t>
            </a:r>
            <a:r>
              <a:rPr lang="en-US" sz="2000" dirty="0">
                <a:solidFill>
                  <a:srgbClr val="000000"/>
                </a:solidFill>
                <a:latin typeface="Times New Roman"/>
                <a:cs typeface="Times New Roman"/>
              </a:rPr>
              <a:t> the </a:t>
            </a:r>
            <a:r>
              <a:rPr lang="en-US" sz="2000" dirty="0">
                <a:solidFill>
                  <a:srgbClr val="FF0000"/>
                </a:solidFill>
                <a:latin typeface="Times New Roman"/>
                <a:cs typeface="Times New Roman"/>
              </a:rPr>
              <a:t>3 ohm </a:t>
            </a:r>
            <a:r>
              <a:rPr lang="en-US" sz="2000" dirty="0">
                <a:solidFill>
                  <a:srgbClr val="000000"/>
                </a:solidFill>
                <a:latin typeface="Times New Roman"/>
                <a:cs typeface="Times New Roman"/>
              </a:rPr>
              <a:t>resistor, or:</a:t>
            </a:r>
            <a:endParaRPr lang="en-US" sz="2000" dirty="0">
              <a:latin typeface="Times New Roman"/>
              <a:cs typeface="Times New Roman"/>
            </a:endParaRPr>
          </a:p>
        </p:txBody>
      </p:sp>
      <p:cxnSp>
        <p:nvCxnSpPr>
          <p:cNvPr id="160" name="Straight Connector 159"/>
          <p:cNvCxnSpPr/>
          <p:nvPr/>
        </p:nvCxnSpPr>
        <p:spPr>
          <a:xfrm>
            <a:off x="5283111" y="4851400"/>
            <a:ext cx="477044" cy="0"/>
          </a:xfrm>
          <a:prstGeom prst="line">
            <a:avLst/>
          </a:pr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85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dissolve">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dissolve">
                                      <p:cBhvr>
                                        <p:cTn id="12" dur="5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dissolve">
                                      <p:cBhvr>
                                        <p:cTn id="17" dur="500"/>
                                        <p:tgtEl>
                                          <p:spTgt spid="15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0"/>
                                        </p:tgtEl>
                                        <p:attrNameLst>
                                          <p:attrName>style.visibility</p:attrName>
                                        </p:attrNameLst>
                                      </p:cBhvr>
                                      <p:to>
                                        <p:strVal val="visible"/>
                                      </p:to>
                                    </p:set>
                                    <p:animEffect transition="in" filter="dissolve">
                                      <p:cBhvr>
                                        <p:cTn id="22" dur="500"/>
                                        <p:tgtEl>
                                          <p:spTgt spid="160"/>
                                        </p:tgtEl>
                                      </p:cBhvr>
                                    </p:animEffect>
                                  </p:childTnLst>
                                </p:cTn>
                              </p:par>
                              <p:par>
                                <p:cTn id="23" presetID="9" presetClass="entr" presetSubtype="0" fill="hold" nodeType="with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dissolve">
                                      <p:cBhvr>
                                        <p:cTn id="25" dur="500"/>
                                        <p:tgtEl>
                                          <p:spTgt spid="15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6"/>
                                        </p:tgtEl>
                                        <p:attrNameLst>
                                          <p:attrName>style.visibility</p:attrName>
                                        </p:attrNameLst>
                                      </p:cBhvr>
                                      <p:to>
                                        <p:strVal val="visible"/>
                                      </p:to>
                                    </p:set>
                                    <p:animEffect transition="in" filter="dissolve">
                                      <p:cBhvr>
                                        <p:cTn id="30" dur="500"/>
                                        <p:tgtEl>
                                          <p:spTgt spid="15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59"/>
                                        </p:tgtEl>
                                        <p:attrNameLst>
                                          <p:attrName>style.visibility</p:attrName>
                                        </p:attrNameLst>
                                      </p:cBhvr>
                                      <p:to>
                                        <p:strVal val="visible"/>
                                      </p:to>
                                    </p:set>
                                    <p:animEffect transition="in" filter="dissolve">
                                      <p:cBhvr>
                                        <p:cTn id="35" dur="500"/>
                                        <p:tgtEl>
                                          <p:spTgt spid="15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dissolve">
                                      <p:cBhvr>
                                        <p:cTn id="40"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3" grpId="0"/>
      <p:bldP spid="156" grpId="0"/>
      <p:bldP spid="15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 name="TextBox 156"/>
          <p:cNvSpPr txBox="1"/>
          <p:nvPr/>
        </p:nvSpPr>
        <p:spPr>
          <a:xfrm>
            <a:off x="653008" y="3643128"/>
            <a:ext cx="8176192" cy="1015663"/>
          </a:xfrm>
          <a:prstGeom prst="rect">
            <a:avLst/>
          </a:prstGeom>
          <a:noFill/>
        </p:spPr>
        <p:txBody>
          <a:bodyPr wrap="square" rtlCol="0">
            <a:spAutoFit/>
          </a:bodyPr>
          <a:lstStyle/>
          <a:p>
            <a:r>
              <a:rPr lang="en-US" sz="2000" dirty="0">
                <a:solidFill>
                  <a:srgbClr val="FF0000"/>
                </a:solidFill>
                <a:latin typeface="Apple Chancery"/>
                <a:cs typeface="Apple Chancery"/>
              </a:rPr>
              <a:t>Using the same </a:t>
            </a:r>
            <a:r>
              <a:rPr lang="en-US" sz="2000" dirty="0">
                <a:latin typeface="Times New Roman"/>
                <a:cs typeface="Times New Roman"/>
              </a:rPr>
              <a:t>technique of tracking voltage changes starting at Point a, remembering that the </a:t>
            </a:r>
            <a:r>
              <a:rPr lang="en-US" sz="2000" dirty="0">
                <a:solidFill>
                  <a:srgbClr val="2A85F3"/>
                </a:solidFill>
                <a:latin typeface="Times New Roman"/>
                <a:cs typeface="Times New Roman"/>
              </a:rPr>
              <a:t>voltage DROPS </a:t>
            </a:r>
            <a:r>
              <a:rPr lang="en-US" sz="2000" dirty="0">
                <a:latin typeface="Times New Roman"/>
                <a:cs typeface="Times New Roman"/>
              </a:rPr>
              <a:t>if you are </a:t>
            </a:r>
            <a:r>
              <a:rPr lang="en-US" sz="2000" dirty="0">
                <a:solidFill>
                  <a:srgbClr val="2A85F3"/>
                </a:solidFill>
                <a:latin typeface="Times New Roman"/>
                <a:cs typeface="Times New Roman"/>
              </a:rPr>
              <a:t>traversing in the direction of the current flow</a:t>
            </a:r>
            <a:r>
              <a:rPr lang="en-US" sz="2000" dirty="0">
                <a:latin typeface="Times New Roman"/>
                <a:cs typeface="Times New Roman"/>
              </a:rPr>
              <a:t> and </a:t>
            </a:r>
            <a:r>
              <a:rPr lang="en-US" sz="2000" dirty="0">
                <a:solidFill>
                  <a:srgbClr val="2A85F3"/>
                </a:solidFill>
                <a:latin typeface="Times New Roman"/>
                <a:cs typeface="Times New Roman"/>
              </a:rPr>
              <a:t>using the negative value for    </a:t>
            </a:r>
            <a:r>
              <a:rPr lang="en-US" sz="2000" dirty="0">
                <a:latin typeface="Times New Roman"/>
                <a:cs typeface="Times New Roman"/>
              </a:rPr>
              <a:t>, we can write:</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13.)</a:t>
            </a:r>
          </a:p>
        </p:txBody>
      </p:sp>
      <p:sp>
        <p:nvSpPr>
          <p:cNvPr id="120" name="TextBox 119"/>
          <p:cNvSpPr txBox="1"/>
          <p:nvPr/>
        </p:nvSpPr>
        <p:spPr>
          <a:xfrm>
            <a:off x="314795" y="413873"/>
            <a:ext cx="3238647" cy="400110"/>
          </a:xfrm>
          <a:prstGeom prst="rect">
            <a:avLst/>
          </a:prstGeom>
          <a:noFill/>
        </p:spPr>
        <p:txBody>
          <a:bodyPr wrap="square" rtlCol="0">
            <a:spAutoFit/>
          </a:bodyPr>
          <a:lstStyle/>
          <a:p>
            <a:r>
              <a:rPr lang="en-US" sz="2000" dirty="0">
                <a:solidFill>
                  <a:srgbClr val="FF0000"/>
                </a:solidFill>
                <a:latin typeface="Apple Chancery"/>
                <a:cs typeface="Apple Chancery"/>
              </a:rPr>
              <a:t>c.) What is </a:t>
            </a:r>
            <a:r>
              <a:rPr lang="en-US" sz="2000" dirty="0">
                <a:latin typeface="Times New Roman"/>
                <a:cs typeface="Times New Roman"/>
              </a:rPr>
              <a:t>the </a:t>
            </a:r>
            <a:r>
              <a:rPr lang="en-US" sz="2000" dirty="0">
                <a:solidFill>
                  <a:srgbClr val="0000FF"/>
                </a:solidFill>
                <a:latin typeface="Times New Roman"/>
                <a:cs typeface="Times New Roman"/>
              </a:rPr>
              <a:t>current    ?</a:t>
            </a:r>
            <a:endParaRPr lang="en-US" sz="2000" dirty="0">
              <a:latin typeface="Times New Roman"/>
              <a:cs typeface="Times New Roman"/>
            </a:endParaRPr>
          </a:p>
        </p:txBody>
      </p:sp>
      <p:grpSp>
        <p:nvGrpSpPr>
          <p:cNvPr id="53" name="Group 252"/>
          <p:cNvGrpSpPr>
            <a:grpSpLocks/>
          </p:cNvGrpSpPr>
          <p:nvPr/>
        </p:nvGrpSpPr>
        <p:grpSpPr bwMode="auto">
          <a:xfrm>
            <a:off x="3970476" y="205838"/>
            <a:ext cx="4950596" cy="2757895"/>
            <a:chOff x="1905000" y="381000"/>
            <a:chExt cx="3810000" cy="2122714"/>
          </a:xfrm>
        </p:grpSpPr>
        <p:graphicFrame>
          <p:nvGraphicFramePr>
            <p:cNvPr id="54" name="Object 13"/>
            <p:cNvGraphicFramePr>
              <a:graphicFrameLocks noChangeAspect="1"/>
            </p:cNvGraphicFramePr>
            <p:nvPr/>
          </p:nvGraphicFramePr>
          <p:xfrm>
            <a:off x="2775857" y="1251857"/>
            <a:ext cx="311831" cy="184831"/>
          </p:xfrm>
          <a:graphic>
            <a:graphicData uri="http://schemas.openxmlformats.org/presentationml/2006/ole">
              <mc:AlternateContent xmlns:mc="http://schemas.openxmlformats.org/markup-compatibility/2006">
                <mc:Choice xmlns:v="urn:schemas-microsoft-com:vml" Requires="v">
                  <p:oleObj spid="_x0000_s2610447" name="Equation" r:id="rId4" imgW="279400" imgH="165100" progId="Equation.DSMT4">
                    <p:embed/>
                  </p:oleObj>
                </mc:Choice>
                <mc:Fallback>
                  <p:oleObj name="Equation" r:id="rId4" imgW="279400" imgH="165100" progId="Equation.DSMT4">
                    <p:embed/>
                    <p:pic>
                      <p:nvPicPr>
                        <p:cNvPr id="54"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5857" y="1251857"/>
                          <a:ext cx="311831" cy="1848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5" name="Line 4"/>
            <p:cNvSpPr>
              <a:spLocks noChangeShapeType="1"/>
            </p:cNvSpPr>
            <p:nvPr/>
          </p:nvSpPr>
          <p:spPr bwMode="auto">
            <a:xfrm flipH="1">
              <a:off x="2068286" y="2272393"/>
              <a:ext cx="234042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56" name="Object 14"/>
            <p:cNvGraphicFramePr>
              <a:graphicFrameLocks noChangeAspect="1"/>
            </p:cNvGraphicFramePr>
            <p:nvPr/>
          </p:nvGraphicFramePr>
          <p:xfrm>
            <a:off x="2155598" y="1290410"/>
            <a:ext cx="319767" cy="179161"/>
          </p:xfrm>
          <a:graphic>
            <a:graphicData uri="http://schemas.openxmlformats.org/presentationml/2006/ole">
              <mc:AlternateContent xmlns:mc="http://schemas.openxmlformats.org/markup-compatibility/2006">
                <mc:Choice xmlns:v="urn:schemas-microsoft-com:vml" Requires="v">
                  <p:oleObj spid="_x0000_s2610448" name="Equation" r:id="rId6" imgW="292100" imgH="165100" progId="Equation.DSMT4">
                    <p:embed/>
                  </p:oleObj>
                </mc:Choice>
                <mc:Fallback>
                  <p:oleObj name="Equation" r:id="rId6" imgW="292100" imgH="165100" progId="Equation.DSMT4">
                    <p:embed/>
                    <p:pic>
                      <p:nvPicPr>
                        <p:cNvPr id="56"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5598" y="1290410"/>
                          <a:ext cx="319767" cy="1791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 name="Object 15"/>
            <p:cNvGraphicFramePr>
              <a:graphicFrameLocks noChangeAspect="1"/>
            </p:cNvGraphicFramePr>
            <p:nvPr/>
          </p:nvGraphicFramePr>
          <p:xfrm>
            <a:off x="3590017" y="427491"/>
            <a:ext cx="383267" cy="171223"/>
          </p:xfrm>
          <a:graphic>
            <a:graphicData uri="http://schemas.openxmlformats.org/presentationml/2006/ole">
              <mc:AlternateContent xmlns:mc="http://schemas.openxmlformats.org/markup-compatibility/2006">
                <mc:Choice xmlns:v="urn:schemas-microsoft-com:vml" Requires="v">
                  <p:oleObj spid="_x0000_s2610449" name="Equation" r:id="rId8" imgW="342900" imgH="152400" progId="Equation.DSMT4">
                    <p:embed/>
                  </p:oleObj>
                </mc:Choice>
                <mc:Fallback>
                  <p:oleObj name="Equation" r:id="rId8" imgW="342900" imgH="152400" progId="Equation.DSMT4">
                    <p:embed/>
                    <p:pic>
                      <p:nvPicPr>
                        <p:cNvPr id="75"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0017" y="427491"/>
                          <a:ext cx="383267" cy="17122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8" name="Line 8"/>
            <p:cNvSpPr>
              <a:spLocks noChangeShapeType="1"/>
            </p:cNvSpPr>
            <p:nvPr/>
          </p:nvSpPr>
          <p:spPr bwMode="auto">
            <a:xfrm flipH="1">
              <a:off x="2013857" y="762000"/>
              <a:ext cx="59871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6" name="Line 9"/>
            <p:cNvSpPr>
              <a:spLocks noChangeShapeType="1"/>
            </p:cNvSpPr>
            <p:nvPr/>
          </p:nvSpPr>
          <p:spPr bwMode="auto">
            <a:xfrm>
              <a:off x="2068286" y="1578428"/>
              <a:ext cx="0" cy="70757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 name="Line 10"/>
            <p:cNvSpPr>
              <a:spLocks noChangeShapeType="1"/>
            </p:cNvSpPr>
            <p:nvPr/>
          </p:nvSpPr>
          <p:spPr bwMode="auto">
            <a:xfrm flipH="1">
              <a:off x="3809999" y="762000"/>
              <a:ext cx="54428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9" name="Line 11"/>
            <p:cNvSpPr>
              <a:spLocks noChangeShapeType="1"/>
            </p:cNvSpPr>
            <p:nvPr/>
          </p:nvSpPr>
          <p:spPr bwMode="auto">
            <a:xfrm>
              <a:off x="4408714" y="1524000"/>
              <a:ext cx="0" cy="762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12"/>
            <p:cNvSpPr>
              <a:spLocks noChangeShapeType="1"/>
            </p:cNvSpPr>
            <p:nvPr/>
          </p:nvSpPr>
          <p:spPr bwMode="auto">
            <a:xfrm flipH="1">
              <a:off x="2231571" y="1687286"/>
              <a:ext cx="0" cy="326571"/>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13"/>
            <p:cNvSpPr>
              <a:spLocks noChangeShapeType="1"/>
            </p:cNvSpPr>
            <p:nvPr/>
          </p:nvSpPr>
          <p:spPr bwMode="auto">
            <a:xfrm flipV="1">
              <a:off x="3429000" y="1197428"/>
              <a:ext cx="0" cy="326571"/>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92" name="Object 16"/>
            <p:cNvGraphicFramePr>
              <a:graphicFrameLocks noChangeAspect="1"/>
            </p:cNvGraphicFramePr>
            <p:nvPr/>
          </p:nvGraphicFramePr>
          <p:xfrm>
            <a:off x="2286000" y="1741714"/>
            <a:ext cx="149679" cy="217714"/>
          </p:xfrm>
          <a:graphic>
            <a:graphicData uri="http://schemas.openxmlformats.org/presentationml/2006/ole">
              <mc:AlternateContent xmlns:mc="http://schemas.openxmlformats.org/markup-compatibility/2006">
                <mc:Choice xmlns:v="urn:schemas-microsoft-com:vml" Requires="v">
                  <p:oleObj spid="_x0000_s2610450" name="Equation" r:id="rId10" imgW="139700" imgH="203200" progId="Equation.DSMT4">
                    <p:embed/>
                  </p:oleObj>
                </mc:Choice>
                <mc:Fallback>
                  <p:oleObj name="Equation" r:id="rId10" imgW="139700" imgH="203200" progId="Equation.DSMT4">
                    <p:embed/>
                    <p:pic>
                      <p:nvPicPr>
                        <p:cNvPr id="92"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1741714"/>
                          <a:ext cx="149679" cy="2177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3" name="Object 17"/>
            <p:cNvGraphicFramePr>
              <a:graphicFrameLocks noChangeAspect="1"/>
            </p:cNvGraphicFramePr>
            <p:nvPr/>
          </p:nvGraphicFramePr>
          <p:xfrm>
            <a:off x="3483428" y="1251857"/>
            <a:ext cx="163286" cy="238124"/>
          </p:xfrm>
          <a:graphic>
            <a:graphicData uri="http://schemas.openxmlformats.org/presentationml/2006/ole">
              <mc:AlternateContent xmlns:mc="http://schemas.openxmlformats.org/markup-compatibility/2006">
                <mc:Choice xmlns:v="urn:schemas-microsoft-com:vml" Requires="v">
                  <p:oleObj spid="_x0000_s2610451" name="Equation" r:id="rId12" imgW="139700" imgH="203200" progId="Equation.DSMT4">
                    <p:embed/>
                  </p:oleObj>
                </mc:Choice>
                <mc:Fallback>
                  <p:oleObj name="Equation" r:id="rId12" imgW="139700" imgH="203200" progId="Equation.DSMT4">
                    <p:embed/>
                    <p:pic>
                      <p:nvPicPr>
                        <p:cNvPr id="93"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83428" y="1251857"/>
                          <a:ext cx="163286" cy="2381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7" name="Group 16"/>
            <p:cNvGrpSpPr>
              <a:grpSpLocks/>
            </p:cNvGrpSpPr>
            <p:nvPr/>
          </p:nvGrpSpPr>
          <p:grpSpPr bwMode="auto">
            <a:xfrm rot="5457964">
              <a:off x="3020785" y="1170214"/>
              <a:ext cx="435429" cy="272143"/>
              <a:chOff x="4320" y="1536"/>
              <a:chExt cx="384" cy="240"/>
            </a:xfrm>
          </p:grpSpPr>
          <p:sp>
            <p:nvSpPr>
              <p:cNvPr id="147" name="Line 17"/>
              <p:cNvSpPr>
                <a:spLocks noChangeShapeType="1"/>
              </p:cNvSpPr>
              <p:nvPr/>
            </p:nvSpPr>
            <p:spPr bwMode="auto">
              <a:xfrm flipV="1">
                <a:off x="4320" y="1536"/>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8" name="Line 18"/>
              <p:cNvSpPr>
                <a:spLocks noChangeShapeType="1"/>
              </p:cNvSpPr>
              <p:nvPr/>
            </p:nvSpPr>
            <p:spPr bwMode="auto">
              <a:xfrm>
                <a:off x="4368"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9" name="Line 19"/>
              <p:cNvSpPr>
                <a:spLocks noChangeShapeType="1"/>
              </p:cNvSpPr>
              <p:nvPr/>
            </p:nvSpPr>
            <p:spPr bwMode="auto">
              <a:xfrm flipV="1">
                <a:off x="4464"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20"/>
              <p:cNvSpPr>
                <a:spLocks noChangeShapeType="1"/>
              </p:cNvSpPr>
              <p:nvPr/>
            </p:nvSpPr>
            <p:spPr bwMode="auto">
              <a:xfrm>
                <a:off x="4560"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Line 21"/>
              <p:cNvSpPr>
                <a:spLocks noChangeShapeType="1"/>
              </p:cNvSpPr>
              <p:nvPr/>
            </p:nvSpPr>
            <p:spPr bwMode="auto">
              <a:xfrm flipV="1">
                <a:off x="4656" y="1632"/>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8" name="Line 22"/>
            <p:cNvSpPr>
              <a:spLocks noChangeShapeType="1"/>
            </p:cNvSpPr>
            <p:nvPr/>
          </p:nvSpPr>
          <p:spPr bwMode="auto">
            <a:xfrm>
              <a:off x="2612571" y="544286"/>
              <a:ext cx="0" cy="43542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23"/>
            <p:cNvSpPr>
              <a:spLocks noChangeShapeType="1"/>
            </p:cNvSpPr>
            <p:nvPr/>
          </p:nvSpPr>
          <p:spPr bwMode="auto">
            <a:xfrm>
              <a:off x="2721429" y="653143"/>
              <a:ext cx="0" cy="21771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0" name="Line 24"/>
            <p:cNvSpPr>
              <a:spLocks noChangeShapeType="1"/>
            </p:cNvSpPr>
            <p:nvPr/>
          </p:nvSpPr>
          <p:spPr bwMode="auto">
            <a:xfrm>
              <a:off x="3809999" y="544286"/>
              <a:ext cx="0" cy="43542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1" name="Line 25"/>
            <p:cNvSpPr>
              <a:spLocks noChangeShapeType="1"/>
            </p:cNvSpPr>
            <p:nvPr/>
          </p:nvSpPr>
          <p:spPr bwMode="auto">
            <a:xfrm>
              <a:off x="3701143" y="653143"/>
              <a:ext cx="0" cy="21771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 name="Line 26"/>
            <p:cNvSpPr>
              <a:spLocks noChangeShapeType="1"/>
            </p:cNvSpPr>
            <p:nvPr/>
          </p:nvSpPr>
          <p:spPr bwMode="auto">
            <a:xfrm flipH="1">
              <a:off x="2721429" y="762000"/>
              <a:ext cx="97971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27"/>
            <p:cNvSpPr>
              <a:spLocks noChangeShapeType="1"/>
            </p:cNvSpPr>
            <p:nvPr/>
          </p:nvSpPr>
          <p:spPr bwMode="auto">
            <a:xfrm>
              <a:off x="3211285" y="762000"/>
              <a:ext cx="0" cy="32657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6" name="Group 28"/>
            <p:cNvGrpSpPr>
              <a:grpSpLocks/>
            </p:cNvGrpSpPr>
            <p:nvPr/>
          </p:nvGrpSpPr>
          <p:grpSpPr bwMode="auto">
            <a:xfrm rot="5457964">
              <a:off x="4163785" y="1170214"/>
              <a:ext cx="435429" cy="272143"/>
              <a:chOff x="4320" y="1536"/>
              <a:chExt cx="384" cy="240"/>
            </a:xfrm>
          </p:grpSpPr>
          <p:sp>
            <p:nvSpPr>
              <p:cNvPr id="142" name="Line 29"/>
              <p:cNvSpPr>
                <a:spLocks noChangeShapeType="1"/>
              </p:cNvSpPr>
              <p:nvPr/>
            </p:nvSpPr>
            <p:spPr bwMode="auto">
              <a:xfrm flipV="1">
                <a:off x="4320" y="1536"/>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 name="Line 30"/>
              <p:cNvSpPr>
                <a:spLocks noChangeShapeType="1"/>
              </p:cNvSpPr>
              <p:nvPr/>
            </p:nvSpPr>
            <p:spPr bwMode="auto">
              <a:xfrm>
                <a:off x="4368"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4" name="Line 31"/>
              <p:cNvSpPr>
                <a:spLocks noChangeShapeType="1"/>
              </p:cNvSpPr>
              <p:nvPr/>
            </p:nvSpPr>
            <p:spPr bwMode="auto">
              <a:xfrm flipV="1">
                <a:off x="4464"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5" name="Line 32"/>
              <p:cNvSpPr>
                <a:spLocks noChangeShapeType="1"/>
              </p:cNvSpPr>
              <p:nvPr/>
            </p:nvSpPr>
            <p:spPr bwMode="auto">
              <a:xfrm>
                <a:off x="4560"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6" name="Line 33"/>
              <p:cNvSpPr>
                <a:spLocks noChangeShapeType="1"/>
              </p:cNvSpPr>
              <p:nvPr/>
            </p:nvSpPr>
            <p:spPr bwMode="auto">
              <a:xfrm flipV="1">
                <a:off x="4656" y="1632"/>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8" name="Line 34"/>
            <p:cNvSpPr>
              <a:spLocks noChangeShapeType="1"/>
            </p:cNvSpPr>
            <p:nvPr/>
          </p:nvSpPr>
          <p:spPr bwMode="auto">
            <a:xfrm>
              <a:off x="4354285" y="762000"/>
              <a:ext cx="0" cy="32657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9" name="Group 35"/>
            <p:cNvGrpSpPr>
              <a:grpSpLocks/>
            </p:cNvGrpSpPr>
            <p:nvPr/>
          </p:nvGrpSpPr>
          <p:grpSpPr bwMode="auto">
            <a:xfrm rot="5457964">
              <a:off x="1823357" y="1224643"/>
              <a:ext cx="435429" cy="272143"/>
              <a:chOff x="4320" y="1536"/>
              <a:chExt cx="384" cy="240"/>
            </a:xfrm>
          </p:grpSpPr>
          <p:sp>
            <p:nvSpPr>
              <p:cNvPr id="137" name="Line 36"/>
              <p:cNvSpPr>
                <a:spLocks noChangeShapeType="1"/>
              </p:cNvSpPr>
              <p:nvPr/>
            </p:nvSpPr>
            <p:spPr bwMode="auto">
              <a:xfrm flipV="1">
                <a:off x="4320" y="1536"/>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8" name="Line 37"/>
              <p:cNvSpPr>
                <a:spLocks noChangeShapeType="1"/>
              </p:cNvSpPr>
              <p:nvPr/>
            </p:nvSpPr>
            <p:spPr bwMode="auto">
              <a:xfrm>
                <a:off x="4368"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9" name="Line 38"/>
              <p:cNvSpPr>
                <a:spLocks noChangeShapeType="1"/>
              </p:cNvSpPr>
              <p:nvPr/>
            </p:nvSpPr>
            <p:spPr bwMode="auto">
              <a:xfrm flipV="1">
                <a:off x="4464"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0" name="Line 39"/>
              <p:cNvSpPr>
                <a:spLocks noChangeShapeType="1"/>
              </p:cNvSpPr>
              <p:nvPr/>
            </p:nvSpPr>
            <p:spPr bwMode="auto">
              <a:xfrm>
                <a:off x="4560"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1" name="Line 40"/>
              <p:cNvSpPr>
                <a:spLocks noChangeShapeType="1"/>
              </p:cNvSpPr>
              <p:nvPr/>
            </p:nvSpPr>
            <p:spPr bwMode="auto">
              <a:xfrm flipV="1">
                <a:off x="4656" y="1632"/>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22" name="Line 41"/>
            <p:cNvSpPr>
              <a:spLocks noChangeShapeType="1"/>
            </p:cNvSpPr>
            <p:nvPr/>
          </p:nvSpPr>
          <p:spPr bwMode="auto">
            <a:xfrm>
              <a:off x="3265714" y="1524000"/>
              <a:ext cx="0" cy="762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 name="Line 42"/>
            <p:cNvSpPr>
              <a:spLocks noChangeShapeType="1"/>
            </p:cNvSpPr>
            <p:nvPr/>
          </p:nvSpPr>
          <p:spPr bwMode="auto">
            <a:xfrm>
              <a:off x="2013857" y="7620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43"/>
            <p:cNvSpPr>
              <a:spLocks noChangeShapeType="1"/>
            </p:cNvSpPr>
            <p:nvPr/>
          </p:nvSpPr>
          <p:spPr bwMode="auto">
            <a:xfrm>
              <a:off x="4572000" y="1088571"/>
              <a:ext cx="0" cy="3810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25" name="Object 18"/>
            <p:cNvGraphicFramePr>
              <a:graphicFrameLocks noChangeAspect="1"/>
            </p:cNvGraphicFramePr>
            <p:nvPr/>
          </p:nvGraphicFramePr>
          <p:xfrm>
            <a:off x="4594678" y="1143000"/>
            <a:ext cx="739321" cy="207563"/>
          </p:xfrm>
          <a:graphic>
            <a:graphicData uri="http://schemas.openxmlformats.org/presentationml/2006/ole">
              <mc:AlternateContent xmlns:mc="http://schemas.openxmlformats.org/markup-compatibility/2006">
                <mc:Choice xmlns:v="urn:schemas-microsoft-com:vml" Requires="v">
                  <p:oleObj spid="_x0000_s2610452" name="Equation" r:id="rId14" imgW="723900" imgH="203200" progId="Equation.DSMT4">
                    <p:embed/>
                  </p:oleObj>
                </mc:Choice>
                <mc:Fallback>
                  <p:oleObj name="Equation" r:id="rId14" imgW="723900" imgH="203200" progId="Equation.DSMT4">
                    <p:embed/>
                    <p:pic>
                      <p:nvPicPr>
                        <p:cNvPr id="125"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94678" y="1143000"/>
                          <a:ext cx="739321" cy="2075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6" name="Object 19"/>
            <p:cNvGraphicFramePr>
              <a:graphicFrameLocks noChangeAspect="1"/>
            </p:cNvGraphicFramePr>
            <p:nvPr/>
          </p:nvGraphicFramePr>
          <p:xfrm>
            <a:off x="2623910" y="381000"/>
            <a:ext cx="172357" cy="210911"/>
          </p:xfrm>
          <a:graphic>
            <a:graphicData uri="http://schemas.openxmlformats.org/presentationml/2006/ole">
              <mc:AlternateContent xmlns:mc="http://schemas.openxmlformats.org/markup-compatibility/2006">
                <mc:Choice xmlns:v="urn:schemas-microsoft-com:vml" Requires="v">
                  <p:oleObj spid="_x0000_s2610453" name="Equation" r:id="rId16" imgW="114300" imgH="139700" progId="Equation.DSMT4">
                    <p:embed/>
                  </p:oleObj>
                </mc:Choice>
                <mc:Fallback>
                  <p:oleObj name="Equation" r:id="rId16" imgW="114300" imgH="139700" progId="Equation.DSMT4">
                    <p:embed/>
                    <p:pic>
                      <p:nvPicPr>
                        <p:cNvPr id="126"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23910" y="381000"/>
                          <a:ext cx="172357" cy="2109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 name="Object 20"/>
            <p:cNvGraphicFramePr>
              <a:graphicFrameLocks noChangeAspect="1"/>
            </p:cNvGraphicFramePr>
            <p:nvPr/>
          </p:nvGraphicFramePr>
          <p:xfrm>
            <a:off x="3163660" y="585107"/>
            <a:ext cx="122464" cy="136071"/>
          </p:xfrm>
          <a:graphic>
            <a:graphicData uri="http://schemas.openxmlformats.org/presentationml/2006/ole">
              <mc:AlternateContent xmlns:mc="http://schemas.openxmlformats.org/markup-compatibility/2006">
                <mc:Choice xmlns:v="urn:schemas-microsoft-com:vml" Requires="v">
                  <p:oleObj spid="_x0000_s2610454" name="Equation" r:id="rId18" imgW="114300" imgH="127000" progId="Equation.DSMT4">
                    <p:embed/>
                  </p:oleObj>
                </mc:Choice>
                <mc:Fallback>
                  <p:oleObj name="Equation" r:id="rId18" imgW="114300" imgH="127000" progId="Equation.DSMT4">
                    <p:embed/>
                    <p:pic>
                      <p:nvPicPr>
                        <p:cNvPr id="127"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63660" y="585107"/>
                          <a:ext cx="122464" cy="1360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 name="Object 21"/>
            <p:cNvGraphicFramePr>
              <a:graphicFrameLocks noChangeAspect="1"/>
            </p:cNvGraphicFramePr>
            <p:nvPr/>
          </p:nvGraphicFramePr>
          <p:xfrm>
            <a:off x="3231695" y="2326821"/>
            <a:ext cx="136071" cy="176893"/>
          </p:xfrm>
          <a:graphic>
            <a:graphicData uri="http://schemas.openxmlformats.org/presentationml/2006/ole">
              <mc:AlternateContent xmlns:mc="http://schemas.openxmlformats.org/markup-compatibility/2006">
                <mc:Choice xmlns:v="urn:schemas-microsoft-com:vml" Requires="v">
                  <p:oleObj spid="_x0000_s2610455" name="Equation" r:id="rId20" imgW="127000" imgH="165100" progId="Equation.DSMT4">
                    <p:embed/>
                  </p:oleObj>
                </mc:Choice>
                <mc:Fallback>
                  <p:oleObj name="Equation" r:id="rId20" imgW="127000" imgH="165100" progId="Equation.DSMT4">
                    <p:embed/>
                    <p:pic>
                      <p:nvPicPr>
                        <p:cNvPr id="128" name="Object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31695" y="2326821"/>
                          <a:ext cx="136071" cy="1768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9" name="Oval 168"/>
            <p:cNvSpPr>
              <a:spLocks noChangeArrowheads="1"/>
            </p:cNvSpPr>
            <p:nvPr/>
          </p:nvSpPr>
          <p:spPr bwMode="auto">
            <a:xfrm>
              <a:off x="3102429" y="1796143"/>
              <a:ext cx="326571" cy="326571"/>
            </a:xfrm>
            <a:prstGeom prst="ellipse">
              <a:avLst/>
            </a:prstGeom>
            <a:solidFill>
              <a:schemeClr val="bg1"/>
            </a:solidFill>
            <a:ln w="9525">
              <a:solidFill>
                <a:schemeClr val="tx1"/>
              </a:solidFill>
              <a:round/>
              <a:headEnd/>
              <a:tailEnd/>
            </a:ln>
          </p:spPr>
          <p:txBody>
            <a:bodyPr/>
            <a:lstStyle/>
            <a:p>
              <a:endParaRPr lang="en-US"/>
            </a:p>
          </p:txBody>
        </p:sp>
        <p:graphicFrame>
          <p:nvGraphicFramePr>
            <p:cNvPr id="130" name="Object 22"/>
            <p:cNvGraphicFramePr>
              <a:graphicFrameLocks noChangeAspect="1"/>
            </p:cNvGraphicFramePr>
            <p:nvPr/>
          </p:nvGraphicFramePr>
          <p:xfrm>
            <a:off x="3156858" y="1850571"/>
            <a:ext cx="210911" cy="195502"/>
          </p:xfrm>
          <a:graphic>
            <a:graphicData uri="http://schemas.openxmlformats.org/presentationml/2006/ole">
              <mc:AlternateContent xmlns:mc="http://schemas.openxmlformats.org/markup-compatibility/2006">
                <mc:Choice xmlns:v="urn:schemas-microsoft-com:vml" Requires="v">
                  <p:oleObj spid="_x0000_s2610456" name="Equation" r:id="rId22" imgW="165100" imgH="152400" progId="Equation.DSMT4">
                    <p:embed/>
                  </p:oleObj>
                </mc:Choice>
                <mc:Fallback>
                  <p:oleObj name="Equation" r:id="rId22" imgW="165100" imgH="152400" progId="Equation.DSMT4">
                    <p:embed/>
                    <p:pic>
                      <p:nvPicPr>
                        <p:cNvPr id="130" name="Object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56858" y="1850571"/>
                          <a:ext cx="210911" cy="1955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131" name="Straight Connector 170"/>
            <p:cNvCxnSpPr>
              <a:cxnSpLocks noChangeShapeType="1"/>
            </p:cNvCxnSpPr>
            <p:nvPr/>
          </p:nvCxnSpPr>
          <p:spPr bwMode="auto">
            <a:xfrm>
              <a:off x="4354286" y="925286"/>
              <a:ext cx="1197429" cy="113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32" name="Straight Connector 171"/>
            <p:cNvCxnSpPr>
              <a:cxnSpLocks noChangeShapeType="1"/>
            </p:cNvCxnSpPr>
            <p:nvPr/>
          </p:nvCxnSpPr>
          <p:spPr bwMode="auto">
            <a:xfrm>
              <a:off x="4408715" y="1796143"/>
              <a:ext cx="1143000" cy="113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33" name="Line 11"/>
            <p:cNvSpPr>
              <a:spLocks noChangeShapeType="1"/>
            </p:cNvSpPr>
            <p:nvPr/>
          </p:nvSpPr>
          <p:spPr bwMode="auto">
            <a:xfrm>
              <a:off x="5551714" y="925285"/>
              <a:ext cx="0" cy="87085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4" name="Oval 175"/>
            <p:cNvSpPr>
              <a:spLocks noChangeArrowheads="1"/>
            </p:cNvSpPr>
            <p:nvPr/>
          </p:nvSpPr>
          <p:spPr bwMode="auto">
            <a:xfrm>
              <a:off x="5388429" y="1197428"/>
              <a:ext cx="326571" cy="326571"/>
            </a:xfrm>
            <a:prstGeom prst="ellipse">
              <a:avLst/>
            </a:prstGeom>
            <a:solidFill>
              <a:schemeClr val="bg1"/>
            </a:solidFill>
            <a:ln w="9525">
              <a:solidFill>
                <a:schemeClr val="tx1"/>
              </a:solidFill>
              <a:round/>
              <a:headEnd/>
              <a:tailEnd/>
            </a:ln>
          </p:spPr>
          <p:txBody>
            <a:bodyPr/>
            <a:lstStyle/>
            <a:p>
              <a:endParaRPr lang="en-US"/>
            </a:p>
          </p:txBody>
        </p:sp>
        <p:graphicFrame>
          <p:nvGraphicFramePr>
            <p:cNvPr id="135" name="Object 23"/>
            <p:cNvGraphicFramePr>
              <a:graphicFrameLocks noChangeAspect="1"/>
            </p:cNvGraphicFramePr>
            <p:nvPr/>
          </p:nvGraphicFramePr>
          <p:xfrm>
            <a:off x="5450796" y="1251856"/>
            <a:ext cx="195036" cy="195036"/>
          </p:xfrm>
          <a:graphic>
            <a:graphicData uri="http://schemas.openxmlformats.org/presentationml/2006/ole">
              <mc:AlternateContent xmlns:mc="http://schemas.openxmlformats.org/markup-compatibility/2006">
                <mc:Choice xmlns:v="urn:schemas-microsoft-com:vml" Requires="v">
                  <p:oleObj spid="_x0000_s2610457" name="Equation" r:id="rId24" imgW="152400" imgH="152400" progId="Equation.DSMT4">
                    <p:embed/>
                  </p:oleObj>
                </mc:Choice>
                <mc:Fallback>
                  <p:oleObj name="Equation" r:id="rId24" imgW="152400" imgH="152400" progId="Equation.DSMT4">
                    <p:embed/>
                    <p:pic>
                      <p:nvPicPr>
                        <p:cNvPr id="135" name="Object 2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450796" y="1251856"/>
                          <a:ext cx="195036" cy="1950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 name="Object 24"/>
            <p:cNvGraphicFramePr>
              <a:graphicFrameLocks noChangeAspect="1"/>
            </p:cNvGraphicFramePr>
            <p:nvPr/>
          </p:nvGraphicFramePr>
          <p:xfrm>
            <a:off x="3947207" y="1216707"/>
            <a:ext cx="298224" cy="168955"/>
          </p:xfrm>
          <a:graphic>
            <a:graphicData uri="http://schemas.openxmlformats.org/presentationml/2006/ole">
              <mc:AlternateContent xmlns:mc="http://schemas.openxmlformats.org/markup-compatibility/2006">
                <mc:Choice xmlns:v="urn:schemas-microsoft-com:vml" Requires="v">
                  <p:oleObj spid="_x0000_s2610458" name="Equation" r:id="rId26" imgW="292100" imgH="165100" progId="Equation.DSMT4">
                    <p:embed/>
                  </p:oleObj>
                </mc:Choice>
                <mc:Fallback>
                  <p:oleObj name="Equation" r:id="rId26" imgW="292100" imgH="165100" progId="Equation.DSMT4">
                    <p:embed/>
                    <p:pic>
                      <p:nvPicPr>
                        <p:cNvPr id="136" name="Object 2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947207" y="1216707"/>
                          <a:ext cx="298224" cy="1689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53" name="TextBox 152"/>
          <p:cNvSpPr txBox="1"/>
          <p:nvPr/>
        </p:nvSpPr>
        <p:spPr>
          <a:xfrm>
            <a:off x="314795" y="3270014"/>
            <a:ext cx="7366147" cy="400110"/>
          </a:xfrm>
          <a:prstGeom prst="rect">
            <a:avLst/>
          </a:prstGeom>
          <a:noFill/>
        </p:spPr>
        <p:txBody>
          <a:bodyPr wrap="square" rtlCol="0">
            <a:spAutoFit/>
          </a:bodyPr>
          <a:lstStyle/>
          <a:p>
            <a:r>
              <a:rPr lang="en-US" sz="2000" dirty="0">
                <a:solidFill>
                  <a:srgbClr val="FF0000"/>
                </a:solidFill>
                <a:latin typeface="Apple Chancery"/>
                <a:cs typeface="Apple Chancery"/>
              </a:rPr>
              <a:t>b.) What is </a:t>
            </a:r>
            <a:r>
              <a:rPr lang="en-US" sz="2000" dirty="0">
                <a:latin typeface="Times New Roman"/>
                <a:cs typeface="Times New Roman"/>
              </a:rPr>
              <a:t>the </a:t>
            </a:r>
            <a:r>
              <a:rPr lang="en-US" sz="2000" dirty="0">
                <a:solidFill>
                  <a:srgbClr val="0000FF"/>
                </a:solidFill>
                <a:latin typeface="Times New Roman"/>
                <a:cs typeface="Times New Roman"/>
              </a:rPr>
              <a:t>battery EMF </a:t>
            </a:r>
            <a:r>
              <a:rPr lang="en-US" sz="2000" dirty="0">
                <a:latin typeface="Times New Roman"/>
                <a:cs typeface="Times New Roman"/>
              </a:rPr>
              <a:t>in the left branch?</a:t>
            </a:r>
          </a:p>
        </p:txBody>
      </p:sp>
      <p:graphicFrame>
        <p:nvGraphicFramePr>
          <p:cNvPr id="154" name="Object 2"/>
          <p:cNvGraphicFramePr>
            <a:graphicFrameLocks noChangeAspect="1"/>
          </p:cNvGraphicFramePr>
          <p:nvPr>
            <p:extLst>
              <p:ext uri="{D42A27DB-BD31-4B8C-83A1-F6EECF244321}">
                <p14:modId xmlns:p14="http://schemas.microsoft.com/office/powerpoint/2010/main" val="2685880819"/>
              </p:ext>
            </p:extLst>
          </p:nvPr>
        </p:nvGraphicFramePr>
        <p:xfrm>
          <a:off x="868363" y="1812925"/>
          <a:ext cx="2727325" cy="1379538"/>
        </p:xfrm>
        <a:graphic>
          <a:graphicData uri="http://schemas.openxmlformats.org/presentationml/2006/ole">
            <mc:AlternateContent xmlns:mc="http://schemas.openxmlformats.org/markup-compatibility/2006">
              <mc:Choice xmlns:v="urn:schemas-microsoft-com:vml" Requires="v">
                <p:oleObj spid="_x0000_s2610459" name="Equation" r:id="rId28" imgW="1587500" imgH="800100" progId="Equation.DSMT4">
                  <p:embed/>
                </p:oleObj>
              </mc:Choice>
              <mc:Fallback>
                <p:oleObj name="Equation" r:id="rId28" imgW="1587500" imgH="800100" progId="Equation.DSMT4">
                  <p:embed/>
                  <p:pic>
                    <p:nvPicPr>
                      <p:cNvPr id="154" name="Object 2"/>
                      <p:cNvPicPr>
                        <a:picLocks noChangeAspect="1" noChangeArrowheads="1"/>
                      </p:cNvPicPr>
                      <p:nvPr/>
                    </p:nvPicPr>
                    <p:blipFill>
                      <a:blip r:embed="rId29"/>
                      <a:srcRect/>
                      <a:stretch>
                        <a:fillRect/>
                      </a:stretch>
                    </p:blipFill>
                    <p:spPr bwMode="auto">
                      <a:xfrm>
                        <a:off x="868363" y="1812925"/>
                        <a:ext cx="2727325" cy="1379538"/>
                      </a:xfrm>
                      <a:prstGeom prst="rect">
                        <a:avLst/>
                      </a:prstGeom>
                      <a:noFill/>
                      <a:ln>
                        <a:noFill/>
                      </a:ln>
                      <a:effectLst/>
                    </p:spPr>
                  </p:pic>
                </p:oleObj>
              </mc:Fallback>
            </mc:AlternateContent>
          </a:graphicData>
        </a:graphic>
      </p:graphicFrame>
      <p:graphicFrame>
        <p:nvGraphicFramePr>
          <p:cNvPr id="158" name="Object 2"/>
          <p:cNvGraphicFramePr>
            <a:graphicFrameLocks noChangeAspect="1"/>
          </p:cNvGraphicFramePr>
          <p:nvPr>
            <p:extLst>
              <p:ext uri="{D42A27DB-BD31-4B8C-83A1-F6EECF244321}">
                <p14:modId xmlns:p14="http://schemas.microsoft.com/office/powerpoint/2010/main" val="4272201468"/>
              </p:ext>
            </p:extLst>
          </p:nvPr>
        </p:nvGraphicFramePr>
        <p:xfrm>
          <a:off x="2655888" y="4895850"/>
          <a:ext cx="3441700" cy="1314450"/>
        </p:xfrm>
        <a:graphic>
          <a:graphicData uri="http://schemas.openxmlformats.org/presentationml/2006/ole">
            <mc:AlternateContent xmlns:mc="http://schemas.openxmlformats.org/markup-compatibility/2006">
              <mc:Choice xmlns:v="urn:schemas-microsoft-com:vml" Requires="v">
                <p:oleObj spid="_x0000_s2610460" name="Equation" r:id="rId30" imgW="2006600" imgH="762000" progId="Equation.DSMT4">
                  <p:embed/>
                </p:oleObj>
              </mc:Choice>
              <mc:Fallback>
                <p:oleObj name="Equation" r:id="rId30" imgW="2006600" imgH="762000" progId="Equation.DSMT4">
                  <p:embed/>
                  <p:pic>
                    <p:nvPicPr>
                      <p:cNvPr id="158" name="Object 2"/>
                      <p:cNvPicPr>
                        <a:picLocks noChangeAspect="1" noChangeArrowheads="1"/>
                      </p:cNvPicPr>
                      <p:nvPr/>
                    </p:nvPicPr>
                    <p:blipFill>
                      <a:blip r:embed="rId31"/>
                      <a:srcRect/>
                      <a:stretch>
                        <a:fillRect/>
                      </a:stretch>
                    </p:blipFill>
                    <p:spPr bwMode="auto">
                      <a:xfrm>
                        <a:off x="2655888" y="4895850"/>
                        <a:ext cx="3441700" cy="1314450"/>
                      </a:xfrm>
                      <a:prstGeom prst="rect">
                        <a:avLst/>
                      </a:prstGeom>
                      <a:noFill/>
                      <a:ln>
                        <a:noFill/>
                      </a:ln>
                      <a:effectLst/>
                    </p:spPr>
                  </p:pic>
                </p:oleObj>
              </mc:Fallback>
            </mc:AlternateContent>
          </a:graphicData>
        </a:graphic>
      </p:graphicFrame>
      <p:graphicFrame>
        <p:nvGraphicFramePr>
          <p:cNvPr id="2" name="Object 1">
            <a:extLst>
              <a:ext uri="{FF2B5EF4-FFF2-40B4-BE49-F238E27FC236}">
                <a16:creationId xmlns:a16="http://schemas.microsoft.com/office/drawing/2014/main" id="{BEB8471B-12EC-4147-B13B-651B54C53B8E}"/>
              </a:ext>
            </a:extLst>
          </p:cNvPr>
          <p:cNvGraphicFramePr>
            <a:graphicFrameLocks noChangeAspect="1"/>
          </p:cNvGraphicFramePr>
          <p:nvPr>
            <p:extLst>
              <p:ext uri="{D42A27DB-BD31-4B8C-83A1-F6EECF244321}">
                <p14:modId xmlns:p14="http://schemas.microsoft.com/office/powerpoint/2010/main" val="1107310829"/>
              </p:ext>
            </p:extLst>
          </p:nvPr>
        </p:nvGraphicFramePr>
        <p:xfrm>
          <a:off x="2752430" y="378790"/>
          <a:ext cx="234107" cy="444804"/>
        </p:xfrm>
        <a:graphic>
          <a:graphicData uri="http://schemas.openxmlformats.org/presentationml/2006/ole">
            <mc:AlternateContent xmlns:mc="http://schemas.openxmlformats.org/markup-compatibility/2006">
              <mc:Choice xmlns:v="urn:schemas-microsoft-com:vml" Requires="v">
                <p:oleObj spid="_x0000_s2610461" r:id="rId32" imgW="127000" imgH="241300" progId="Equation.DSMT4">
                  <p:embed/>
                </p:oleObj>
              </mc:Choice>
              <mc:Fallback>
                <p:oleObj r:id="rId32" imgW="127000" imgH="241300" progId="Equation.DSMT4">
                  <p:embed/>
                  <p:pic>
                    <p:nvPicPr>
                      <p:cNvPr id="0" name=""/>
                      <p:cNvPicPr/>
                      <p:nvPr/>
                    </p:nvPicPr>
                    <p:blipFill>
                      <a:blip r:embed="rId33"/>
                      <a:stretch>
                        <a:fillRect/>
                      </a:stretch>
                    </p:blipFill>
                    <p:spPr>
                      <a:xfrm>
                        <a:off x="2752430" y="378790"/>
                        <a:ext cx="234107" cy="444804"/>
                      </a:xfrm>
                      <a:prstGeom prst="rect">
                        <a:avLst/>
                      </a:prstGeom>
                    </p:spPr>
                  </p:pic>
                </p:oleObj>
              </mc:Fallback>
            </mc:AlternateContent>
          </a:graphicData>
        </a:graphic>
      </p:graphicFrame>
      <p:sp>
        <p:nvSpPr>
          <p:cNvPr id="68" name="TextBox 67">
            <a:extLst>
              <a:ext uri="{FF2B5EF4-FFF2-40B4-BE49-F238E27FC236}">
                <a16:creationId xmlns:a16="http://schemas.microsoft.com/office/drawing/2014/main" id="{D9926E5D-3DB9-E24D-97EE-DF85D290603A}"/>
              </a:ext>
            </a:extLst>
          </p:cNvPr>
          <p:cNvSpPr txBox="1"/>
          <p:nvPr/>
        </p:nvSpPr>
        <p:spPr>
          <a:xfrm>
            <a:off x="614288" y="823664"/>
            <a:ext cx="3238647" cy="1015663"/>
          </a:xfrm>
          <a:prstGeom prst="rect">
            <a:avLst/>
          </a:prstGeom>
          <a:noFill/>
        </p:spPr>
        <p:txBody>
          <a:bodyPr wrap="square" rtlCol="0">
            <a:spAutoFit/>
          </a:bodyPr>
          <a:lstStyle/>
          <a:p>
            <a:r>
              <a:rPr lang="en-US" sz="2000" dirty="0">
                <a:solidFill>
                  <a:srgbClr val="FF0000"/>
                </a:solidFill>
                <a:latin typeface="Apple Chancery"/>
                <a:cs typeface="Apple Chancery"/>
              </a:rPr>
              <a:t>The currents </a:t>
            </a:r>
            <a:r>
              <a:rPr lang="en-US" sz="2000" dirty="0">
                <a:solidFill>
                  <a:srgbClr val="0000FF"/>
                </a:solidFill>
                <a:latin typeface="Times New Roman"/>
                <a:cs typeface="Times New Roman"/>
              </a:rPr>
              <a:t>into </a:t>
            </a:r>
            <a:r>
              <a:rPr lang="en-US" sz="2000" dirty="0">
                <a:solidFill>
                  <a:srgbClr val="00C201"/>
                </a:solidFill>
                <a:latin typeface="Times New Roman"/>
                <a:cs typeface="Times New Roman"/>
              </a:rPr>
              <a:t>node a </a:t>
            </a:r>
            <a:r>
              <a:rPr lang="en-US" sz="2000" dirty="0">
                <a:latin typeface="Times New Roman"/>
                <a:cs typeface="Times New Roman"/>
              </a:rPr>
              <a:t>have to equal the currents out of node a, so we can write:</a:t>
            </a:r>
          </a:p>
        </p:txBody>
      </p:sp>
      <p:graphicFrame>
        <p:nvGraphicFramePr>
          <p:cNvPr id="69" name="Object 68">
            <a:extLst>
              <a:ext uri="{FF2B5EF4-FFF2-40B4-BE49-F238E27FC236}">
                <a16:creationId xmlns:a16="http://schemas.microsoft.com/office/drawing/2014/main" id="{A9419221-E8C1-8441-BE2A-B5438D1D281E}"/>
              </a:ext>
            </a:extLst>
          </p:cNvPr>
          <p:cNvGraphicFramePr>
            <a:graphicFrameLocks noChangeAspect="1"/>
          </p:cNvGraphicFramePr>
          <p:nvPr>
            <p:extLst>
              <p:ext uri="{D42A27DB-BD31-4B8C-83A1-F6EECF244321}">
                <p14:modId xmlns:p14="http://schemas.microsoft.com/office/powerpoint/2010/main" val="3660787620"/>
              </p:ext>
            </p:extLst>
          </p:nvPr>
        </p:nvGraphicFramePr>
        <p:xfrm>
          <a:off x="5703263" y="4145046"/>
          <a:ext cx="234107" cy="444804"/>
        </p:xfrm>
        <a:graphic>
          <a:graphicData uri="http://schemas.openxmlformats.org/presentationml/2006/ole">
            <mc:AlternateContent xmlns:mc="http://schemas.openxmlformats.org/markup-compatibility/2006">
              <mc:Choice xmlns:v="urn:schemas-microsoft-com:vml" Requires="v">
                <p:oleObj spid="_x0000_s2610462" r:id="rId34" imgW="127000" imgH="241300" progId="Equation.DSMT4">
                  <p:embed/>
                </p:oleObj>
              </mc:Choice>
              <mc:Fallback>
                <p:oleObj r:id="rId34" imgW="127000" imgH="241300" progId="Equation.DSMT4">
                  <p:embed/>
                  <p:pic>
                    <p:nvPicPr>
                      <p:cNvPr id="2" name="Object 1">
                        <a:extLst>
                          <a:ext uri="{FF2B5EF4-FFF2-40B4-BE49-F238E27FC236}">
                            <a16:creationId xmlns:a16="http://schemas.microsoft.com/office/drawing/2014/main" id="{BEB8471B-12EC-4147-B13B-651B54C53B8E}"/>
                          </a:ext>
                        </a:extLst>
                      </p:cNvPr>
                      <p:cNvPicPr/>
                      <p:nvPr/>
                    </p:nvPicPr>
                    <p:blipFill>
                      <a:blip r:embed="rId35"/>
                      <a:stretch>
                        <a:fillRect/>
                      </a:stretch>
                    </p:blipFill>
                    <p:spPr>
                      <a:xfrm>
                        <a:off x="5703263" y="4145046"/>
                        <a:ext cx="234107" cy="444804"/>
                      </a:xfrm>
                      <a:prstGeom prst="rect">
                        <a:avLst/>
                      </a:prstGeom>
                    </p:spPr>
                  </p:pic>
                </p:oleObj>
              </mc:Fallback>
            </mc:AlternateContent>
          </a:graphicData>
        </a:graphic>
      </p:graphicFrame>
    </p:spTree>
    <p:extLst>
      <p:ext uri="{BB962C8B-B14F-4D97-AF65-F5344CB8AC3E}">
        <p14:creationId xmlns:p14="http://schemas.microsoft.com/office/powerpoint/2010/main" val="115944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dissolve">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dissolve">
                                      <p:cBhvr>
                                        <p:cTn id="12" dur="5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dissolve">
                                      <p:cBhvr>
                                        <p:cTn id="17" dur="500"/>
                                        <p:tgtEl>
                                          <p:spTgt spid="15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dissolve">
                                      <p:cBhvr>
                                        <p:cTn id="22"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TextBox 85"/>
          <p:cNvSpPr txBox="1"/>
          <p:nvPr/>
        </p:nvSpPr>
        <p:spPr>
          <a:xfrm>
            <a:off x="1091692" y="5812230"/>
            <a:ext cx="7934243" cy="707886"/>
          </a:xfrm>
          <a:prstGeom prst="rect">
            <a:avLst/>
          </a:prstGeom>
          <a:noFill/>
        </p:spPr>
        <p:txBody>
          <a:bodyPr wrap="square" rtlCol="0">
            <a:spAutoFit/>
          </a:bodyPr>
          <a:lstStyle/>
          <a:p>
            <a:r>
              <a:rPr lang="en-US" sz="2000" dirty="0">
                <a:latin typeface="Times New Roman"/>
                <a:cs typeface="Times New Roman"/>
              </a:rPr>
              <a:t>                                                             The battery outputs MORE CURRENT so                  and     , in theory, should remain unaffected.</a:t>
            </a:r>
          </a:p>
        </p:txBody>
      </p:sp>
      <p:sp>
        <p:nvSpPr>
          <p:cNvPr id="74" name="TextBox 73"/>
          <p:cNvSpPr txBox="1"/>
          <p:nvPr/>
        </p:nvSpPr>
        <p:spPr>
          <a:xfrm>
            <a:off x="1104392" y="2323413"/>
            <a:ext cx="4750308" cy="1015663"/>
          </a:xfrm>
          <a:prstGeom prst="rect">
            <a:avLst/>
          </a:prstGeom>
          <a:noFill/>
        </p:spPr>
        <p:txBody>
          <a:bodyPr wrap="square" rtlCol="0">
            <a:spAutoFit/>
          </a:bodyPr>
          <a:lstStyle/>
          <a:p>
            <a:r>
              <a:rPr lang="en-US" sz="2000" dirty="0">
                <a:solidFill>
                  <a:srgbClr val="FF0000"/>
                </a:solidFill>
                <a:latin typeface="Apple Chancery"/>
                <a:cs typeface="Apple Chancery"/>
              </a:rPr>
              <a:t>All the battery’s </a:t>
            </a:r>
            <a:r>
              <a:rPr lang="en-US" sz="2000" i="1" dirty="0">
                <a:solidFill>
                  <a:srgbClr val="0000FF"/>
                </a:solidFill>
                <a:latin typeface="Times New Roman"/>
                <a:cs typeface="Times New Roman"/>
              </a:rPr>
              <a:t>voltage drop </a:t>
            </a:r>
            <a:r>
              <a:rPr lang="en-US" sz="2000" dirty="0">
                <a:latin typeface="Times New Roman"/>
                <a:cs typeface="Times New Roman"/>
              </a:rPr>
              <a:t>happens across the resistor     , and the current through the ammeter is just    , so: </a:t>
            </a:r>
          </a:p>
        </p:txBody>
      </p:sp>
      <p:sp>
        <p:nvSpPr>
          <p:cNvPr id="175" name="TextBox 174"/>
          <p:cNvSpPr txBox="1"/>
          <p:nvPr/>
        </p:nvSpPr>
        <p:spPr>
          <a:xfrm>
            <a:off x="723393" y="1687574"/>
            <a:ext cx="4750308" cy="707886"/>
          </a:xfrm>
          <a:prstGeom prst="rect">
            <a:avLst/>
          </a:prstGeom>
          <a:noFill/>
        </p:spPr>
        <p:txBody>
          <a:bodyPr wrap="square" rtlCol="0">
            <a:spAutoFit/>
          </a:bodyPr>
          <a:lstStyle/>
          <a:p>
            <a:r>
              <a:rPr lang="en-US" sz="2000" dirty="0">
                <a:solidFill>
                  <a:srgbClr val="FF0000"/>
                </a:solidFill>
                <a:latin typeface="Apple Chancery"/>
                <a:cs typeface="Apple Chancery"/>
              </a:rPr>
              <a:t>a.) What does </a:t>
            </a:r>
            <a:r>
              <a:rPr lang="en-US" sz="2000" dirty="0">
                <a:latin typeface="Times New Roman"/>
                <a:cs typeface="Times New Roman"/>
              </a:rPr>
              <a:t>the </a:t>
            </a:r>
            <a:r>
              <a:rPr lang="en-US" sz="2000" i="1" dirty="0">
                <a:solidFill>
                  <a:srgbClr val="0000FF"/>
                </a:solidFill>
                <a:latin typeface="Times New Roman"/>
                <a:cs typeface="Times New Roman"/>
              </a:rPr>
              <a:t>ammeter </a:t>
            </a:r>
            <a:r>
              <a:rPr lang="en-US" sz="2000" dirty="0">
                <a:latin typeface="Times New Roman"/>
                <a:cs typeface="Times New Roman"/>
              </a:rPr>
              <a:t>read when the switch is open?</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14.)</a:t>
            </a:r>
          </a:p>
        </p:txBody>
      </p:sp>
      <p:graphicFrame>
        <p:nvGraphicFramePr>
          <p:cNvPr id="138" name="Object 2"/>
          <p:cNvGraphicFramePr>
            <a:graphicFrameLocks noChangeAspect="1"/>
          </p:cNvGraphicFramePr>
          <p:nvPr>
            <p:extLst>
              <p:ext uri="{D42A27DB-BD31-4B8C-83A1-F6EECF244321}">
                <p14:modId xmlns:p14="http://schemas.microsoft.com/office/powerpoint/2010/main" val="1719570554"/>
              </p:ext>
            </p:extLst>
          </p:nvPr>
        </p:nvGraphicFramePr>
        <p:xfrm>
          <a:off x="7221538" y="3744913"/>
          <a:ext cx="655637" cy="393700"/>
        </p:xfrm>
        <a:graphic>
          <a:graphicData uri="http://schemas.openxmlformats.org/presentationml/2006/ole">
            <mc:AlternateContent xmlns:mc="http://schemas.openxmlformats.org/markup-compatibility/2006">
              <mc:Choice xmlns:v="urn:schemas-microsoft-com:vml" Requires="v">
                <p:oleObj spid="_x0000_s2663529" name="Equation" r:id="rId4" imgW="381000" imgH="228600" progId="Equation.DSMT4">
                  <p:embed/>
                </p:oleObj>
              </mc:Choice>
              <mc:Fallback>
                <p:oleObj name="Equation" r:id="rId4" imgW="381000" imgH="228600" progId="Equation.DSMT4">
                  <p:embed/>
                  <p:pic>
                    <p:nvPicPr>
                      <p:cNvPr id="0" name=""/>
                      <p:cNvPicPr>
                        <a:picLocks noChangeAspect="1" noChangeArrowheads="1"/>
                      </p:cNvPicPr>
                      <p:nvPr/>
                    </p:nvPicPr>
                    <p:blipFill>
                      <a:blip r:embed="rId5"/>
                      <a:srcRect/>
                      <a:stretch>
                        <a:fillRect/>
                      </a:stretch>
                    </p:blipFill>
                    <p:spPr bwMode="auto">
                      <a:xfrm>
                        <a:off x="7221538" y="3744913"/>
                        <a:ext cx="655637" cy="393700"/>
                      </a:xfrm>
                      <a:prstGeom prst="rect">
                        <a:avLst/>
                      </a:prstGeom>
                      <a:noFill/>
                      <a:ln>
                        <a:noFill/>
                      </a:ln>
                      <a:effectLst/>
                    </p:spPr>
                  </p:pic>
                </p:oleObj>
              </mc:Fallback>
            </mc:AlternateContent>
          </a:graphicData>
        </a:graphic>
      </p:graphicFrame>
      <p:sp>
        <p:nvSpPr>
          <p:cNvPr id="143" name="Line 73"/>
          <p:cNvSpPr>
            <a:spLocks noChangeShapeType="1"/>
          </p:cNvSpPr>
          <p:nvPr/>
        </p:nvSpPr>
        <p:spPr bwMode="auto">
          <a:xfrm rot="10800000">
            <a:off x="8095501" y="2364908"/>
            <a:ext cx="69051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4" name="Line 75"/>
          <p:cNvSpPr>
            <a:spLocks noChangeShapeType="1"/>
          </p:cNvSpPr>
          <p:nvPr/>
        </p:nvSpPr>
        <p:spPr bwMode="auto">
          <a:xfrm rot="10800000">
            <a:off x="6443117" y="2462106"/>
            <a:ext cx="58319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45" name="Group 144"/>
          <p:cNvGrpSpPr>
            <a:grpSpLocks/>
          </p:cNvGrpSpPr>
          <p:nvPr/>
        </p:nvGrpSpPr>
        <p:grpSpPr bwMode="auto">
          <a:xfrm rot="10800000">
            <a:off x="7026313" y="2157810"/>
            <a:ext cx="1059065" cy="485995"/>
            <a:chOff x="2256" y="2880"/>
            <a:chExt cx="576" cy="240"/>
          </a:xfrm>
        </p:grpSpPr>
        <p:sp>
          <p:nvSpPr>
            <p:cNvPr id="146"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7"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8"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0"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53" name="Line 80"/>
          <p:cNvSpPr>
            <a:spLocks noChangeShapeType="1"/>
          </p:cNvSpPr>
          <p:nvPr/>
        </p:nvSpPr>
        <p:spPr bwMode="auto">
          <a:xfrm rot="16200000" flipH="1">
            <a:off x="5732602" y="2817022"/>
            <a:ext cx="142103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4" name="Line 75"/>
          <p:cNvSpPr>
            <a:spLocks noChangeShapeType="1"/>
          </p:cNvSpPr>
          <p:nvPr/>
        </p:nvSpPr>
        <p:spPr bwMode="auto">
          <a:xfrm rot="10800000" flipV="1">
            <a:off x="6438900" y="3527537"/>
            <a:ext cx="1028690" cy="50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 name="Line 75"/>
          <p:cNvSpPr>
            <a:spLocks noChangeShapeType="1"/>
          </p:cNvSpPr>
          <p:nvPr/>
        </p:nvSpPr>
        <p:spPr bwMode="auto">
          <a:xfrm rot="10800000" flipV="1">
            <a:off x="7609339" y="3532599"/>
            <a:ext cx="1155419" cy="40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cxnSp>
        <p:nvCxnSpPr>
          <p:cNvPr id="156" name="Straight Connector 68"/>
          <p:cNvCxnSpPr>
            <a:cxnSpLocks noChangeShapeType="1"/>
          </p:cNvCxnSpPr>
          <p:nvPr/>
        </p:nvCxnSpPr>
        <p:spPr bwMode="auto">
          <a:xfrm flipV="1">
            <a:off x="7471640" y="3217847"/>
            <a:ext cx="0" cy="6235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7" name="Straight Connector 70"/>
          <p:cNvCxnSpPr>
            <a:cxnSpLocks noChangeShapeType="1"/>
          </p:cNvCxnSpPr>
          <p:nvPr/>
        </p:nvCxnSpPr>
        <p:spPr bwMode="auto">
          <a:xfrm flipV="1">
            <a:off x="7611364" y="3391360"/>
            <a:ext cx="0" cy="29564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58" name="Line 80"/>
          <p:cNvSpPr>
            <a:spLocks noChangeShapeType="1"/>
          </p:cNvSpPr>
          <p:nvPr/>
        </p:nvSpPr>
        <p:spPr bwMode="auto">
          <a:xfrm rot="16200000" flipH="1" flipV="1">
            <a:off x="7647660" y="2402508"/>
            <a:ext cx="2251240" cy="1704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cxnSp>
        <p:nvCxnSpPr>
          <p:cNvPr id="159" name="Straight Connector 68"/>
          <p:cNvCxnSpPr>
            <a:cxnSpLocks noChangeShapeType="1"/>
          </p:cNvCxnSpPr>
          <p:nvPr/>
        </p:nvCxnSpPr>
        <p:spPr bwMode="auto">
          <a:xfrm flipV="1">
            <a:off x="7471640" y="3216103"/>
            <a:ext cx="0" cy="623563"/>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cxnSp>
      <p:cxnSp>
        <p:nvCxnSpPr>
          <p:cNvPr id="160" name="Straight Connector 70"/>
          <p:cNvCxnSpPr>
            <a:cxnSpLocks noChangeShapeType="1"/>
          </p:cNvCxnSpPr>
          <p:nvPr/>
        </p:nvCxnSpPr>
        <p:spPr bwMode="auto">
          <a:xfrm flipV="1">
            <a:off x="7611364" y="3389616"/>
            <a:ext cx="0" cy="295646"/>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cxnSp>
      <p:grpSp>
        <p:nvGrpSpPr>
          <p:cNvPr id="2" name="Group 1"/>
          <p:cNvGrpSpPr/>
          <p:nvPr/>
        </p:nvGrpSpPr>
        <p:grpSpPr>
          <a:xfrm>
            <a:off x="6276205" y="2809093"/>
            <a:ext cx="2263796" cy="1683850"/>
            <a:chOff x="6276205" y="2809093"/>
            <a:chExt cx="2263796" cy="1683850"/>
          </a:xfrm>
        </p:grpSpPr>
        <p:sp>
          <p:nvSpPr>
            <p:cNvPr id="137" name="Line 80"/>
            <p:cNvSpPr>
              <a:spLocks noChangeShapeType="1"/>
            </p:cNvSpPr>
            <p:nvPr/>
          </p:nvSpPr>
          <p:spPr bwMode="auto">
            <a:xfrm rot="16200000" flipH="1" flipV="1">
              <a:off x="7575013" y="3349264"/>
              <a:ext cx="2" cy="192997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1" name="Group 160"/>
            <p:cNvGrpSpPr/>
            <p:nvPr/>
          </p:nvGrpSpPr>
          <p:grpSpPr>
            <a:xfrm>
              <a:off x="6276205" y="2809093"/>
              <a:ext cx="333824" cy="333824"/>
              <a:chOff x="5411254" y="3001405"/>
              <a:chExt cx="333824" cy="333824"/>
            </a:xfrm>
          </p:grpSpPr>
          <p:sp>
            <p:nvSpPr>
              <p:cNvPr id="162" name="Oval 161"/>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3" name="Object 162"/>
              <p:cNvGraphicFramePr>
                <a:graphicFrameLocks noChangeAspect="1"/>
              </p:cNvGraphicFramePr>
              <p:nvPr>
                <p:extLst>
                  <p:ext uri="{D42A27DB-BD31-4B8C-83A1-F6EECF244321}">
                    <p14:modId xmlns:p14="http://schemas.microsoft.com/office/powerpoint/2010/main" val="3288501572"/>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2663530"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5446949" y="3011712"/>
                            <a:ext cx="276225" cy="254000"/>
                          </a:xfrm>
                          <a:prstGeom prst="rect">
                            <a:avLst/>
                          </a:prstGeom>
                        </p:spPr>
                      </p:pic>
                    </p:oleObj>
                  </mc:Fallback>
                </mc:AlternateContent>
              </a:graphicData>
            </a:graphic>
          </p:graphicFrame>
        </p:grpSp>
        <p:sp>
          <p:nvSpPr>
            <p:cNvPr id="165" name="Line 80"/>
            <p:cNvSpPr>
              <a:spLocks noChangeShapeType="1"/>
            </p:cNvSpPr>
            <p:nvPr/>
          </p:nvSpPr>
          <p:spPr bwMode="auto">
            <a:xfrm rot="16200000" flipH="1">
              <a:off x="8146644" y="3920893"/>
              <a:ext cx="786713"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6" name="Line 80"/>
            <p:cNvSpPr>
              <a:spLocks noChangeShapeType="1"/>
            </p:cNvSpPr>
            <p:nvPr/>
          </p:nvSpPr>
          <p:spPr bwMode="auto">
            <a:xfrm rot="16200000" flipH="1">
              <a:off x="6216006" y="3930674"/>
              <a:ext cx="78804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7" name="Group 166"/>
            <p:cNvGrpSpPr/>
            <p:nvPr/>
          </p:nvGrpSpPr>
          <p:grpSpPr>
            <a:xfrm>
              <a:off x="7367139" y="4159119"/>
              <a:ext cx="333824" cy="333824"/>
              <a:chOff x="5411254" y="3001405"/>
              <a:chExt cx="333824" cy="333824"/>
            </a:xfrm>
          </p:grpSpPr>
          <p:sp>
            <p:nvSpPr>
              <p:cNvPr id="168" name="Oval 167"/>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9" name="Object 168"/>
              <p:cNvGraphicFramePr>
                <a:graphicFrameLocks noChangeAspect="1"/>
              </p:cNvGraphicFramePr>
              <p:nvPr>
                <p:extLst>
                  <p:ext uri="{D42A27DB-BD31-4B8C-83A1-F6EECF244321}">
                    <p14:modId xmlns:p14="http://schemas.microsoft.com/office/powerpoint/2010/main" val="2673751405"/>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2663531"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5451390" y="3045986"/>
                            <a:ext cx="254000" cy="254000"/>
                          </a:xfrm>
                          <a:prstGeom prst="rect">
                            <a:avLst/>
                          </a:prstGeom>
                        </p:spPr>
                      </p:pic>
                    </p:oleObj>
                  </mc:Fallback>
                </mc:AlternateContent>
              </a:graphicData>
            </a:graphic>
          </p:graphicFrame>
        </p:grpSp>
      </p:grpSp>
      <p:sp>
        <p:nvSpPr>
          <p:cNvPr id="40" name="TextBox 39"/>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EMF and Terminal Voltage</a:t>
            </a:r>
            <a:endParaRPr lang="en-US" sz="2000" dirty="0">
              <a:latin typeface="Times New Roman"/>
              <a:cs typeface="Times New Roman"/>
            </a:endParaRPr>
          </a:p>
        </p:txBody>
      </p:sp>
      <p:sp>
        <p:nvSpPr>
          <p:cNvPr id="4" name="TextBox 3"/>
          <p:cNvSpPr txBox="1"/>
          <p:nvPr/>
        </p:nvSpPr>
        <p:spPr>
          <a:xfrm>
            <a:off x="314586" y="850900"/>
            <a:ext cx="5019413" cy="830997"/>
          </a:xfrm>
          <a:prstGeom prst="rect">
            <a:avLst/>
          </a:prstGeom>
          <a:noFill/>
        </p:spPr>
        <p:txBody>
          <a:bodyPr wrap="square" rtlCol="0">
            <a:spAutoFit/>
          </a:bodyPr>
          <a:lstStyle/>
          <a:p>
            <a:r>
              <a:rPr lang="en-US" sz="2800" dirty="0">
                <a:solidFill>
                  <a:srgbClr val="FF0000"/>
                </a:solidFill>
                <a:latin typeface="Apple Chancery"/>
                <a:cs typeface="Apple Chancery"/>
              </a:rPr>
              <a:t>Example 8: Consider </a:t>
            </a:r>
            <a:r>
              <a:rPr lang="en-US" sz="2000" dirty="0">
                <a:latin typeface="Times New Roman"/>
                <a:cs typeface="Times New Roman"/>
              </a:rPr>
              <a:t>the circuit to the right.  If the resistors represent light bulbs:</a:t>
            </a:r>
            <a:endParaRPr lang="en-US" sz="2800" dirty="0">
              <a:solidFill>
                <a:srgbClr val="FF0000"/>
              </a:solidFill>
              <a:latin typeface="Apple Chancery"/>
              <a:cs typeface="Apple Chancery"/>
            </a:endParaRPr>
          </a:p>
        </p:txBody>
      </p:sp>
      <p:sp>
        <p:nvSpPr>
          <p:cNvPr id="44" name="Line 73"/>
          <p:cNvSpPr>
            <a:spLocks noChangeShapeType="1"/>
          </p:cNvSpPr>
          <p:nvPr/>
        </p:nvSpPr>
        <p:spPr bwMode="auto">
          <a:xfrm rot="10800000">
            <a:off x="8091284" y="1298108"/>
            <a:ext cx="69051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 name="Line 75"/>
          <p:cNvSpPr>
            <a:spLocks noChangeShapeType="1"/>
          </p:cNvSpPr>
          <p:nvPr/>
        </p:nvSpPr>
        <p:spPr bwMode="auto">
          <a:xfrm rot="10800000">
            <a:off x="6438900" y="1395306"/>
            <a:ext cx="58319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6" name="Group 45"/>
          <p:cNvGrpSpPr>
            <a:grpSpLocks/>
          </p:cNvGrpSpPr>
          <p:nvPr/>
        </p:nvGrpSpPr>
        <p:grpSpPr bwMode="auto">
          <a:xfrm rot="10800000">
            <a:off x="7022096" y="1091010"/>
            <a:ext cx="1059065" cy="485995"/>
            <a:chOff x="2256" y="2880"/>
            <a:chExt cx="576" cy="240"/>
          </a:xfrm>
        </p:grpSpPr>
        <p:sp>
          <p:nvSpPr>
            <p:cNvPr id="47"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0"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3"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54" name="Line 80"/>
          <p:cNvSpPr>
            <a:spLocks noChangeShapeType="1"/>
          </p:cNvSpPr>
          <p:nvPr/>
        </p:nvSpPr>
        <p:spPr bwMode="auto">
          <a:xfrm rot="16200000" flipH="1">
            <a:off x="6197275" y="1636934"/>
            <a:ext cx="487470" cy="42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 name="Line 80"/>
          <p:cNvSpPr>
            <a:spLocks noChangeShapeType="1"/>
          </p:cNvSpPr>
          <p:nvPr/>
        </p:nvSpPr>
        <p:spPr bwMode="auto">
          <a:xfrm rot="16200000" flipH="1">
            <a:off x="6218032" y="1881015"/>
            <a:ext cx="283668" cy="1673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56" name="Object 2"/>
          <p:cNvGraphicFramePr>
            <a:graphicFrameLocks noChangeAspect="1"/>
          </p:cNvGraphicFramePr>
          <p:nvPr>
            <p:extLst>
              <p:ext uri="{D42A27DB-BD31-4B8C-83A1-F6EECF244321}">
                <p14:modId xmlns:p14="http://schemas.microsoft.com/office/powerpoint/2010/main" val="1665697185"/>
              </p:ext>
            </p:extLst>
          </p:nvPr>
        </p:nvGraphicFramePr>
        <p:xfrm>
          <a:off x="7463373" y="1848238"/>
          <a:ext cx="327025" cy="349250"/>
        </p:xfrm>
        <a:graphic>
          <a:graphicData uri="http://schemas.openxmlformats.org/presentationml/2006/ole">
            <mc:AlternateContent xmlns:mc="http://schemas.openxmlformats.org/markup-compatibility/2006">
              <mc:Choice xmlns:v="urn:schemas-microsoft-com:vml" Requires="v">
                <p:oleObj spid="_x0000_s2663532" name="Equation" r:id="rId10" imgW="190500" imgH="203200" progId="Equation.DSMT4">
                  <p:embed/>
                </p:oleObj>
              </mc:Choice>
              <mc:Fallback>
                <p:oleObj name="Equation" r:id="rId10" imgW="190500" imgH="203200" progId="Equation.DSMT4">
                  <p:embed/>
                  <p:pic>
                    <p:nvPicPr>
                      <p:cNvPr id="0" name=""/>
                      <p:cNvPicPr>
                        <a:picLocks noChangeAspect="1" noChangeArrowheads="1"/>
                      </p:cNvPicPr>
                      <p:nvPr/>
                    </p:nvPicPr>
                    <p:blipFill>
                      <a:blip r:embed="rId11"/>
                      <a:srcRect/>
                      <a:stretch>
                        <a:fillRect/>
                      </a:stretch>
                    </p:blipFill>
                    <p:spPr bwMode="auto">
                      <a:xfrm>
                        <a:off x="7463373" y="1848238"/>
                        <a:ext cx="327025" cy="349250"/>
                      </a:xfrm>
                      <a:prstGeom prst="rect">
                        <a:avLst/>
                      </a:prstGeom>
                      <a:noFill/>
                      <a:ln>
                        <a:noFill/>
                      </a:ln>
                      <a:effectLst/>
                    </p:spPr>
                  </p:pic>
                </p:oleObj>
              </mc:Fallback>
            </mc:AlternateContent>
          </a:graphicData>
        </a:graphic>
      </p:graphicFrame>
      <p:graphicFrame>
        <p:nvGraphicFramePr>
          <p:cNvPr id="57" name="Object 2"/>
          <p:cNvGraphicFramePr>
            <a:graphicFrameLocks noChangeAspect="1"/>
          </p:cNvGraphicFramePr>
          <p:nvPr>
            <p:extLst>
              <p:ext uri="{D42A27DB-BD31-4B8C-83A1-F6EECF244321}">
                <p14:modId xmlns:p14="http://schemas.microsoft.com/office/powerpoint/2010/main" val="284608683"/>
              </p:ext>
            </p:extLst>
          </p:nvPr>
        </p:nvGraphicFramePr>
        <p:xfrm>
          <a:off x="7469188" y="771525"/>
          <a:ext cx="349250" cy="349250"/>
        </p:xfrm>
        <a:graphic>
          <a:graphicData uri="http://schemas.openxmlformats.org/presentationml/2006/ole">
            <mc:AlternateContent xmlns:mc="http://schemas.openxmlformats.org/markup-compatibility/2006">
              <mc:Choice xmlns:v="urn:schemas-microsoft-com:vml" Requires="v">
                <p:oleObj spid="_x0000_s2663533" name="Equation" r:id="rId12" imgW="203200" imgH="203200" progId="Equation.DSMT4">
                  <p:embed/>
                </p:oleObj>
              </mc:Choice>
              <mc:Fallback>
                <p:oleObj name="Equation" r:id="rId12" imgW="203200" imgH="203200" progId="Equation.DSMT4">
                  <p:embed/>
                  <p:pic>
                    <p:nvPicPr>
                      <p:cNvPr id="0" name=""/>
                      <p:cNvPicPr>
                        <a:picLocks noChangeAspect="1" noChangeArrowheads="1"/>
                      </p:cNvPicPr>
                      <p:nvPr/>
                    </p:nvPicPr>
                    <p:blipFill>
                      <a:blip r:embed="rId13"/>
                      <a:srcRect/>
                      <a:stretch>
                        <a:fillRect/>
                      </a:stretch>
                    </p:blipFill>
                    <p:spPr bwMode="auto">
                      <a:xfrm>
                        <a:off x="7469188" y="771525"/>
                        <a:ext cx="349250" cy="349250"/>
                      </a:xfrm>
                      <a:prstGeom prst="rect">
                        <a:avLst/>
                      </a:prstGeom>
                      <a:noFill/>
                      <a:ln>
                        <a:noFill/>
                      </a:ln>
                      <a:effectLst/>
                    </p:spPr>
                  </p:pic>
                </p:oleObj>
              </mc:Fallback>
            </mc:AlternateContent>
          </a:graphicData>
        </a:graphic>
      </p:graphicFrame>
      <p:graphicFrame>
        <p:nvGraphicFramePr>
          <p:cNvPr id="58" name="Object 2"/>
          <p:cNvGraphicFramePr>
            <a:graphicFrameLocks noChangeAspect="1"/>
          </p:cNvGraphicFramePr>
          <p:nvPr>
            <p:extLst>
              <p:ext uri="{D42A27DB-BD31-4B8C-83A1-F6EECF244321}">
                <p14:modId xmlns:p14="http://schemas.microsoft.com/office/powerpoint/2010/main" val="1830657404"/>
              </p:ext>
            </p:extLst>
          </p:nvPr>
        </p:nvGraphicFramePr>
        <p:xfrm>
          <a:off x="5790766" y="1881981"/>
          <a:ext cx="535422" cy="204788"/>
        </p:xfrm>
        <a:graphic>
          <a:graphicData uri="http://schemas.openxmlformats.org/presentationml/2006/ole">
            <mc:AlternateContent xmlns:mc="http://schemas.openxmlformats.org/markup-compatibility/2006">
              <mc:Choice xmlns:v="urn:schemas-microsoft-com:vml" Requires="v">
                <p:oleObj spid="_x0000_s2663534" name="Equation" r:id="rId14" imgW="431800" imgH="165100" progId="Equation.DSMT4">
                  <p:embed/>
                </p:oleObj>
              </mc:Choice>
              <mc:Fallback>
                <p:oleObj name="Equation" r:id="rId14" imgW="431800" imgH="165100" progId="Equation.DSMT4">
                  <p:embed/>
                  <p:pic>
                    <p:nvPicPr>
                      <p:cNvPr id="0" name=""/>
                      <p:cNvPicPr>
                        <a:picLocks noChangeAspect="1" noChangeArrowheads="1"/>
                      </p:cNvPicPr>
                      <p:nvPr/>
                    </p:nvPicPr>
                    <p:blipFill>
                      <a:blip r:embed="rId15"/>
                      <a:srcRect/>
                      <a:stretch>
                        <a:fillRect/>
                      </a:stretch>
                    </p:blipFill>
                    <p:spPr bwMode="auto">
                      <a:xfrm>
                        <a:off x="5790766" y="1881981"/>
                        <a:ext cx="535422" cy="204788"/>
                      </a:xfrm>
                      <a:prstGeom prst="rect">
                        <a:avLst/>
                      </a:prstGeom>
                      <a:noFill/>
                      <a:ln>
                        <a:noFill/>
                      </a:ln>
                      <a:effectLst/>
                    </p:spPr>
                  </p:pic>
                </p:oleObj>
              </mc:Fallback>
            </mc:AlternateContent>
          </a:graphicData>
        </a:graphic>
      </p:graphicFrame>
      <p:cxnSp>
        <p:nvCxnSpPr>
          <p:cNvPr id="6" name="Straight Arrow Connector 5"/>
          <p:cNvCxnSpPr/>
          <p:nvPr/>
        </p:nvCxnSpPr>
        <p:spPr>
          <a:xfrm>
            <a:off x="6588125" y="2567605"/>
            <a:ext cx="583026"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6559550" y="1822838"/>
            <a:ext cx="0" cy="534289"/>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6546527" y="3162302"/>
            <a:ext cx="308298" cy="304915"/>
            <a:chOff x="6610027" y="3162302"/>
            <a:chExt cx="308298" cy="304915"/>
          </a:xfrm>
        </p:grpSpPr>
        <p:cxnSp>
          <p:nvCxnSpPr>
            <p:cNvPr id="65" name="Straight Arrow Connector 64"/>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70" name="Object 2"/>
          <p:cNvGraphicFramePr>
            <a:graphicFrameLocks noChangeAspect="1"/>
          </p:cNvGraphicFramePr>
          <p:nvPr>
            <p:extLst>
              <p:ext uri="{D42A27DB-BD31-4B8C-83A1-F6EECF244321}">
                <p14:modId xmlns:p14="http://schemas.microsoft.com/office/powerpoint/2010/main" val="1900601874"/>
              </p:ext>
            </p:extLst>
          </p:nvPr>
        </p:nvGraphicFramePr>
        <p:xfrm>
          <a:off x="6615112" y="3042428"/>
          <a:ext cx="239713" cy="350837"/>
        </p:xfrm>
        <a:graphic>
          <a:graphicData uri="http://schemas.openxmlformats.org/presentationml/2006/ole">
            <mc:AlternateContent xmlns:mc="http://schemas.openxmlformats.org/markup-compatibility/2006">
              <mc:Choice xmlns:v="urn:schemas-microsoft-com:vml" Requires="v">
                <p:oleObj spid="_x0000_s2663535" name="Equation" r:id="rId16" imgW="139700" imgH="203200" progId="Equation.DSMT4">
                  <p:embed/>
                </p:oleObj>
              </mc:Choice>
              <mc:Fallback>
                <p:oleObj name="Equation" r:id="rId16" imgW="139700" imgH="203200" progId="Equation.DSMT4">
                  <p:embed/>
                  <p:pic>
                    <p:nvPicPr>
                      <p:cNvPr id="0" name=""/>
                      <p:cNvPicPr>
                        <a:picLocks noChangeAspect="1" noChangeArrowheads="1"/>
                      </p:cNvPicPr>
                      <p:nvPr/>
                    </p:nvPicPr>
                    <p:blipFill>
                      <a:blip r:embed="rId17"/>
                      <a:srcRect/>
                      <a:stretch>
                        <a:fillRect/>
                      </a:stretch>
                    </p:blipFill>
                    <p:spPr bwMode="auto">
                      <a:xfrm>
                        <a:off x="6615112" y="3042428"/>
                        <a:ext cx="239713" cy="350837"/>
                      </a:xfrm>
                      <a:prstGeom prst="rect">
                        <a:avLst/>
                      </a:prstGeom>
                      <a:noFill/>
                      <a:ln>
                        <a:noFill/>
                      </a:ln>
                      <a:effectLst/>
                    </p:spPr>
                  </p:pic>
                </p:oleObj>
              </mc:Fallback>
            </mc:AlternateContent>
          </a:graphicData>
        </a:graphic>
      </p:graphicFrame>
      <p:graphicFrame>
        <p:nvGraphicFramePr>
          <p:cNvPr id="71" name="Object 2"/>
          <p:cNvGraphicFramePr>
            <a:graphicFrameLocks noChangeAspect="1"/>
          </p:cNvGraphicFramePr>
          <p:nvPr>
            <p:extLst>
              <p:ext uri="{D42A27DB-BD31-4B8C-83A1-F6EECF244321}">
                <p14:modId xmlns:p14="http://schemas.microsoft.com/office/powerpoint/2010/main" val="4144338075"/>
              </p:ext>
            </p:extLst>
          </p:nvPr>
        </p:nvGraphicFramePr>
        <p:xfrm>
          <a:off x="6721475" y="2551113"/>
          <a:ext cx="217488" cy="350837"/>
        </p:xfrm>
        <a:graphic>
          <a:graphicData uri="http://schemas.openxmlformats.org/presentationml/2006/ole">
            <mc:AlternateContent xmlns:mc="http://schemas.openxmlformats.org/markup-compatibility/2006">
              <mc:Choice xmlns:v="urn:schemas-microsoft-com:vml" Requires="v">
                <p:oleObj spid="_x0000_s2663536" name="Equation" r:id="rId18" imgW="127000" imgH="203200" progId="Equation.DSMT4">
                  <p:embed/>
                </p:oleObj>
              </mc:Choice>
              <mc:Fallback>
                <p:oleObj name="Equation" r:id="rId18" imgW="127000" imgH="203200" progId="Equation.DSMT4">
                  <p:embed/>
                  <p:pic>
                    <p:nvPicPr>
                      <p:cNvPr id="0" name=""/>
                      <p:cNvPicPr>
                        <a:picLocks noChangeAspect="1" noChangeArrowheads="1"/>
                      </p:cNvPicPr>
                      <p:nvPr/>
                    </p:nvPicPr>
                    <p:blipFill>
                      <a:blip r:embed="rId19"/>
                      <a:srcRect/>
                      <a:stretch>
                        <a:fillRect/>
                      </a:stretch>
                    </p:blipFill>
                    <p:spPr bwMode="auto">
                      <a:xfrm>
                        <a:off x="6721475" y="2551113"/>
                        <a:ext cx="217488" cy="350837"/>
                      </a:xfrm>
                      <a:prstGeom prst="rect">
                        <a:avLst/>
                      </a:prstGeom>
                      <a:noFill/>
                      <a:ln>
                        <a:noFill/>
                      </a:ln>
                      <a:effectLst/>
                    </p:spPr>
                  </p:pic>
                </p:oleObj>
              </mc:Fallback>
            </mc:AlternateContent>
          </a:graphicData>
        </a:graphic>
      </p:graphicFrame>
      <p:graphicFrame>
        <p:nvGraphicFramePr>
          <p:cNvPr id="72" name="Object 2"/>
          <p:cNvGraphicFramePr>
            <a:graphicFrameLocks noChangeAspect="1"/>
          </p:cNvGraphicFramePr>
          <p:nvPr>
            <p:extLst>
              <p:ext uri="{D42A27DB-BD31-4B8C-83A1-F6EECF244321}">
                <p14:modId xmlns:p14="http://schemas.microsoft.com/office/powerpoint/2010/main" val="2089400432"/>
              </p:ext>
            </p:extLst>
          </p:nvPr>
        </p:nvGraphicFramePr>
        <p:xfrm>
          <a:off x="6599238" y="1919288"/>
          <a:ext cx="239712" cy="350837"/>
        </p:xfrm>
        <a:graphic>
          <a:graphicData uri="http://schemas.openxmlformats.org/presentationml/2006/ole">
            <mc:AlternateContent xmlns:mc="http://schemas.openxmlformats.org/markup-compatibility/2006">
              <mc:Choice xmlns:v="urn:schemas-microsoft-com:vml" Requires="v">
                <p:oleObj spid="_x0000_s2663537" name="Equation" r:id="rId20" imgW="139700" imgH="203200" progId="Equation.DSMT4">
                  <p:embed/>
                </p:oleObj>
              </mc:Choice>
              <mc:Fallback>
                <p:oleObj name="Equation" r:id="rId20" imgW="139700" imgH="203200" progId="Equation.DSMT4">
                  <p:embed/>
                  <p:pic>
                    <p:nvPicPr>
                      <p:cNvPr id="0" name=""/>
                      <p:cNvPicPr>
                        <a:picLocks noChangeAspect="1" noChangeArrowheads="1"/>
                      </p:cNvPicPr>
                      <p:nvPr/>
                    </p:nvPicPr>
                    <p:blipFill>
                      <a:blip r:embed="rId21"/>
                      <a:srcRect/>
                      <a:stretch>
                        <a:fillRect/>
                      </a:stretch>
                    </p:blipFill>
                    <p:spPr bwMode="auto">
                      <a:xfrm>
                        <a:off x="6599238" y="1919288"/>
                        <a:ext cx="239712" cy="350837"/>
                      </a:xfrm>
                      <a:prstGeom prst="rect">
                        <a:avLst/>
                      </a:prstGeom>
                      <a:noFill/>
                      <a:ln>
                        <a:noFill/>
                      </a:ln>
                      <a:effectLst/>
                    </p:spPr>
                  </p:pic>
                </p:oleObj>
              </mc:Fallback>
            </mc:AlternateContent>
          </a:graphicData>
        </a:graphic>
      </p:graphicFrame>
      <p:graphicFrame>
        <p:nvGraphicFramePr>
          <p:cNvPr id="73" name="Object 2"/>
          <p:cNvGraphicFramePr>
            <a:graphicFrameLocks noChangeAspect="1"/>
          </p:cNvGraphicFramePr>
          <p:nvPr>
            <p:extLst>
              <p:ext uri="{D42A27DB-BD31-4B8C-83A1-F6EECF244321}">
                <p14:modId xmlns:p14="http://schemas.microsoft.com/office/powerpoint/2010/main" val="874603797"/>
              </p:ext>
            </p:extLst>
          </p:nvPr>
        </p:nvGraphicFramePr>
        <p:xfrm>
          <a:off x="1279525" y="3300413"/>
          <a:ext cx="3448050" cy="742950"/>
        </p:xfrm>
        <a:graphic>
          <a:graphicData uri="http://schemas.openxmlformats.org/presentationml/2006/ole">
            <mc:AlternateContent xmlns:mc="http://schemas.openxmlformats.org/markup-compatibility/2006">
              <mc:Choice xmlns:v="urn:schemas-microsoft-com:vml" Requires="v">
                <p:oleObj spid="_x0000_s2663538" name="Equation" r:id="rId22" imgW="2006600" imgH="431800" progId="Equation.DSMT4">
                  <p:embed/>
                </p:oleObj>
              </mc:Choice>
              <mc:Fallback>
                <p:oleObj name="Equation" r:id="rId22" imgW="2006600" imgH="431800" progId="Equation.DSMT4">
                  <p:embed/>
                  <p:pic>
                    <p:nvPicPr>
                      <p:cNvPr id="0" name=""/>
                      <p:cNvPicPr>
                        <a:picLocks noChangeAspect="1" noChangeArrowheads="1"/>
                      </p:cNvPicPr>
                      <p:nvPr/>
                    </p:nvPicPr>
                    <p:blipFill>
                      <a:blip r:embed="rId23"/>
                      <a:srcRect/>
                      <a:stretch>
                        <a:fillRect/>
                      </a:stretch>
                    </p:blipFill>
                    <p:spPr bwMode="auto">
                      <a:xfrm>
                        <a:off x="1279525" y="3300413"/>
                        <a:ext cx="3448050" cy="742950"/>
                      </a:xfrm>
                      <a:prstGeom prst="rect">
                        <a:avLst/>
                      </a:prstGeom>
                      <a:noFill/>
                      <a:ln>
                        <a:noFill/>
                      </a:ln>
                      <a:effectLst/>
                    </p:spPr>
                  </p:pic>
                </p:oleObj>
              </mc:Fallback>
            </mc:AlternateContent>
          </a:graphicData>
        </a:graphic>
      </p:graphicFrame>
      <p:graphicFrame>
        <p:nvGraphicFramePr>
          <p:cNvPr id="75" name="Object 2"/>
          <p:cNvGraphicFramePr>
            <a:graphicFrameLocks noChangeAspect="1"/>
          </p:cNvGraphicFramePr>
          <p:nvPr>
            <p:extLst>
              <p:ext uri="{D42A27DB-BD31-4B8C-83A1-F6EECF244321}">
                <p14:modId xmlns:p14="http://schemas.microsoft.com/office/powerpoint/2010/main" val="3307029501"/>
              </p:ext>
            </p:extLst>
          </p:nvPr>
        </p:nvGraphicFramePr>
        <p:xfrm>
          <a:off x="4017963" y="2987675"/>
          <a:ext cx="215900" cy="350838"/>
        </p:xfrm>
        <a:graphic>
          <a:graphicData uri="http://schemas.openxmlformats.org/presentationml/2006/ole">
            <mc:AlternateContent xmlns:mc="http://schemas.openxmlformats.org/markup-compatibility/2006">
              <mc:Choice xmlns:v="urn:schemas-microsoft-com:vml" Requires="v">
                <p:oleObj spid="_x0000_s2663539" name="Equation" r:id="rId24" imgW="127000" imgH="203200" progId="Equation.DSMT4">
                  <p:embed/>
                </p:oleObj>
              </mc:Choice>
              <mc:Fallback>
                <p:oleObj name="Equation" r:id="rId24" imgW="127000" imgH="203200" progId="Equation.DSMT4">
                  <p:embed/>
                  <p:pic>
                    <p:nvPicPr>
                      <p:cNvPr id="0" name=""/>
                      <p:cNvPicPr>
                        <a:picLocks noChangeAspect="1" noChangeArrowheads="1"/>
                      </p:cNvPicPr>
                      <p:nvPr/>
                    </p:nvPicPr>
                    <p:blipFill>
                      <a:blip r:embed="rId25"/>
                      <a:srcRect/>
                      <a:stretch>
                        <a:fillRect/>
                      </a:stretch>
                    </p:blipFill>
                    <p:spPr bwMode="auto">
                      <a:xfrm>
                        <a:off x="4017963" y="2987675"/>
                        <a:ext cx="215900" cy="350838"/>
                      </a:xfrm>
                      <a:prstGeom prst="rect">
                        <a:avLst/>
                      </a:prstGeom>
                      <a:noFill/>
                      <a:ln>
                        <a:noFill/>
                      </a:ln>
                      <a:effectLst/>
                    </p:spPr>
                  </p:pic>
                </p:oleObj>
              </mc:Fallback>
            </mc:AlternateContent>
          </a:graphicData>
        </a:graphic>
      </p:graphicFrame>
      <p:sp>
        <p:nvSpPr>
          <p:cNvPr id="76" name="TextBox 75"/>
          <p:cNvSpPr txBox="1"/>
          <p:nvPr/>
        </p:nvSpPr>
        <p:spPr>
          <a:xfrm>
            <a:off x="723392" y="3939393"/>
            <a:ext cx="5245607" cy="707886"/>
          </a:xfrm>
          <a:prstGeom prst="rect">
            <a:avLst/>
          </a:prstGeom>
          <a:noFill/>
        </p:spPr>
        <p:txBody>
          <a:bodyPr wrap="square" rtlCol="0">
            <a:spAutoFit/>
          </a:bodyPr>
          <a:lstStyle/>
          <a:p>
            <a:r>
              <a:rPr lang="en-US" sz="2000" dirty="0">
                <a:solidFill>
                  <a:srgbClr val="FF0000"/>
                </a:solidFill>
                <a:latin typeface="Apple Chancery"/>
                <a:cs typeface="Apple Chancery"/>
              </a:rPr>
              <a:t>b.) In an ideal world, </a:t>
            </a:r>
            <a:r>
              <a:rPr lang="en-US" sz="2000" dirty="0">
                <a:latin typeface="Times New Roman"/>
                <a:cs typeface="Times New Roman"/>
              </a:rPr>
              <a:t>what should happen to the current through      when the switch is thrown?</a:t>
            </a:r>
          </a:p>
        </p:txBody>
      </p:sp>
      <p:graphicFrame>
        <p:nvGraphicFramePr>
          <p:cNvPr id="77" name="Object 2"/>
          <p:cNvGraphicFramePr>
            <a:graphicFrameLocks noChangeAspect="1"/>
          </p:cNvGraphicFramePr>
          <p:nvPr>
            <p:extLst>
              <p:ext uri="{D42A27DB-BD31-4B8C-83A1-F6EECF244321}">
                <p14:modId xmlns:p14="http://schemas.microsoft.com/office/powerpoint/2010/main" val="3903975330"/>
              </p:ext>
            </p:extLst>
          </p:nvPr>
        </p:nvGraphicFramePr>
        <p:xfrm>
          <a:off x="2420690" y="4310729"/>
          <a:ext cx="327025" cy="349250"/>
        </p:xfrm>
        <a:graphic>
          <a:graphicData uri="http://schemas.openxmlformats.org/presentationml/2006/ole">
            <mc:AlternateContent xmlns:mc="http://schemas.openxmlformats.org/markup-compatibility/2006">
              <mc:Choice xmlns:v="urn:schemas-microsoft-com:vml" Requires="v">
                <p:oleObj spid="_x0000_s2663540" name="Equation" r:id="rId26" imgW="190500" imgH="203200" progId="Equation.DSMT4">
                  <p:embed/>
                </p:oleObj>
              </mc:Choice>
              <mc:Fallback>
                <p:oleObj name="Equation" r:id="rId26" imgW="190500" imgH="203200" progId="Equation.DSMT4">
                  <p:embed/>
                  <p:pic>
                    <p:nvPicPr>
                      <p:cNvPr id="0" name=""/>
                      <p:cNvPicPr>
                        <a:picLocks noChangeAspect="1" noChangeArrowheads="1"/>
                      </p:cNvPicPr>
                      <p:nvPr/>
                    </p:nvPicPr>
                    <p:blipFill>
                      <a:blip r:embed="rId27"/>
                      <a:srcRect/>
                      <a:stretch>
                        <a:fillRect/>
                      </a:stretch>
                    </p:blipFill>
                    <p:spPr bwMode="auto">
                      <a:xfrm>
                        <a:off x="2420690" y="4310729"/>
                        <a:ext cx="327025" cy="349250"/>
                      </a:xfrm>
                      <a:prstGeom prst="rect">
                        <a:avLst/>
                      </a:prstGeom>
                      <a:noFill/>
                      <a:ln>
                        <a:noFill/>
                      </a:ln>
                      <a:effectLst/>
                    </p:spPr>
                  </p:pic>
                </p:oleObj>
              </mc:Fallback>
            </mc:AlternateContent>
          </a:graphicData>
        </a:graphic>
      </p:graphicFrame>
      <p:sp>
        <p:nvSpPr>
          <p:cNvPr id="78" name="TextBox 77"/>
          <p:cNvSpPr txBox="1"/>
          <p:nvPr/>
        </p:nvSpPr>
        <p:spPr>
          <a:xfrm>
            <a:off x="1104392" y="4590649"/>
            <a:ext cx="7934243" cy="1631216"/>
          </a:xfrm>
          <a:prstGeom prst="rect">
            <a:avLst/>
          </a:prstGeom>
          <a:noFill/>
        </p:spPr>
        <p:txBody>
          <a:bodyPr wrap="square" rtlCol="0">
            <a:spAutoFit/>
          </a:bodyPr>
          <a:lstStyle/>
          <a:p>
            <a:r>
              <a:rPr lang="en-US" sz="2000" dirty="0">
                <a:solidFill>
                  <a:srgbClr val="FF0000"/>
                </a:solidFill>
                <a:latin typeface="Apple Chancery"/>
                <a:cs typeface="Apple Chancery"/>
              </a:rPr>
              <a:t>Nothing, and this is tricky.  </a:t>
            </a:r>
            <a:r>
              <a:rPr lang="en-US" sz="2000" dirty="0">
                <a:latin typeface="Times New Roman"/>
                <a:cs typeface="Times New Roman"/>
              </a:rPr>
              <a:t>If you think of the current from the battery as fixed, you’ll conclude        current will drop as some current will now be needed for      .  But au, contraire.  Current through      is governed by the </a:t>
            </a:r>
            <a:r>
              <a:rPr lang="en-US" sz="2000" dirty="0">
                <a:solidFill>
                  <a:srgbClr val="0000FF"/>
                </a:solidFill>
                <a:latin typeface="Times New Roman"/>
                <a:cs typeface="Times New Roman"/>
              </a:rPr>
              <a:t>voltage across it </a:t>
            </a:r>
            <a:r>
              <a:rPr lang="en-US" sz="2000" dirty="0">
                <a:latin typeface="Times New Roman"/>
                <a:cs typeface="Times New Roman"/>
              </a:rPr>
              <a:t>and </a:t>
            </a:r>
            <a:r>
              <a:rPr lang="en-US" sz="2000" dirty="0">
                <a:solidFill>
                  <a:srgbClr val="0000FF"/>
                </a:solidFill>
                <a:latin typeface="Times New Roman"/>
                <a:cs typeface="Times New Roman"/>
              </a:rPr>
              <a:t>its resistance</a:t>
            </a:r>
            <a:r>
              <a:rPr lang="en-US" sz="2000" dirty="0">
                <a:latin typeface="Times New Roman"/>
                <a:cs typeface="Times New Roman"/>
              </a:rPr>
              <a:t>, </a:t>
            </a:r>
            <a:r>
              <a:rPr lang="en-US" sz="2000" dirty="0">
                <a:solidFill>
                  <a:srgbClr val="008000"/>
                </a:solidFill>
                <a:latin typeface="Times New Roman"/>
                <a:cs typeface="Times New Roman"/>
              </a:rPr>
              <a:t>neither of which changes </a:t>
            </a:r>
            <a:r>
              <a:rPr lang="en-US" sz="2000" dirty="0">
                <a:latin typeface="Times New Roman"/>
                <a:cs typeface="Times New Roman"/>
              </a:rPr>
              <a:t>when you throw the switch.  So what happens?</a:t>
            </a:r>
          </a:p>
        </p:txBody>
      </p:sp>
      <p:graphicFrame>
        <p:nvGraphicFramePr>
          <p:cNvPr id="80" name="Object 2"/>
          <p:cNvGraphicFramePr>
            <a:graphicFrameLocks noChangeAspect="1"/>
          </p:cNvGraphicFramePr>
          <p:nvPr>
            <p:extLst>
              <p:ext uri="{D42A27DB-BD31-4B8C-83A1-F6EECF244321}">
                <p14:modId xmlns:p14="http://schemas.microsoft.com/office/powerpoint/2010/main" val="3954025743"/>
              </p:ext>
            </p:extLst>
          </p:nvPr>
        </p:nvGraphicFramePr>
        <p:xfrm>
          <a:off x="2323853" y="5264150"/>
          <a:ext cx="349250" cy="349250"/>
        </p:xfrm>
        <a:graphic>
          <a:graphicData uri="http://schemas.openxmlformats.org/presentationml/2006/ole">
            <mc:AlternateContent xmlns:mc="http://schemas.openxmlformats.org/markup-compatibility/2006">
              <mc:Choice xmlns:v="urn:schemas-microsoft-com:vml" Requires="v">
                <p:oleObj spid="_x0000_s2663541" name="Equation" r:id="rId28" imgW="203200" imgH="203200" progId="Equation.DSMT4">
                  <p:embed/>
                </p:oleObj>
              </mc:Choice>
              <mc:Fallback>
                <p:oleObj name="Equation" r:id="rId28" imgW="203200" imgH="203200" progId="Equation.DSMT4">
                  <p:embed/>
                  <p:pic>
                    <p:nvPicPr>
                      <p:cNvPr id="0" name=""/>
                      <p:cNvPicPr>
                        <a:picLocks noChangeAspect="1" noChangeArrowheads="1"/>
                      </p:cNvPicPr>
                      <p:nvPr/>
                    </p:nvPicPr>
                    <p:blipFill>
                      <a:blip r:embed="rId29"/>
                      <a:srcRect/>
                      <a:stretch>
                        <a:fillRect/>
                      </a:stretch>
                    </p:blipFill>
                    <p:spPr bwMode="auto">
                      <a:xfrm>
                        <a:off x="2323853" y="5264150"/>
                        <a:ext cx="349250" cy="349250"/>
                      </a:xfrm>
                      <a:prstGeom prst="rect">
                        <a:avLst/>
                      </a:prstGeom>
                      <a:noFill/>
                      <a:ln>
                        <a:noFill/>
                      </a:ln>
                      <a:effectLst/>
                    </p:spPr>
                  </p:pic>
                </p:oleObj>
              </mc:Fallback>
            </mc:AlternateContent>
          </a:graphicData>
        </a:graphic>
      </p:graphicFrame>
      <p:graphicFrame>
        <p:nvGraphicFramePr>
          <p:cNvPr id="81" name="Object 2"/>
          <p:cNvGraphicFramePr>
            <a:graphicFrameLocks noChangeAspect="1"/>
          </p:cNvGraphicFramePr>
          <p:nvPr>
            <p:extLst>
              <p:ext uri="{D42A27DB-BD31-4B8C-83A1-F6EECF244321}">
                <p14:modId xmlns:p14="http://schemas.microsoft.com/office/powerpoint/2010/main" val="1027774422"/>
              </p:ext>
            </p:extLst>
          </p:nvPr>
        </p:nvGraphicFramePr>
        <p:xfrm>
          <a:off x="6402388" y="5264150"/>
          <a:ext cx="327025" cy="349250"/>
        </p:xfrm>
        <a:graphic>
          <a:graphicData uri="http://schemas.openxmlformats.org/presentationml/2006/ole">
            <mc:AlternateContent xmlns:mc="http://schemas.openxmlformats.org/markup-compatibility/2006">
              <mc:Choice xmlns:v="urn:schemas-microsoft-com:vml" Requires="v">
                <p:oleObj spid="_x0000_s2663542" name="Equation" r:id="rId30" imgW="190500" imgH="203200" progId="Equation.DSMT4">
                  <p:embed/>
                </p:oleObj>
              </mc:Choice>
              <mc:Fallback>
                <p:oleObj name="Equation" r:id="rId30" imgW="190500" imgH="203200" progId="Equation.DSMT4">
                  <p:embed/>
                  <p:pic>
                    <p:nvPicPr>
                      <p:cNvPr id="0" name=""/>
                      <p:cNvPicPr>
                        <a:picLocks noChangeAspect="1" noChangeArrowheads="1"/>
                      </p:cNvPicPr>
                      <p:nvPr/>
                    </p:nvPicPr>
                    <p:blipFill>
                      <a:blip r:embed="rId31"/>
                      <a:srcRect/>
                      <a:stretch>
                        <a:fillRect/>
                      </a:stretch>
                    </p:blipFill>
                    <p:spPr bwMode="auto">
                      <a:xfrm>
                        <a:off x="6402388" y="5264150"/>
                        <a:ext cx="327025" cy="349250"/>
                      </a:xfrm>
                      <a:prstGeom prst="rect">
                        <a:avLst/>
                      </a:prstGeom>
                      <a:noFill/>
                      <a:ln>
                        <a:noFill/>
                      </a:ln>
                      <a:effectLst/>
                    </p:spPr>
                  </p:pic>
                </p:oleObj>
              </mc:Fallback>
            </mc:AlternateContent>
          </a:graphicData>
        </a:graphic>
      </p:graphicFrame>
      <p:graphicFrame>
        <p:nvGraphicFramePr>
          <p:cNvPr id="82" name="Object 2"/>
          <p:cNvGraphicFramePr>
            <a:graphicFrameLocks noChangeAspect="1"/>
          </p:cNvGraphicFramePr>
          <p:nvPr>
            <p:extLst>
              <p:ext uri="{D42A27DB-BD31-4B8C-83A1-F6EECF244321}">
                <p14:modId xmlns:p14="http://schemas.microsoft.com/office/powerpoint/2010/main" val="966662426"/>
              </p:ext>
            </p:extLst>
          </p:nvPr>
        </p:nvGraphicFramePr>
        <p:xfrm>
          <a:off x="3444081" y="4962525"/>
          <a:ext cx="481012" cy="349250"/>
        </p:xfrm>
        <a:graphic>
          <a:graphicData uri="http://schemas.openxmlformats.org/presentationml/2006/ole">
            <mc:AlternateContent xmlns:mc="http://schemas.openxmlformats.org/markup-compatibility/2006">
              <mc:Choice xmlns:v="urn:schemas-microsoft-com:vml" Requires="v">
                <p:oleObj spid="_x0000_s2663543" name="Equation" r:id="rId32" imgW="279400" imgH="203200" progId="Equation.DSMT4">
                  <p:embed/>
                </p:oleObj>
              </mc:Choice>
              <mc:Fallback>
                <p:oleObj name="Equation" r:id="rId32" imgW="279400" imgH="203200" progId="Equation.DSMT4">
                  <p:embed/>
                  <p:pic>
                    <p:nvPicPr>
                      <p:cNvPr id="0" name=""/>
                      <p:cNvPicPr>
                        <a:picLocks noChangeAspect="1" noChangeArrowheads="1"/>
                      </p:cNvPicPr>
                      <p:nvPr/>
                    </p:nvPicPr>
                    <p:blipFill>
                      <a:blip r:embed="rId33"/>
                      <a:srcRect/>
                      <a:stretch>
                        <a:fillRect/>
                      </a:stretch>
                    </p:blipFill>
                    <p:spPr bwMode="auto">
                      <a:xfrm>
                        <a:off x="3444081" y="4962525"/>
                        <a:ext cx="481012" cy="349250"/>
                      </a:xfrm>
                      <a:prstGeom prst="rect">
                        <a:avLst/>
                      </a:prstGeom>
                      <a:noFill/>
                      <a:ln>
                        <a:noFill/>
                      </a:ln>
                      <a:effectLst/>
                    </p:spPr>
                  </p:pic>
                </p:oleObj>
              </mc:Fallback>
            </mc:AlternateContent>
          </a:graphicData>
        </a:graphic>
      </p:graphicFrame>
      <p:graphicFrame>
        <p:nvGraphicFramePr>
          <p:cNvPr id="83" name="Object 2"/>
          <p:cNvGraphicFramePr>
            <a:graphicFrameLocks noChangeAspect="1"/>
          </p:cNvGraphicFramePr>
          <p:nvPr>
            <p:extLst>
              <p:ext uri="{D42A27DB-BD31-4B8C-83A1-F6EECF244321}">
                <p14:modId xmlns:p14="http://schemas.microsoft.com/office/powerpoint/2010/main" val="3711052324"/>
              </p:ext>
            </p:extLst>
          </p:nvPr>
        </p:nvGraphicFramePr>
        <p:xfrm>
          <a:off x="2698503" y="6180391"/>
          <a:ext cx="1069975" cy="349250"/>
        </p:xfrm>
        <a:graphic>
          <a:graphicData uri="http://schemas.openxmlformats.org/presentationml/2006/ole">
            <mc:AlternateContent xmlns:mc="http://schemas.openxmlformats.org/markup-compatibility/2006">
              <mc:Choice xmlns:v="urn:schemas-microsoft-com:vml" Requires="v">
                <p:oleObj spid="_x0000_s2663544" name="Equation" r:id="rId34" imgW="622300" imgH="203200" progId="Equation.DSMT4">
                  <p:embed/>
                </p:oleObj>
              </mc:Choice>
              <mc:Fallback>
                <p:oleObj name="Equation" r:id="rId34" imgW="622300" imgH="203200" progId="Equation.DSMT4">
                  <p:embed/>
                  <p:pic>
                    <p:nvPicPr>
                      <p:cNvPr id="0" name=""/>
                      <p:cNvPicPr>
                        <a:picLocks noChangeAspect="1" noChangeArrowheads="1"/>
                      </p:cNvPicPr>
                      <p:nvPr/>
                    </p:nvPicPr>
                    <p:blipFill>
                      <a:blip r:embed="rId35"/>
                      <a:srcRect/>
                      <a:stretch>
                        <a:fillRect/>
                      </a:stretch>
                    </p:blipFill>
                    <p:spPr bwMode="auto">
                      <a:xfrm>
                        <a:off x="2698503" y="6180391"/>
                        <a:ext cx="1069975" cy="349250"/>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extLst>
              <p:ext uri="{D42A27DB-BD31-4B8C-83A1-F6EECF244321}">
                <p14:modId xmlns:p14="http://schemas.microsoft.com/office/powerpoint/2010/main" val="1641709885"/>
              </p:ext>
            </p:extLst>
          </p:nvPr>
        </p:nvGraphicFramePr>
        <p:xfrm>
          <a:off x="4192587" y="6180391"/>
          <a:ext cx="327025" cy="349250"/>
        </p:xfrm>
        <a:graphic>
          <a:graphicData uri="http://schemas.openxmlformats.org/presentationml/2006/ole">
            <mc:AlternateContent xmlns:mc="http://schemas.openxmlformats.org/markup-compatibility/2006">
              <mc:Choice xmlns:v="urn:schemas-microsoft-com:vml" Requires="v">
                <p:oleObj spid="_x0000_s2663545" name="Equation" r:id="rId36" imgW="190500" imgH="203200" progId="Equation.DSMT4">
                  <p:embed/>
                </p:oleObj>
              </mc:Choice>
              <mc:Fallback>
                <p:oleObj name="Equation" r:id="rId36" imgW="190500" imgH="203200" progId="Equation.DSMT4">
                  <p:embed/>
                  <p:pic>
                    <p:nvPicPr>
                      <p:cNvPr id="0" name=""/>
                      <p:cNvPicPr>
                        <a:picLocks noChangeAspect="1" noChangeArrowheads="1"/>
                      </p:cNvPicPr>
                      <p:nvPr/>
                    </p:nvPicPr>
                    <p:blipFill>
                      <a:blip r:embed="rId31"/>
                      <a:srcRect/>
                      <a:stretch>
                        <a:fillRect/>
                      </a:stretch>
                    </p:blipFill>
                    <p:spPr bwMode="auto">
                      <a:xfrm>
                        <a:off x="4192587" y="6180391"/>
                        <a:ext cx="327025" cy="349250"/>
                      </a:xfrm>
                      <a:prstGeom prst="rect">
                        <a:avLst/>
                      </a:prstGeom>
                      <a:noFill/>
                      <a:ln>
                        <a:noFill/>
                      </a:ln>
                      <a:effectLst/>
                    </p:spPr>
                  </p:pic>
                </p:oleObj>
              </mc:Fallback>
            </mc:AlternateContent>
          </a:graphicData>
        </a:graphic>
      </p:graphicFrame>
      <p:sp>
        <p:nvSpPr>
          <p:cNvPr id="85" name="Line 80"/>
          <p:cNvSpPr>
            <a:spLocks noChangeShapeType="1"/>
          </p:cNvSpPr>
          <p:nvPr/>
        </p:nvSpPr>
        <p:spPr bwMode="auto">
          <a:xfrm rot="16200000" flipH="1">
            <a:off x="6296203" y="1969752"/>
            <a:ext cx="294236" cy="408"/>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87" name="Object 2"/>
          <p:cNvGraphicFramePr>
            <a:graphicFrameLocks noChangeAspect="1"/>
          </p:cNvGraphicFramePr>
          <p:nvPr>
            <p:extLst>
              <p:ext uri="{D42A27DB-BD31-4B8C-83A1-F6EECF244321}">
                <p14:modId xmlns:p14="http://schemas.microsoft.com/office/powerpoint/2010/main" val="890125808"/>
              </p:ext>
            </p:extLst>
          </p:nvPr>
        </p:nvGraphicFramePr>
        <p:xfrm>
          <a:off x="3030823" y="2689213"/>
          <a:ext cx="327025" cy="349250"/>
        </p:xfrm>
        <a:graphic>
          <a:graphicData uri="http://schemas.openxmlformats.org/presentationml/2006/ole">
            <mc:AlternateContent xmlns:mc="http://schemas.openxmlformats.org/markup-compatibility/2006">
              <mc:Choice xmlns:v="urn:schemas-microsoft-com:vml" Requires="v">
                <p:oleObj spid="_x0000_s2663546" name="Equation" r:id="rId37" imgW="190500" imgH="203200" progId="Equation.DSMT4">
                  <p:embed/>
                </p:oleObj>
              </mc:Choice>
              <mc:Fallback>
                <p:oleObj name="Equation" r:id="rId37" imgW="190500" imgH="203200" progId="Equation.DSMT4">
                  <p:embed/>
                  <p:pic>
                    <p:nvPicPr>
                      <p:cNvPr id="0" name=""/>
                      <p:cNvPicPr>
                        <a:picLocks noChangeAspect="1" noChangeArrowheads="1"/>
                      </p:cNvPicPr>
                      <p:nvPr/>
                    </p:nvPicPr>
                    <p:blipFill>
                      <a:blip r:embed="rId27"/>
                      <a:srcRect/>
                      <a:stretch>
                        <a:fillRect/>
                      </a:stretch>
                    </p:blipFill>
                    <p:spPr bwMode="auto">
                      <a:xfrm>
                        <a:off x="3030823" y="2689213"/>
                        <a:ext cx="327025" cy="349250"/>
                      </a:xfrm>
                      <a:prstGeom prst="rect">
                        <a:avLst/>
                      </a:prstGeom>
                      <a:noFill/>
                      <a:ln>
                        <a:noFill/>
                      </a:ln>
                      <a:effectLst/>
                    </p:spPr>
                  </p:pic>
                </p:oleObj>
              </mc:Fallback>
            </mc:AlternateContent>
          </a:graphicData>
        </a:graphic>
      </p:graphicFrame>
      <p:sp>
        <p:nvSpPr>
          <p:cNvPr id="79" name="TextBox 78"/>
          <p:cNvSpPr txBox="1"/>
          <p:nvPr/>
        </p:nvSpPr>
        <p:spPr>
          <a:xfrm>
            <a:off x="2323853" y="1999535"/>
            <a:ext cx="4418260" cy="369332"/>
          </a:xfrm>
          <a:prstGeom prst="rect">
            <a:avLst/>
          </a:prstGeom>
          <a:noFill/>
        </p:spPr>
        <p:txBody>
          <a:bodyPr wrap="square" rtlCol="0">
            <a:spAutoFit/>
          </a:bodyPr>
          <a:lstStyle/>
          <a:p>
            <a:r>
              <a:rPr lang="en-US" dirty="0">
                <a:latin typeface="Times New Roman"/>
                <a:cs typeface="Times New Roman"/>
              </a:rPr>
              <a:t>(step 1—redraw without the meters)</a:t>
            </a:r>
            <a:endParaRPr lang="en-US" sz="2000" dirty="0">
              <a:latin typeface="Times New Roman"/>
              <a:cs typeface="Times New Roman"/>
            </a:endParaRPr>
          </a:p>
        </p:txBody>
      </p:sp>
    </p:spTree>
    <p:extLst>
      <p:ext uri="{BB962C8B-B14F-4D97-AF65-F5344CB8AC3E}">
        <p14:creationId xmlns:p14="http://schemas.microsoft.com/office/powerpoint/2010/main" val="291998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dissolve">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dissolv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dissolve">
                                      <p:cBhvr>
                                        <p:cTn id="21" dur="500"/>
                                        <p:tgtEl>
                                          <p:spTgt spid="87"/>
                                        </p:tgtEl>
                                      </p:cBhvr>
                                    </p:animEffect>
                                  </p:childTnLst>
                                </p:cTn>
                              </p:par>
                              <p:par>
                                <p:cTn id="22" presetID="9" presetClass="entr" presetSubtype="0" fill="hold"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dissolve">
                                      <p:cBhvr>
                                        <p:cTn id="24" dur="500"/>
                                        <p:tgtEl>
                                          <p:spTgt spid="7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dissolve">
                                      <p:cBhvr>
                                        <p:cTn id="27" dur="500"/>
                                        <p:tgtEl>
                                          <p:spTgt spid="74"/>
                                        </p:tgtEl>
                                      </p:cBhvr>
                                    </p:animEffect>
                                  </p:childTnLst>
                                </p:cTn>
                              </p:par>
                              <p:par>
                                <p:cTn id="28" presetID="9"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dissolve">
                                      <p:cBhvr>
                                        <p:cTn id="33" dur="500"/>
                                        <p:tgtEl>
                                          <p:spTgt spid="70"/>
                                        </p:tgtEl>
                                      </p:cBhvr>
                                    </p:animEffect>
                                  </p:childTnLst>
                                </p:cTn>
                              </p:par>
                              <p:par>
                                <p:cTn id="34" presetID="9"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par>
                                <p:cTn id="37" presetID="9"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dissolve">
                                      <p:cBhvr>
                                        <p:cTn id="39" dur="500"/>
                                        <p:tgtEl>
                                          <p:spTgt spid="7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dissolve">
                                      <p:cBhvr>
                                        <p:cTn id="44" dur="500"/>
                                        <p:tgtEl>
                                          <p:spTgt spid="7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dissolve">
                                      <p:cBhvr>
                                        <p:cTn id="49" dur="500"/>
                                        <p:tgtEl>
                                          <p:spTgt spid="7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dissolve">
                                      <p:cBhvr>
                                        <p:cTn id="52" dur="500"/>
                                        <p:tgtEl>
                                          <p:spTgt spid="76"/>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dissolve">
                                      <p:cBhvr>
                                        <p:cTn id="55" dur="500"/>
                                        <p:tgtEl>
                                          <p:spTgt spid="85"/>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dissolve">
                                      <p:cBhvr>
                                        <p:cTn id="60" dur="500"/>
                                        <p:tgtEl>
                                          <p:spTgt spid="82"/>
                                        </p:tgtEl>
                                      </p:cBhvr>
                                    </p:animEffect>
                                  </p:childTnLst>
                                </p:cTn>
                              </p:par>
                              <p:par>
                                <p:cTn id="61" presetID="9"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dissolve">
                                      <p:cBhvr>
                                        <p:cTn id="63" dur="500"/>
                                        <p:tgtEl>
                                          <p:spTgt spid="80"/>
                                        </p:tgtEl>
                                      </p:cBhvr>
                                    </p:animEffect>
                                  </p:childTnLst>
                                </p:cTn>
                              </p:par>
                              <p:par>
                                <p:cTn id="64" presetID="9" presetClass="entr" presetSubtype="0" fill="hold"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dissolve">
                                      <p:cBhvr>
                                        <p:cTn id="66" dur="500"/>
                                        <p:tgtEl>
                                          <p:spTgt spid="81"/>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dissolve">
                                      <p:cBhvr>
                                        <p:cTn id="69" dur="500"/>
                                        <p:tgtEl>
                                          <p:spTgt spid="78"/>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dissolve">
                                      <p:cBhvr>
                                        <p:cTn id="74" dur="500"/>
                                        <p:tgtEl>
                                          <p:spTgt spid="84"/>
                                        </p:tgtEl>
                                      </p:cBhvr>
                                    </p:animEffect>
                                  </p:childTnLst>
                                </p:cTn>
                              </p:par>
                              <p:par>
                                <p:cTn id="75" presetID="9" presetClass="entr" presetSubtype="0" fill="hold" nodeType="with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dissolve">
                                      <p:cBhvr>
                                        <p:cTn id="77" dur="500"/>
                                        <p:tgtEl>
                                          <p:spTgt spid="83"/>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dissolve">
                                      <p:cBhvr>
                                        <p:cTn id="80" dur="500"/>
                                        <p:tgtEl>
                                          <p:spTgt spid="86"/>
                                        </p:tgtEl>
                                      </p:cBhvr>
                                    </p:animEffect>
                                  </p:childTnLst>
                                </p:cTn>
                              </p:par>
                              <p:par>
                                <p:cTn id="81" presetID="9" presetClass="entr" presetSubtype="0"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dissolve">
                                      <p:cBhvr>
                                        <p:cTn id="83" dur="500"/>
                                        <p:tgtEl>
                                          <p:spTgt spid="61"/>
                                        </p:tgtEl>
                                      </p:cBhvr>
                                    </p:animEffect>
                                  </p:childTnLst>
                                </p:cTn>
                              </p:par>
                              <p:par>
                                <p:cTn id="84" presetID="9" presetClass="entr" presetSubtype="0" fill="hold" nodeType="with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dissolve">
                                      <p:cBhvr>
                                        <p:cTn id="8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74" grpId="0"/>
      <p:bldP spid="175" grpId="0"/>
      <p:bldP spid="76" grpId="0"/>
      <p:bldP spid="78" grpId="0"/>
      <p:bldP spid="85" grpId="0" animBg="1"/>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ounded Rectangle 6"/>
          <p:cNvSpPr/>
          <p:nvPr/>
        </p:nvSpPr>
        <p:spPr>
          <a:xfrm>
            <a:off x="6938963" y="2435225"/>
            <a:ext cx="1417637" cy="988816"/>
          </a:xfrm>
          <a:prstGeom prst="roundRect">
            <a:avLst/>
          </a:prstGeom>
          <a:solidFill>
            <a:srgbClr val="FFFF00">
              <a:alpha val="39000"/>
            </a:srgbClr>
          </a:solid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604869" y="1763702"/>
            <a:ext cx="5574498" cy="707886"/>
          </a:xfrm>
          <a:prstGeom prst="rect">
            <a:avLst/>
          </a:prstGeom>
          <a:noFill/>
        </p:spPr>
        <p:txBody>
          <a:bodyPr wrap="square" rtlCol="0">
            <a:spAutoFit/>
          </a:bodyPr>
          <a:lstStyle/>
          <a:p>
            <a:r>
              <a:rPr lang="en-US" sz="2000" dirty="0">
                <a:solidFill>
                  <a:srgbClr val="FF0000"/>
                </a:solidFill>
                <a:latin typeface="Apple Chancery"/>
                <a:cs typeface="Apple Chancery"/>
              </a:rPr>
              <a:t>The problem lies </a:t>
            </a:r>
            <a:r>
              <a:rPr lang="en-US" sz="2000" dirty="0">
                <a:latin typeface="Times New Roman"/>
                <a:cs typeface="Times New Roman"/>
              </a:rPr>
              <a:t>in the </a:t>
            </a:r>
            <a:r>
              <a:rPr lang="en-US" sz="2000" dirty="0">
                <a:solidFill>
                  <a:srgbClr val="0000FF"/>
                </a:solidFill>
                <a:latin typeface="Times New Roman"/>
                <a:cs typeface="Times New Roman"/>
              </a:rPr>
              <a:t>internal workings </a:t>
            </a:r>
            <a:r>
              <a:rPr lang="en-US" sz="2000" dirty="0">
                <a:latin typeface="Times New Roman"/>
                <a:cs typeface="Times New Roman"/>
              </a:rPr>
              <a:t>of power supplies.  There are actually two parts to a p.s.:</a:t>
            </a:r>
          </a:p>
        </p:txBody>
      </p:sp>
      <p:sp>
        <p:nvSpPr>
          <p:cNvPr id="175" name="TextBox 174"/>
          <p:cNvSpPr txBox="1"/>
          <p:nvPr/>
        </p:nvSpPr>
        <p:spPr>
          <a:xfrm>
            <a:off x="323348" y="387022"/>
            <a:ext cx="5467417" cy="1323439"/>
          </a:xfrm>
          <a:prstGeom prst="rect">
            <a:avLst/>
          </a:prstGeom>
          <a:noFill/>
        </p:spPr>
        <p:txBody>
          <a:bodyPr wrap="square" rtlCol="0">
            <a:spAutoFit/>
          </a:bodyPr>
          <a:lstStyle/>
          <a:p>
            <a:r>
              <a:rPr lang="en-US" sz="2000" dirty="0">
                <a:solidFill>
                  <a:srgbClr val="FF0000"/>
                </a:solidFill>
                <a:latin typeface="Apple Chancery"/>
                <a:cs typeface="Apple Chancery"/>
              </a:rPr>
              <a:t>c.) Here’s the rub: </a:t>
            </a:r>
            <a:r>
              <a:rPr lang="en-US" sz="2000" dirty="0">
                <a:latin typeface="Times New Roman"/>
                <a:cs typeface="Times New Roman"/>
              </a:rPr>
              <a:t>if you carry this experiment out in the real world, the </a:t>
            </a:r>
            <a:r>
              <a:rPr lang="en-US" sz="2000" dirty="0">
                <a:solidFill>
                  <a:srgbClr val="0000FF"/>
                </a:solidFill>
                <a:latin typeface="Times New Roman"/>
                <a:cs typeface="Times New Roman"/>
              </a:rPr>
              <a:t>light bulb </a:t>
            </a:r>
            <a:r>
              <a:rPr lang="en-US" sz="2000" dirty="0">
                <a:latin typeface="Times New Roman"/>
                <a:cs typeface="Times New Roman"/>
              </a:rPr>
              <a:t>associated with    will </a:t>
            </a:r>
            <a:r>
              <a:rPr lang="en-US" sz="2000" i="1" dirty="0">
                <a:solidFill>
                  <a:srgbClr val="FF0000"/>
                </a:solidFill>
                <a:latin typeface="Times New Roman"/>
                <a:cs typeface="Times New Roman"/>
              </a:rPr>
              <a:t>actually dim </a:t>
            </a:r>
            <a:r>
              <a:rPr lang="en-US" sz="2000" dirty="0">
                <a:latin typeface="Times New Roman"/>
                <a:cs typeface="Times New Roman"/>
              </a:rPr>
              <a:t>suggesting that the current through      has diminished.  So what’s going on?</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15.)</a:t>
            </a:r>
          </a:p>
        </p:txBody>
      </p:sp>
      <p:sp>
        <p:nvSpPr>
          <p:cNvPr id="137" name="Line 80"/>
          <p:cNvSpPr>
            <a:spLocks noChangeShapeType="1"/>
          </p:cNvSpPr>
          <p:nvPr/>
        </p:nvSpPr>
        <p:spPr bwMode="auto">
          <a:xfrm rot="16200000" flipH="1" flipV="1">
            <a:off x="7575013" y="2781237"/>
            <a:ext cx="2" cy="192997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 name="Line 73"/>
          <p:cNvSpPr>
            <a:spLocks noChangeShapeType="1"/>
          </p:cNvSpPr>
          <p:nvPr/>
        </p:nvSpPr>
        <p:spPr bwMode="auto">
          <a:xfrm rot="10800000">
            <a:off x="8095501" y="1796883"/>
            <a:ext cx="69051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4" name="Line 75"/>
          <p:cNvSpPr>
            <a:spLocks noChangeShapeType="1"/>
          </p:cNvSpPr>
          <p:nvPr/>
        </p:nvSpPr>
        <p:spPr bwMode="auto">
          <a:xfrm rot="10800000">
            <a:off x="6443117" y="1894081"/>
            <a:ext cx="58319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45" name="Group 144"/>
          <p:cNvGrpSpPr>
            <a:grpSpLocks/>
          </p:cNvGrpSpPr>
          <p:nvPr/>
        </p:nvGrpSpPr>
        <p:grpSpPr bwMode="auto">
          <a:xfrm rot="10800000">
            <a:off x="7026313" y="1589785"/>
            <a:ext cx="1059065" cy="485995"/>
            <a:chOff x="2256" y="2880"/>
            <a:chExt cx="576" cy="240"/>
          </a:xfrm>
        </p:grpSpPr>
        <p:sp>
          <p:nvSpPr>
            <p:cNvPr id="146"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7"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8"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0"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53" name="Line 80"/>
          <p:cNvSpPr>
            <a:spLocks noChangeShapeType="1"/>
          </p:cNvSpPr>
          <p:nvPr/>
        </p:nvSpPr>
        <p:spPr bwMode="auto">
          <a:xfrm rot="16200000" flipH="1">
            <a:off x="5732602" y="2248997"/>
            <a:ext cx="142103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4" name="Line 75"/>
          <p:cNvSpPr>
            <a:spLocks noChangeShapeType="1"/>
          </p:cNvSpPr>
          <p:nvPr/>
        </p:nvSpPr>
        <p:spPr bwMode="auto">
          <a:xfrm rot="10800000" flipV="1">
            <a:off x="6438900" y="2959512"/>
            <a:ext cx="675668" cy="50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 name="Line 75"/>
          <p:cNvSpPr>
            <a:spLocks noChangeShapeType="1"/>
          </p:cNvSpPr>
          <p:nvPr/>
        </p:nvSpPr>
        <p:spPr bwMode="auto">
          <a:xfrm rot="10800000" flipV="1">
            <a:off x="8230092" y="2964573"/>
            <a:ext cx="534665" cy="405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8" name="Line 80"/>
          <p:cNvSpPr>
            <a:spLocks noChangeShapeType="1"/>
          </p:cNvSpPr>
          <p:nvPr/>
        </p:nvSpPr>
        <p:spPr bwMode="auto">
          <a:xfrm rot="16200000" flipH="1" flipV="1">
            <a:off x="7647660" y="1834483"/>
            <a:ext cx="2251240" cy="1704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cxnSp>
        <p:nvCxnSpPr>
          <p:cNvPr id="159" name="Straight Connector 68"/>
          <p:cNvCxnSpPr>
            <a:cxnSpLocks noChangeShapeType="1"/>
          </p:cNvCxnSpPr>
          <p:nvPr/>
        </p:nvCxnSpPr>
        <p:spPr bwMode="auto">
          <a:xfrm flipV="1">
            <a:off x="7116040" y="2648078"/>
            <a:ext cx="0" cy="623563"/>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cxnSp>
      <p:cxnSp>
        <p:nvCxnSpPr>
          <p:cNvPr id="160" name="Straight Connector 70"/>
          <p:cNvCxnSpPr>
            <a:cxnSpLocks noChangeShapeType="1"/>
          </p:cNvCxnSpPr>
          <p:nvPr/>
        </p:nvCxnSpPr>
        <p:spPr bwMode="auto">
          <a:xfrm flipV="1">
            <a:off x="7255764" y="2821591"/>
            <a:ext cx="0" cy="295646"/>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cxnSp>
      <p:grpSp>
        <p:nvGrpSpPr>
          <p:cNvPr id="161" name="Group 160"/>
          <p:cNvGrpSpPr/>
          <p:nvPr/>
        </p:nvGrpSpPr>
        <p:grpSpPr>
          <a:xfrm>
            <a:off x="6276205" y="2241068"/>
            <a:ext cx="333824" cy="333824"/>
            <a:chOff x="5411254" y="3001405"/>
            <a:chExt cx="333824" cy="333824"/>
          </a:xfrm>
        </p:grpSpPr>
        <p:sp>
          <p:nvSpPr>
            <p:cNvPr id="162" name="Oval 161"/>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3" name="Object 162"/>
            <p:cNvGraphicFramePr>
              <a:graphicFrameLocks noChangeAspect="1"/>
            </p:cNvGraphicFramePr>
            <p:nvPr>
              <p:extLst>
                <p:ext uri="{D42A27DB-BD31-4B8C-83A1-F6EECF244321}">
                  <p14:modId xmlns:p14="http://schemas.microsoft.com/office/powerpoint/2010/main" val="1258944454"/>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2640056" name="Equation" r:id="rId4" imgW="165100" imgH="152400" progId="Equation.DSMT4">
                    <p:embed/>
                  </p:oleObj>
                </mc:Choice>
                <mc:Fallback>
                  <p:oleObj name="Equation" r:id="rId4" imgW="165100" imgH="152400" progId="Equation.DSMT4">
                    <p:embed/>
                    <p:pic>
                      <p:nvPicPr>
                        <p:cNvPr id="0" name=""/>
                        <p:cNvPicPr/>
                        <p:nvPr/>
                      </p:nvPicPr>
                      <p:blipFill>
                        <a:blip r:embed="rId5"/>
                        <a:stretch>
                          <a:fillRect/>
                        </a:stretch>
                      </p:blipFill>
                      <p:spPr>
                        <a:xfrm>
                          <a:off x="5446949" y="3011712"/>
                          <a:ext cx="276225" cy="254000"/>
                        </a:xfrm>
                        <a:prstGeom prst="rect">
                          <a:avLst/>
                        </a:prstGeom>
                      </p:spPr>
                    </p:pic>
                  </p:oleObj>
                </mc:Fallback>
              </mc:AlternateContent>
            </a:graphicData>
          </a:graphic>
        </p:graphicFrame>
      </p:grpSp>
      <p:sp>
        <p:nvSpPr>
          <p:cNvPr id="165" name="Line 80"/>
          <p:cNvSpPr>
            <a:spLocks noChangeShapeType="1"/>
          </p:cNvSpPr>
          <p:nvPr/>
        </p:nvSpPr>
        <p:spPr bwMode="auto">
          <a:xfrm rot="16200000" flipH="1">
            <a:off x="8146644" y="3352868"/>
            <a:ext cx="786713"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6" name="Line 80"/>
          <p:cNvSpPr>
            <a:spLocks noChangeShapeType="1"/>
          </p:cNvSpPr>
          <p:nvPr/>
        </p:nvSpPr>
        <p:spPr bwMode="auto">
          <a:xfrm rot="16200000" flipH="1">
            <a:off x="6216006" y="3362649"/>
            <a:ext cx="78804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7" name="Group 166"/>
          <p:cNvGrpSpPr/>
          <p:nvPr/>
        </p:nvGrpSpPr>
        <p:grpSpPr>
          <a:xfrm>
            <a:off x="7067588" y="3581569"/>
            <a:ext cx="764085" cy="371306"/>
            <a:chOff x="5111703" y="2991880"/>
            <a:chExt cx="764085" cy="371306"/>
          </a:xfrm>
        </p:grpSpPr>
        <p:sp>
          <p:nvSpPr>
            <p:cNvPr id="168" name="Oval 167"/>
            <p:cNvSpPr/>
            <p:nvPr/>
          </p:nvSpPr>
          <p:spPr>
            <a:xfrm>
              <a:off x="5111703" y="2991880"/>
              <a:ext cx="764085" cy="371306"/>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9" name="Object 168"/>
            <p:cNvGraphicFramePr>
              <a:graphicFrameLocks noChangeAspect="1"/>
            </p:cNvGraphicFramePr>
            <p:nvPr>
              <p:extLst>
                <p:ext uri="{D42A27DB-BD31-4B8C-83A1-F6EECF244321}">
                  <p14:modId xmlns:p14="http://schemas.microsoft.com/office/powerpoint/2010/main" val="856740887"/>
                </p:ext>
              </p:extLst>
            </p:nvPr>
          </p:nvGraphicFramePr>
          <p:xfrm>
            <a:off x="5130715" y="3002824"/>
            <a:ext cx="719138" cy="339725"/>
          </p:xfrm>
          <a:graphic>
            <a:graphicData uri="http://schemas.openxmlformats.org/presentationml/2006/ole">
              <mc:AlternateContent xmlns:mc="http://schemas.openxmlformats.org/markup-compatibility/2006">
                <mc:Choice xmlns:v="urn:schemas-microsoft-com:vml" Requires="v">
                  <p:oleObj spid="_x0000_s2640057" name="Equation" r:id="rId6" imgW="431800" imgH="203200" progId="Equation.DSMT4">
                    <p:embed/>
                  </p:oleObj>
                </mc:Choice>
                <mc:Fallback>
                  <p:oleObj name="Equation" r:id="rId6" imgW="431800" imgH="203200" progId="Equation.DSMT4">
                    <p:embed/>
                    <p:pic>
                      <p:nvPicPr>
                        <p:cNvPr id="0" name=""/>
                        <p:cNvPicPr/>
                        <p:nvPr/>
                      </p:nvPicPr>
                      <p:blipFill>
                        <a:blip r:embed="rId7"/>
                        <a:stretch>
                          <a:fillRect/>
                        </a:stretch>
                      </p:blipFill>
                      <p:spPr>
                        <a:xfrm>
                          <a:off x="5130715" y="3002824"/>
                          <a:ext cx="719138" cy="339725"/>
                        </a:xfrm>
                        <a:prstGeom prst="rect">
                          <a:avLst/>
                        </a:prstGeom>
                      </p:spPr>
                    </p:pic>
                  </p:oleObj>
                </mc:Fallback>
              </mc:AlternateContent>
            </a:graphicData>
          </a:graphic>
        </p:graphicFrame>
      </p:grpSp>
      <p:sp>
        <p:nvSpPr>
          <p:cNvPr id="44" name="Line 73"/>
          <p:cNvSpPr>
            <a:spLocks noChangeShapeType="1"/>
          </p:cNvSpPr>
          <p:nvPr/>
        </p:nvSpPr>
        <p:spPr bwMode="auto">
          <a:xfrm rot="10800000">
            <a:off x="8091284" y="730083"/>
            <a:ext cx="69051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 name="Line 75"/>
          <p:cNvSpPr>
            <a:spLocks noChangeShapeType="1"/>
          </p:cNvSpPr>
          <p:nvPr/>
        </p:nvSpPr>
        <p:spPr bwMode="auto">
          <a:xfrm rot="10800000">
            <a:off x="6438900" y="827281"/>
            <a:ext cx="58319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6" name="Group 45"/>
          <p:cNvGrpSpPr>
            <a:grpSpLocks/>
          </p:cNvGrpSpPr>
          <p:nvPr/>
        </p:nvGrpSpPr>
        <p:grpSpPr bwMode="auto">
          <a:xfrm rot="10800000">
            <a:off x="7022096" y="522985"/>
            <a:ext cx="1059065" cy="485995"/>
            <a:chOff x="2256" y="2880"/>
            <a:chExt cx="576" cy="240"/>
          </a:xfrm>
        </p:grpSpPr>
        <p:sp>
          <p:nvSpPr>
            <p:cNvPr id="47"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0"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3"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54" name="Line 80"/>
          <p:cNvSpPr>
            <a:spLocks noChangeShapeType="1"/>
          </p:cNvSpPr>
          <p:nvPr/>
        </p:nvSpPr>
        <p:spPr bwMode="auto">
          <a:xfrm rot="16200000" flipH="1">
            <a:off x="6197275" y="1068909"/>
            <a:ext cx="487470" cy="42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 name="Line 80"/>
          <p:cNvSpPr>
            <a:spLocks noChangeShapeType="1"/>
          </p:cNvSpPr>
          <p:nvPr/>
        </p:nvSpPr>
        <p:spPr bwMode="auto">
          <a:xfrm rot="16200000" flipH="1">
            <a:off x="6218032" y="1312990"/>
            <a:ext cx="283668" cy="1673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56" name="Object 2"/>
          <p:cNvGraphicFramePr>
            <a:graphicFrameLocks noChangeAspect="1"/>
          </p:cNvGraphicFramePr>
          <p:nvPr>
            <p:extLst>
              <p:ext uri="{D42A27DB-BD31-4B8C-83A1-F6EECF244321}">
                <p14:modId xmlns:p14="http://schemas.microsoft.com/office/powerpoint/2010/main" val="3228822400"/>
              </p:ext>
            </p:extLst>
          </p:nvPr>
        </p:nvGraphicFramePr>
        <p:xfrm>
          <a:off x="7463373" y="1280213"/>
          <a:ext cx="327025" cy="349250"/>
        </p:xfrm>
        <a:graphic>
          <a:graphicData uri="http://schemas.openxmlformats.org/presentationml/2006/ole">
            <mc:AlternateContent xmlns:mc="http://schemas.openxmlformats.org/markup-compatibility/2006">
              <mc:Choice xmlns:v="urn:schemas-microsoft-com:vml" Requires="v">
                <p:oleObj spid="_x0000_s2640058" name="Equation" r:id="rId8" imgW="190500" imgH="203200" progId="Equation.DSMT4">
                  <p:embed/>
                </p:oleObj>
              </mc:Choice>
              <mc:Fallback>
                <p:oleObj name="Equation" r:id="rId8" imgW="190500" imgH="203200" progId="Equation.DSMT4">
                  <p:embed/>
                  <p:pic>
                    <p:nvPicPr>
                      <p:cNvPr id="0" name=""/>
                      <p:cNvPicPr>
                        <a:picLocks noChangeAspect="1" noChangeArrowheads="1"/>
                      </p:cNvPicPr>
                      <p:nvPr/>
                    </p:nvPicPr>
                    <p:blipFill>
                      <a:blip r:embed="rId9"/>
                      <a:srcRect/>
                      <a:stretch>
                        <a:fillRect/>
                      </a:stretch>
                    </p:blipFill>
                    <p:spPr bwMode="auto">
                      <a:xfrm>
                        <a:off x="7463373" y="1280213"/>
                        <a:ext cx="327025" cy="349250"/>
                      </a:xfrm>
                      <a:prstGeom prst="rect">
                        <a:avLst/>
                      </a:prstGeom>
                      <a:noFill/>
                      <a:ln>
                        <a:noFill/>
                      </a:ln>
                      <a:effectLst/>
                    </p:spPr>
                  </p:pic>
                </p:oleObj>
              </mc:Fallback>
            </mc:AlternateContent>
          </a:graphicData>
        </a:graphic>
      </p:graphicFrame>
      <p:graphicFrame>
        <p:nvGraphicFramePr>
          <p:cNvPr id="57" name="Object 2"/>
          <p:cNvGraphicFramePr>
            <a:graphicFrameLocks noChangeAspect="1"/>
          </p:cNvGraphicFramePr>
          <p:nvPr>
            <p:extLst>
              <p:ext uri="{D42A27DB-BD31-4B8C-83A1-F6EECF244321}">
                <p14:modId xmlns:p14="http://schemas.microsoft.com/office/powerpoint/2010/main" val="1328066080"/>
              </p:ext>
            </p:extLst>
          </p:nvPr>
        </p:nvGraphicFramePr>
        <p:xfrm>
          <a:off x="7469188" y="203500"/>
          <a:ext cx="349250" cy="349250"/>
        </p:xfrm>
        <a:graphic>
          <a:graphicData uri="http://schemas.openxmlformats.org/presentationml/2006/ole">
            <mc:AlternateContent xmlns:mc="http://schemas.openxmlformats.org/markup-compatibility/2006">
              <mc:Choice xmlns:v="urn:schemas-microsoft-com:vml" Requires="v">
                <p:oleObj spid="_x0000_s2640059" name="Equation" r:id="rId10" imgW="203200" imgH="203200" progId="Equation.DSMT4">
                  <p:embed/>
                </p:oleObj>
              </mc:Choice>
              <mc:Fallback>
                <p:oleObj name="Equation" r:id="rId10" imgW="203200" imgH="203200" progId="Equation.DSMT4">
                  <p:embed/>
                  <p:pic>
                    <p:nvPicPr>
                      <p:cNvPr id="0" name=""/>
                      <p:cNvPicPr>
                        <a:picLocks noChangeAspect="1" noChangeArrowheads="1"/>
                      </p:cNvPicPr>
                      <p:nvPr/>
                    </p:nvPicPr>
                    <p:blipFill>
                      <a:blip r:embed="rId11"/>
                      <a:srcRect/>
                      <a:stretch>
                        <a:fillRect/>
                      </a:stretch>
                    </p:blipFill>
                    <p:spPr bwMode="auto">
                      <a:xfrm>
                        <a:off x="7469188" y="203500"/>
                        <a:ext cx="349250" cy="349250"/>
                      </a:xfrm>
                      <a:prstGeom prst="rect">
                        <a:avLst/>
                      </a:prstGeom>
                      <a:noFill/>
                      <a:ln>
                        <a:noFill/>
                      </a:ln>
                      <a:effectLst/>
                    </p:spPr>
                  </p:pic>
                </p:oleObj>
              </mc:Fallback>
            </mc:AlternateContent>
          </a:graphicData>
        </a:graphic>
      </p:graphicFrame>
      <p:graphicFrame>
        <p:nvGraphicFramePr>
          <p:cNvPr id="58" name="Object 2"/>
          <p:cNvGraphicFramePr>
            <a:graphicFrameLocks noChangeAspect="1"/>
          </p:cNvGraphicFramePr>
          <p:nvPr>
            <p:extLst>
              <p:ext uri="{D42A27DB-BD31-4B8C-83A1-F6EECF244321}">
                <p14:modId xmlns:p14="http://schemas.microsoft.com/office/powerpoint/2010/main" val="4084501045"/>
              </p:ext>
            </p:extLst>
          </p:nvPr>
        </p:nvGraphicFramePr>
        <p:xfrm>
          <a:off x="5790766" y="1313956"/>
          <a:ext cx="535422" cy="204788"/>
        </p:xfrm>
        <a:graphic>
          <a:graphicData uri="http://schemas.openxmlformats.org/presentationml/2006/ole">
            <mc:AlternateContent xmlns:mc="http://schemas.openxmlformats.org/markup-compatibility/2006">
              <mc:Choice xmlns:v="urn:schemas-microsoft-com:vml" Requires="v">
                <p:oleObj spid="_x0000_s2640060" name="Equation" r:id="rId12" imgW="431800" imgH="165100" progId="Equation.DSMT4">
                  <p:embed/>
                </p:oleObj>
              </mc:Choice>
              <mc:Fallback>
                <p:oleObj name="Equation" r:id="rId12" imgW="431800" imgH="165100" progId="Equation.DSMT4">
                  <p:embed/>
                  <p:pic>
                    <p:nvPicPr>
                      <p:cNvPr id="0" name=""/>
                      <p:cNvPicPr>
                        <a:picLocks noChangeAspect="1" noChangeArrowheads="1"/>
                      </p:cNvPicPr>
                      <p:nvPr/>
                    </p:nvPicPr>
                    <p:blipFill>
                      <a:blip r:embed="rId13"/>
                      <a:srcRect/>
                      <a:stretch>
                        <a:fillRect/>
                      </a:stretch>
                    </p:blipFill>
                    <p:spPr bwMode="auto">
                      <a:xfrm>
                        <a:off x="5790766" y="1313956"/>
                        <a:ext cx="535422" cy="204788"/>
                      </a:xfrm>
                      <a:prstGeom prst="rect">
                        <a:avLst/>
                      </a:prstGeom>
                      <a:noFill/>
                      <a:ln>
                        <a:noFill/>
                      </a:ln>
                      <a:effectLst/>
                    </p:spPr>
                  </p:pic>
                </p:oleObj>
              </mc:Fallback>
            </mc:AlternateContent>
          </a:graphicData>
        </a:graphic>
      </p:graphicFrame>
      <p:cxnSp>
        <p:nvCxnSpPr>
          <p:cNvPr id="6" name="Straight Arrow Connector 5"/>
          <p:cNvCxnSpPr/>
          <p:nvPr/>
        </p:nvCxnSpPr>
        <p:spPr>
          <a:xfrm>
            <a:off x="6588125" y="1999580"/>
            <a:ext cx="583026"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6559550" y="1254813"/>
            <a:ext cx="0" cy="534289"/>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6533827" y="2594277"/>
            <a:ext cx="308298" cy="304915"/>
            <a:chOff x="6610027" y="3162302"/>
            <a:chExt cx="308298" cy="304915"/>
          </a:xfrm>
        </p:grpSpPr>
        <p:cxnSp>
          <p:nvCxnSpPr>
            <p:cNvPr id="65" name="Straight Arrow Connector 64"/>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70" name="Object 2"/>
          <p:cNvGraphicFramePr>
            <a:graphicFrameLocks noChangeAspect="1"/>
          </p:cNvGraphicFramePr>
          <p:nvPr>
            <p:extLst>
              <p:ext uri="{D42A27DB-BD31-4B8C-83A1-F6EECF244321}">
                <p14:modId xmlns:p14="http://schemas.microsoft.com/office/powerpoint/2010/main" val="3267549862"/>
              </p:ext>
            </p:extLst>
          </p:nvPr>
        </p:nvGraphicFramePr>
        <p:xfrm>
          <a:off x="6602412" y="2474403"/>
          <a:ext cx="239713" cy="350837"/>
        </p:xfrm>
        <a:graphic>
          <a:graphicData uri="http://schemas.openxmlformats.org/presentationml/2006/ole">
            <mc:AlternateContent xmlns:mc="http://schemas.openxmlformats.org/markup-compatibility/2006">
              <mc:Choice xmlns:v="urn:schemas-microsoft-com:vml" Requires="v">
                <p:oleObj spid="_x0000_s2640061" name="Equation" r:id="rId14" imgW="139700" imgH="203200" progId="Equation.DSMT4">
                  <p:embed/>
                </p:oleObj>
              </mc:Choice>
              <mc:Fallback>
                <p:oleObj name="Equation" r:id="rId14" imgW="139700" imgH="203200" progId="Equation.DSMT4">
                  <p:embed/>
                  <p:pic>
                    <p:nvPicPr>
                      <p:cNvPr id="0" name=""/>
                      <p:cNvPicPr>
                        <a:picLocks noChangeAspect="1" noChangeArrowheads="1"/>
                      </p:cNvPicPr>
                      <p:nvPr/>
                    </p:nvPicPr>
                    <p:blipFill>
                      <a:blip r:embed="rId15"/>
                      <a:srcRect/>
                      <a:stretch>
                        <a:fillRect/>
                      </a:stretch>
                    </p:blipFill>
                    <p:spPr bwMode="auto">
                      <a:xfrm>
                        <a:off x="6602412" y="2474403"/>
                        <a:ext cx="239713" cy="350837"/>
                      </a:xfrm>
                      <a:prstGeom prst="rect">
                        <a:avLst/>
                      </a:prstGeom>
                      <a:noFill/>
                      <a:ln>
                        <a:noFill/>
                      </a:ln>
                      <a:effectLst/>
                    </p:spPr>
                  </p:pic>
                </p:oleObj>
              </mc:Fallback>
            </mc:AlternateContent>
          </a:graphicData>
        </a:graphic>
      </p:graphicFrame>
      <p:graphicFrame>
        <p:nvGraphicFramePr>
          <p:cNvPr id="71" name="Object 2"/>
          <p:cNvGraphicFramePr>
            <a:graphicFrameLocks noChangeAspect="1"/>
          </p:cNvGraphicFramePr>
          <p:nvPr>
            <p:extLst>
              <p:ext uri="{D42A27DB-BD31-4B8C-83A1-F6EECF244321}">
                <p14:modId xmlns:p14="http://schemas.microsoft.com/office/powerpoint/2010/main" val="2841366435"/>
              </p:ext>
            </p:extLst>
          </p:nvPr>
        </p:nvGraphicFramePr>
        <p:xfrm>
          <a:off x="6721475" y="1983088"/>
          <a:ext cx="217488" cy="350837"/>
        </p:xfrm>
        <a:graphic>
          <a:graphicData uri="http://schemas.openxmlformats.org/presentationml/2006/ole">
            <mc:AlternateContent xmlns:mc="http://schemas.openxmlformats.org/markup-compatibility/2006">
              <mc:Choice xmlns:v="urn:schemas-microsoft-com:vml" Requires="v">
                <p:oleObj spid="_x0000_s2640062" name="Equation" r:id="rId16" imgW="127000" imgH="203200" progId="Equation.DSMT4">
                  <p:embed/>
                </p:oleObj>
              </mc:Choice>
              <mc:Fallback>
                <p:oleObj name="Equation" r:id="rId16" imgW="127000" imgH="203200" progId="Equation.DSMT4">
                  <p:embed/>
                  <p:pic>
                    <p:nvPicPr>
                      <p:cNvPr id="0" name=""/>
                      <p:cNvPicPr>
                        <a:picLocks noChangeAspect="1" noChangeArrowheads="1"/>
                      </p:cNvPicPr>
                      <p:nvPr/>
                    </p:nvPicPr>
                    <p:blipFill>
                      <a:blip r:embed="rId17"/>
                      <a:srcRect/>
                      <a:stretch>
                        <a:fillRect/>
                      </a:stretch>
                    </p:blipFill>
                    <p:spPr bwMode="auto">
                      <a:xfrm>
                        <a:off x="6721475" y="1983088"/>
                        <a:ext cx="217488" cy="350837"/>
                      </a:xfrm>
                      <a:prstGeom prst="rect">
                        <a:avLst/>
                      </a:prstGeom>
                      <a:noFill/>
                      <a:ln>
                        <a:noFill/>
                      </a:ln>
                      <a:effectLst/>
                    </p:spPr>
                  </p:pic>
                </p:oleObj>
              </mc:Fallback>
            </mc:AlternateContent>
          </a:graphicData>
        </a:graphic>
      </p:graphicFrame>
      <p:graphicFrame>
        <p:nvGraphicFramePr>
          <p:cNvPr id="72" name="Object 2"/>
          <p:cNvGraphicFramePr>
            <a:graphicFrameLocks noChangeAspect="1"/>
          </p:cNvGraphicFramePr>
          <p:nvPr>
            <p:extLst>
              <p:ext uri="{D42A27DB-BD31-4B8C-83A1-F6EECF244321}">
                <p14:modId xmlns:p14="http://schemas.microsoft.com/office/powerpoint/2010/main" val="1677252366"/>
              </p:ext>
            </p:extLst>
          </p:nvPr>
        </p:nvGraphicFramePr>
        <p:xfrm>
          <a:off x="6599238" y="1351263"/>
          <a:ext cx="239712" cy="350837"/>
        </p:xfrm>
        <a:graphic>
          <a:graphicData uri="http://schemas.openxmlformats.org/presentationml/2006/ole">
            <mc:AlternateContent xmlns:mc="http://schemas.openxmlformats.org/markup-compatibility/2006">
              <mc:Choice xmlns:v="urn:schemas-microsoft-com:vml" Requires="v">
                <p:oleObj spid="_x0000_s2640063" name="Equation" r:id="rId18" imgW="139700" imgH="203200" progId="Equation.DSMT4">
                  <p:embed/>
                </p:oleObj>
              </mc:Choice>
              <mc:Fallback>
                <p:oleObj name="Equation" r:id="rId18" imgW="139700" imgH="203200" progId="Equation.DSMT4">
                  <p:embed/>
                  <p:pic>
                    <p:nvPicPr>
                      <p:cNvPr id="0" name=""/>
                      <p:cNvPicPr>
                        <a:picLocks noChangeAspect="1" noChangeArrowheads="1"/>
                      </p:cNvPicPr>
                      <p:nvPr/>
                    </p:nvPicPr>
                    <p:blipFill>
                      <a:blip r:embed="rId19"/>
                      <a:srcRect/>
                      <a:stretch>
                        <a:fillRect/>
                      </a:stretch>
                    </p:blipFill>
                    <p:spPr bwMode="auto">
                      <a:xfrm>
                        <a:off x="6599238" y="1351263"/>
                        <a:ext cx="239712" cy="350837"/>
                      </a:xfrm>
                      <a:prstGeom prst="rect">
                        <a:avLst/>
                      </a:prstGeom>
                      <a:noFill/>
                      <a:ln>
                        <a:noFill/>
                      </a:ln>
                      <a:effectLst/>
                    </p:spPr>
                  </p:pic>
                </p:oleObj>
              </mc:Fallback>
            </mc:AlternateContent>
          </a:graphicData>
        </a:graphic>
      </p:graphicFrame>
      <p:graphicFrame>
        <p:nvGraphicFramePr>
          <p:cNvPr id="77" name="Object 2"/>
          <p:cNvGraphicFramePr>
            <a:graphicFrameLocks noChangeAspect="1"/>
          </p:cNvGraphicFramePr>
          <p:nvPr>
            <p:extLst>
              <p:ext uri="{D42A27DB-BD31-4B8C-83A1-F6EECF244321}">
                <p14:modId xmlns:p14="http://schemas.microsoft.com/office/powerpoint/2010/main" val="2543713767"/>
              </p:ext>
            </p:extLst>
          </p:nvPr>
        </p:nvGraphicFramePr>
        <p:xfrm>
          <a:off x="5224998" y="755650"/>
          <a:ext cx="327025" cy="349250"/>
        </p:xfrm>
        <a:graphic>
          <a:graphicData uri="http://schemas.openxmlformats.org/presentationml/2006/ole">
            <mc:AlternateContent xmlns:mc="http://schemas.openxmlformats.org/markup-compatibility/2006">
              <mc:Choice xmlns:v="urn:schemas-microsoft-com:vml" Requires="v">
                <p:oleObj spid="_x0000_s2640064" name="Equation" r:id="rId20" imgW="190500" imgH="203200" progId="Equation.DSMT4">
                  <p:embed/>
                </p:oleObj>
              </mc:Choice>
              <mc:Fallback>
                <p:oleObj name="Equation" r:id="rId20" imgW="190500" imgH="203200" progId="Equation.DSMT4">
                  <p:embed/>
                  <p:pic>
                    <p:nvPicPr>
                      <p:cNvPr id="0" name=""/>
                      <p:cNvPicPr>
                        <a:picLocks noChangeAspect="1" noChangeArrowheads="1"/>
                      </p:cNvPicPr>
                      <p:nvPr/>
                    </p:nvPicPr>
                    <p:blipFill>
                      <a:blip r:embed="rId21"/>
                      <a:srcRect/>
                      <a:stretch>
                        <a:fillRect/>
                      </a:stretch>
                    </p:blipFill>
                    <p:spPr bwMode="auto">
                      <a:xfrm>
                        <a:off x="5224998" y="755650"/>
                        <a:ext cx="327025" cy="349250"/>
                      </a:xfrm>
                      <a:prstGeom prst="rect">
                        <a:avLst/>
                      </a:prstGeom>
                      <a:noFill/>
                      <a:ln>
                        <a:noFill/>
                      </a:ln>
                      <a:effectLst/>
                    </p:spPr>
                  </p:pic>
                </p:oleObj>
              </mc:Fallback>
            </mc:AlternateContent>
          </a:graphicData>
        </a:graphic>
      </p:graphicFrame>
      <p:sp>
        <p:nvSpPr>
          <p:cNvPr id="85" name="Line 80"/>
          <p:cNvSpPr>
            <a:spLocks noChangeShapeType="1"/>
          </p:cNvSpPr>
          <p:nvPr/>
        </p:nvSpPr>
        <p:spPr bwMode="auto">
          <a:xfrm rot="16200000" flipH="1">
            <a:off x="6296203" y="1401727"/>
            <a:ext cx="294236" cy="408"/>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79" name="Object 2"/>
          <p:cNvGraphicFramePr>
            <a:graphicFrameLocks noChangeAspect="1"/>
          </p:cNvGraphicFramePr>
          <p:nvPr>
            <p:extLst>
              <p:ext uri="{D42A27DB-BD31-4B8C-83A1-F6EECF244321}">
                <p14:modId xmlns:p14="http://schemas.microsoft.com/office/powerpoint/2010/main" val="1571001425"/>
              </p:ext>
            </p:extLst>
          </p:nvPr>
        </p:nvGraphicFramePr>
        <p:xfrm>
          <a:off x="1239329" y="1366838"/>
          <a:ext cx="327025" cy="349250"/>
        </p:xfrm>
        <a:graphic>
          <a:graphicData uri="http://schemas.openxmlformats.org/presentationml/2006/ole">
            <mc:AlternateContent xmlns:mc="http://schemas.openxmlformats.org/markup-compatibility/2006">
              <mc:Choice xmlns:v="urn:schemas-microsoft-com:vml" Requires="v">
                <p:oleObj spid="_x0000_s2640065" name="Equation" r:id="rId22" imgW="190500" imgH="203200" progId="Equation.DSMT4">
                  <p:embed/>
                </p:oleObj>
              </mc:Choice>
              <mc:Fallback>
                <p:oleObj name="Equation" r:id="rId22" imgW="190500" imgH="203200" progId="Equation.DSMT4">
                  <p:embed/>
                  <p:pic>
                    <p:nvPicPr>
                      <p:cNvPr id="0" name=""/>
                      <p:cNvPicPr>
                        <a:picLocks noChangeAspect="1" noChangeArrowheads="1"/>
                      </p:cNvPicPr>
                      <p:nvPr/>
                    </p:nvPicPr>
                    <p:blipFill>
                      <a:blip r:embed="rId21"/>
                      <a:srcRect/>
                      <a:stretch>
                        <a:fillRect/>
                      </a:stretch>
                    </p:blipFill>
                    <p:spPr bwMode="auto">
                      <a:xfrm>
                        <a:off x="1239329" y="1366838"/>
                        <a:ext cx="327025" cy="349250"/>
                      </a:xfrm>
                      <a:prstGeom prst="rect">
                        <a:avLst/>
                      </a:prstGeom>
                      <a:noFill/>
                      <a:ln>
                        <a:noFill/>
                      </a:ln>
                      <a:effectLst/>
                    </p:spPr>
                  </p:pic>
                </p:oleObj>
              </mc:Fallback>
            </mc:AlternateContent>
          </a:graphicData>
        </a:graphic>
      </p:graphicFrame>
      <p:sp>
        <p:nvSpPr>
          <p:cNvPr id="88" name="TextBox 87"/>
          <p:cNvSpPr txBox="1"/>
          <p:nvPr/>
        </p:nvSpPr>
        <p:spPr>
          <a:xfrm>
            <a:off x="912075" y="2474565"/>
            <a:ext cx="5531450" cy="1323439"/>
          </a:xfrm>
          <a:prstGeom prst="rect">
            <a:avLst/>
          </a:prstGeom>
          <a:noFill/>
        </p:spPr>
        <p:txBody>
          <a:bodyPr wrap="square" rtlCol="0">
            <a:spAutoFit/>
          </a:bodyPr>
          <a:lstStyle/>
          <a:p>
            <a:r>
              <a:rPr lang="en-US" sz="2000" dirty="0">
                <a:solidFill>
                  <a:srgbClr val="FF0000"/>
                </a:solidFill>
                <a:latin typeface="Apple Chancery"/>
                <a:cs typeface="Apple Chancery"/>
              </a:rPr>
              <a:t>1.) There is </a:t>
            </a:r>
            <a:r>
              <a:rPr lang="en-US" sz="2000" dirty="0">
                <a:latin typeface="Times New Roman"/>
                <a:cs typeface="Times New Roman"/>
              </a:rPr>
              <a:t>the part of the battery that </a:t>
            </a:r>
            <a:r>
              <a:rPr lang="en-US" sz="2000" dirty="0">
                <a:solidFill>
                  <a:srgbClr val="0000FF"/>
                </a:solidFill>
                <a:latin typeface="Times New Roman"/>
                <a:cs typeface="Times New Roman"/>
              </a:rPr>
              <a:t>creates the electric field </a:t>
            </a:r>
            <a:r>
              <a:rPr lang="en-US" sz="2000" dirty="0">
                <a:latin typeface="Times New Roman"/>
                <a:cs typeface="Times New Roman"/>
              </a:rPr>
              <a:t>that </a:t>
            </a:r>
            <a:r>
              <a:rPr lang="en-US" sz="2000" dirty="0">
                <a:solidFill>
                  <a:srgbClr val="0000FF"/>
                </a:solidFill>
                <a:latin typeface="Times New Roman"/>
                <a:cs typeface="Times New Roman"/>
              </a:rPr>
              <a:t>motivates charge to move </a:t>
            </a:r>
            <a:r>
              <a:rPr lang="en-US" sz="2000" dirty="0">
                <a:latin typeface="Times New Roman"/>
                <a:cs typeface="Times New Roman"/>
              </a:rPr>
              <a:t>through the wires.  This part has the units of </a:t>
            </a:r>
            <a:r>
              <a:rPr lang="en-US" sz="2000" i="1" dirty="0">
                <a:solidFill>
                  <a:srgbClr val="FF0000"/>
                </a:solidFill>
                <a:latin typeface="Times New Roman"/>
                <a:cs typeface="Times New Roman"/>
              </a:rPr>
              <a:t>volts</a:t>
            </a:r>
            <a:r>
              <a:rPr lang="en-US" sz="2000" i="1" dirty="0">
                <a:latin typeface="Times New Roman"/>
                <a:cs typeface="Times New Roman"/>
              </a:rPr>
              <a:t> </a:t>
            </a:r>
            <a:r>
              <a:rPr lang="en-US" sz="2000" dirty="0">
                <a:latin typeface="Times New Roman"/>
                <a:cs typeface="Times New Roman"/>
              </a:rPr>
              <a:t>and is called </a:t>
            </a:r>
            <a:r>
              <a:rPr lang="en-US" sz="2000" i="1" dirty="0">
                <a:solidFill>
                  <a:srgbClr val="FF0000"/>
                </a:solidFill>
                <a:latin typeface="Times New Roman"/>
                <a:cs typeface="Times New Roman"/>
              </a:rPr>
              <a:t>the electromotive force</a:t>
            </a:r>
            <a:r>
              <a:rPr lang="en-US" sz="2000" i="1" dirty="0">
                <a:latin typeface="Times New Roman"/>
                <a:cs typeface="Times New Roman"/>
              </a:rPr>
              <a:t>, </a:t>
            </a:r>
            <a:r>
              <a:rPr lang="en-US" sz="2000" dirty="0">
                <a:latin typeface="Times New Roman"/>
                <a:cs typeface="Times New Roman"/>
              </a:rPr>
              <a:t>or </a:t>
            </a:r>
            <a:r>
              <a:rPr lang="en-US" sz="2000" dirty="0">
                <a:solidFill>
                  <a:srgbClr val="FF0000"/>
                </a:solidFill>
                <a:latin typeface="Times New Roman"/>
                <a:cs typeface="Times New Roman"/>
              </a:rPr>
              <a:t>EMF </a:t>
            </a:r>
            <a:r>
              <a:rPr lang="en-US" sz="2000" dirty="0">
                <a:latin typeface="Times New Roman"/>
                <a:cs typeface="Times New Roman"/>
              </a:rPr>
              <a:t>(symbol    );</a:t>
            </a:r>
          </a:p>
        </p:txBody>
      </p:sp>
      <p:sp>
        <p:nvSpPr>
          <p:cNvPr id="89" name="TextBox 88"/>
          <p:cNvSpPr txBox="1"/>
          <p:nvPr/>
        </p:nvSpPr>
        <p:spPr>
          <a:xfrm>
            <a:off x="912075" y="3868156"/>
            <a:ext cx="7961681" cy="707886"/>
          </a:xfrm>
          <a:prstGeom prst="rect">
            <a:avLst/>
          </a:prstGeom>
          <a:noFill/>
        </p:spPr>
        <p:txBody>
          <a:bodyPr wrap="square" rtlCol="0">
            <a:spAutoFit/>
          </a:bodyPr>
          <a:lstStyle/>
          <a:p>
            <a:r>
              <a:rPr lang="en-US" sz="2000" dirty="0">
                <a:solidFill>
                  <a:srgbClr val="FF0000"/>
                </a:solidFill>
                <a:latin typeface="Apple Chancery"/>
                <a:cs typeface="Apple Chancery"/>
              </a:rPr>
              <a:t>2.) Although it is </a:t>
            </a:r>
            <a:r>
              <a:rPr lang="en-US" sz="2000" dirty="0">
                <a:latin typeface="Times New Roman"/>
                <a:cs typeface="Times New Roman"/>
              </a:rPr>
              <a:t>possible to “rectify” a power supply to compensate for this, a power supply in its natural state also has </a:t>
            </a:r>
            <a:r>
              <a:rPr lang="en-US" sz="2000" dirty="0">
                <a:solidFill>
                  <a:srgbClr val="0000FF"/>
                </a:solidFill>
                <a:latin typeface="Times New Roman"/>
                <a:cs typeface="Times New Roman"/>
              </a:rPr>
              <a:t>internal resistance    </a:t>
            </a:r>
            <a:r>
              <a:rPr lang="en-US" sz="2000" dirty="0">
                <a:latin typeface="Times New Roman"/>
                <a:cs typeface="Times New Roman"/>
              </a:rPr>
              <a:t>.  </a:t>
            </a:r>
          </a:p>
        </p:txBody>
      </p:sp>
      <p:graphicFrame>
        <p:nvGraphicFramePr>
          <p:cNvPr id="90" name="Object 2"/>
          <p:cNvGraphicFramePr>
            <a:graphicFrameLocks noChangeAspect="1"/>
          </p:cNvGraphicFramePr>
          <p:nvPr>
            <p:extLst>
              <p:ext uri="{D42A27DB-BD31-4B8C-83A1-F6EECF244321}">
                <p14:modId xmlns:p14="http://schemas.microsoft.com/office/powerpoint/2010/main" val="2973743077"/>
              </p:ext>
            </p:extLst>
          </p:nvPr>
        </p:nvGraphicFramePr>
        <p:xfrm>
          <a:off x="5841960" y="3458078"/>
          <a:ext cx="254078" cy="311450"/>
        </p:xfrm>
        <a:graphic>
          <a:graphicData uri="http://schemas.openxmlformats.org/presentationml/2006/ole">
            <mc:AlternateContent xmlns:mc="http://schemas.openxmlformats.org/markup-compatibility/2006">
              <mc:Choice xmlns:v="urn:schemas-microsoft-com:vml" Requires="v">
                <p:oleObj spid="_x0000_s2640066" name="Equation" r:id="rId23" imgW="114300" imgH="139700" progId="Equation.DSMT4">
                  <p:embed/>
                </p:oleObj>
              </mc:Choice>
              <mc:Fallback>
                <p:oleObj name="Equation" r:id="rId23" imgW="114300" imgH="139700" progId="Equation.DSMT4">
                  <p:embed/>
                  <p:pic>
                    <p:nvPicPr>
                      <p:cNvPr id="0" name=""/>
                      <p:cNvPicPr>
                        <a:picLocks noChangeAspect="1" noChangeArrowheads="1"/>
                      </p:cNvPicPr>
                      <p:nvPr/>
                    </p:nvPicPr>
                    <p:blipFill>
                      <a:blip r:embed="rId24"/>
                      <a:srcRect/>
                      <a:stretch>
                        <a:fillRect/>
                      </a:stretch>
                    </p:blipFill>
                    <p:spPr bwMode="auto">
                      <a:xfrm>
                        <a:off x="5841960" y="3458078"/>
                        <a:ext cx="254078" cy="311450"/>
                      </a:xfrm>
                      <a:prstGeom prst="rect">
                        <a:avLst/>
                      </a:prstGeom>
                      <a:noFill/>
                      <a:ln>
                        <a:noFill/>
                      </a:ln>
                      <a:effectLst/>
                    </p:spPr>
                  </p:pic>
                </p:oleObj>
              </mc:Fallback>
            </mc:AlternateContent>
          </a:graphicData>
        </a:graphic>
      </p:graphicFrame>
      <p:grpSp>
        <p:nvGrpSpPr>
          <p:cNvPr id="91" name="Group 90"/>
          <p:cNvGrpSpPr>
            <a:grpSpLocks/>
          </p:cNvGrpSpPr>
          <p:nvPr/>
        </p:nvGrpSpPr>
        <p:grpSpPr bwMode="auto">
          <a:xfrm rot="10800000">
            <a:off x="7593759" y="2794300"/>
            <a:ext cx="595725" cy="290319"/>
            <a:chOff x="2256" y="2880"/>
            <a:chExt cx="576" cy="240"/>
          </a:xfrm>
        </p:grpSpPr>
        <p:sp>
          <p:nvSpPr>
            <p:cNvPr id="92" name="Line 15"/>
            <p:cNvSpPr>
              <a:spLocks noChangeShapeType="1"/>
            </p:cNvSpPr>
            <p:nvPr/>
          </p:nvSpPr>
          <p:spPr bwMode="auto">
            <a:xfrm flipV="1">
              <a:off x="2256" y="2880"/>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3" name="Line 16"/>
            <p:cNvSpPr>
              <a:spLocks noChangeShapeType="1"/>
            </p:cNvSpPr>
            <p:nvPr/>
          </p:nvSpPr>
          <p:spPr bwMode="auto">
            <a:xfrm>
              <a:off x="2304" y="2880"/>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 name="Line 17"/>
            <p:cNvSpPr>
              <a:spLocks noChangeShapeType="1"/>
            </p:cNvSpPr>
            <p:nvPr/>
          </p:nvSpPr>
          <p:spPr bwMode="auto">
            <a:xfrm flipV="1">
              <a:off x="2400" y="2880"/>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5" name="Line 18"/>
            <p:cNvSpPr>
              <a:spLocks noChangeShapeType="1"/>
            </p:cNvSpPr>
            <p:nvPr/>
          </p:nvSpPr>
          <p:spPr bwMode="auto">
            <a:xfrm>
              <a:off x="2496" y="2880"/>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 name="Line 19"/>
            <p:cNvSpPr>
              <a:spLocks noChangeShapeType="1"/>
            </p:cNvSpPr>
            <p:nvPr/>
          </p:nvSpPr>
          <p:spPr bwMode="auto">
            <a:xfrm flipV="1">
              <a:off x="2784" y="297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7" name="Line 45"/>
            <p:cNvSpPr>
              <a:spLocks noChangeShapeType="1"/>
            </p:cNvSpPr>
            <p:nvPr/>
          </p:nvSpPr>
          <p:spPr bwMode="auto">
            <a:xfrm flipV="1">
              <a:off x="2592" y="2880"/>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 name="Line 46"/>
            <p:cNvSpPr>
              <a:spLocks noChangeShapeType="1"/>
            </p:cNvSpPr>
            <p:nvPr/>
          </p:nvSpPr>
          <p:spPr bwMode="auto">
            <a:xfrm>
              <a:off x="2688" y="2880"/>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9" name="Line 75"/>
          <p:cNvSpPr>
            <a:spLocks noChangeShapeType="1"/>
          </p:cNvSpPr>
          <p:nvPr/>
        </p:nvSpPr>
        <p:spPr bwMode="auto">
          <a:xfrm rot="10800000" flipV="1">
            <a:off x="7261791" y="2962042"/>
            <a:ext cx="327438" cy="50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cxnSp>
        <p:nvCxnSpPr>
          <p:cNvPr id="3" name="Straight Connector 2"/>
          <p:cNvCxnSpPr/>
          <p:nvPr/>
        </p:nvCxnSpPr>
        <p:spPr>
          <a:xfrm>
            <a:off x="8189484" y="2910428"/>
            <a:ext cx="40608" cy="5943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02" name="Object 2"/>
          <p:cNvGraphicFramePr>
            <a:graphicFrameLocks noChangeAspect="1"/>
          </p:cNvGraphicFramePr>
          <p:nvPr>
            <p:extLst>
              <p:ext uri="{D42A27DB-BD31-4B8C-83A1-F6EECF244321}">
                <p14:modId xmlns:p14="http://schemas.microsoft.com/office/powerpoint/2010/main" val="3338452728"/>
              </p:ext>
            </p:extLst>
          </p:nvPr>
        </p:nvGraphicFramePr>
        <p:xfrm>
          <a:off x="7764463" y="2986088"/>
          <a:ext cx="195262" cy="350837"/>
        </p:xfrm>
        <a:graphic>
          <a:graphicData uri="http://schemas.openxmlformats.org/presentationml/2006/ole">
            <mc:AlternateContent xmlns:mc="http://schemas.openxmlformats.org/markup-compatibility/2006">
              <mc:Choice xmlns:v="urn:schemas-microsoft-com:vml" Requires="v">
                <p:oleObj spid="_x0000_s2640067" name="Equation" r:id="rId25" imgW="114300" imgH="203200" progId="Equation.DSMT4">
                  <p:embed/>
                </p:oleObj>
              </mc:Choice>
              <mc:Fallback>
                <p:oleObj name="Equation" r:id="rId25" imgW="114300" imgH="203200" progId="Equation.DSMT4">
                  <p:embed/>
                  <p:pic>
                    <p:nvPicPr>
                      <p:cNvPr id="0" name=""/>
                      <p:cNvPicPr>
                        <a:picLocks noChangeAspect="1" noChangeArrowheads="1"/>
                      </p:cNvPicPr>
                      <p:nvPr/>
                    </p:nvPicPr>
                    <p:blipFill>
                      <a:blip r:embed="rId26"/>
                      <a:srcRect/>
                      <a:stretch>
                        <a:fillRect/>
                      </a:stretch>
                    </p:blipFill>
                    <p:spPr bwMode="auto">
                      <a:xfrm>
                        <a:off x="7764463" y="2986088"/>
                        <a:ext cx="195262" cy="350837"/>
                      </a:xfrm>
                      <a:prstGeom prst="rect">
                        <a:avLst/>
                      </a:prstGeom>
                      <a:noFill/>
                      <a:ln>
                        <a:noFill/>
                      </a:ln>
                      <a:effectLst/>
                    </p:spPr>
                  </p:pic>
                </p:oleObj>
              </mc:Fallback>
            </mc:AlternateContent>
          </a:graphicData>
        </a:graphic>
      </p:graphicFrame>
      <p:graphicFrame>
        <p:nvGraphicFramePr>
          <p:cNvPr id="103" name="Object 2"/>
          <p:cNvGraphicFramePr>
            <a:graphicFrameLocks noChangeAspect="1"/>
          </p:cNvGraphicFramePr>
          <p:nvPr>
            <p:extLst>
              <p:ext uri="{D42A27DB-BD31-4B8C-83A1-F6EECF244321}">
                <p14:modId xmlns:p14="http://schemas.microsoft.com/office/powerpoint/2010/main" val="1326698508"/>
              </p:ext>
            </p:extLst>
          </p:nvPr>
        </p:nvGraphicFramePr>
        <p:xfrm>
          <a:off x="7138760" y="3168754"/>
          <a:ext cx="195262" cy="239712"/>
        </p:xfrm>
        <a:graphic>
          <a:graphicData uri="http://schemas.openxmlformats.org/presentationml/2006/ole">
            <mc:AlternateContent xmlns:mc="http://schemas.openxmlformats.org/markup-compatibility/2006">
              <mc:Choice xmlns:v="urn:schemas-microsoft-com:vml" Requires="v">
                <p:oleObj spid="_x0000_s2640068" name="Equation" r:id="rId27" imgW="114300" imgH="139700" progId="Equation.DSMT4">
                  <p:embed/>
                </p:oleObj>
              </mc:Choice>
              <mc:Fallback>
                <p:oleObj name="Equation" r:id="rId27" imgW="114300" imgH="139700" progId="Equation.DSMT4">
                  <p:embed/>
                  <p:pic>
                    <p:nvPicPr>
                      <p:cNvPr id="0" name=""/>
                      <p:cNvPicPr>
                        <a:picLocks noChangeAspect="1" noChangeArrowheads="1"/>
                      </p:cNvPicPr>
                      <p:nvPr/>
                    </p:nvPicPr>
                    <p:blipFill>
                      <a:blip r:embed="rId28"/>
                      <a:srcRect/>
                      <a:stretch>
                        <a:fillRect/>
                      </a:stretch>
                    </p:blipFill>
                    <p:spPr bwMode="auto">
                      <a:xfrm>
                        <a:off x="7138760" y="3168754"/>
                        <a:ext cx="195262" cy="239712"/>
                      </a:xfrm>
                      <a:prstGeom prst="rect">
                        <a:avLst/>
                      </a:prstGeom>
                      <a:noFill/>
                      <a:ln>
                        <a:noFill/>
                      </a:ln>
                      <a:effectLst/>
                    </p:spPr>
                  </p:pic>
                </p:oleObj>
              </mc:Fallback>
            </mc:AlternateContent>
          </a:graphicData>
        </a:graphic>
      </p:graphicFrame>
      <p:graphicFrame>
        <p:nvGraphicFramePr>
          <p:cNvPr id="104" name="Object 2"/>
          <p:cNvGraphicFramePr>
            <a:graphicFrameLocks noChangeAspect="1"/>
          </p:cNvGraphicFramePr>
          <p:nvPr>
            <p:extLst>
              <p:ext uri="{D42A27DB-BD31-4B8C-83A1-F6EECF244321}">
                <p14:modId xmlns:p14="http://schemas.microsoft.com/office/powerpoint/2010/main" val="3365053700"/>
              </p:ext>
            </p:extLst>
          </p:nvPr>
        </p:nvGraphicFramePr>
        <p:xfrm>
          <a:off x="7454900" y="2182813"/>
          <a:ext cx="1085850" cy="252412"/>
        </p:xfrm>
        <a:graphic>
          <a:graphicData uri="http://schemas.openxmlformats.org/presentationml/2006/ole">
            <mc:AlternateContent xmlns:mc="http://schemas.openxmlformats.org/markup-compatibility/2006">
              <mc:Choice xmlns:v="urn:schemas-microsoft-com:vml" Requires="v">
                <p:oleObj spid="_x0000_s2640069" name="Equation" r:id="rId29" imgW="876300" imgH="203200" progId="Equation.DSMT4">
                  <p:embed/>
                </p:oleObj>
              </mc:Choice>
              <mc:Fallback>
                <p:oleObj name="Equation" r:id="rId29" imgW="876300" imgH="203200" progId="Equation.DSMT4">
                  <p:embed/>
                  <p:pic>
                    <p:nvPicPr>
                      <p:cNvPr id="0" name=""/>
                      <p:cNvPicPr>
                        <a:picLocks noChangeAspect="1" noChangeArrowheads="1"/>
                      </p:cNvPicPr>
                      <p:nvPr/>
                    </p:nvPicPr>
                    <p:blipFill>
                      <a:blip r:embed="rId30"/>
                      <a:srcRect/>
                      <a:stretch>
                        <a:fillRect/>
                      </a:stretch>
                    </p:blipFill>
                    <p:spPr bwMode="auto">
                      <a:xfrm>
                        <a:off x="7454900" y="2182813"/>
                        <a:ext cx="1085850" cy="252412"/>
                      </a:xfrm>
                      <a:prstGeom prst="rect">
                        <a:avLst/>
                      </a:prstGeom>
                      <a:noFill/>
                      <a:ln>
                        <a:noFill/>
                      </a:ln>
                      <a:effectLst/>
                    </p:spPr>
                  </p:pic>
                </p:oleObj>
              </mc:Fallback>
            </mc:AlternateContent>
          </a:graphicData>
        </a:graphic>
      </p:graphicFrame>
      <p:graphicFrame>
        <p:nvGraphicFramePr>
          <p:cNvPr id="105" name="Object 2"/>
          <p:cNvGraphicFramePr>
            <a:graphicFrameLocks noChangeAspect="1"/>
          </p:cNvGraphicFramePr>
          <p:nvPr>
            <p:extLst>
              <p:ext uri="{D42A27DB-BD31-4B8C-83A1-F6EECF244321}">
                <p14:modId xmlns:p14="http://schemas.microsoft.com/office/powerpoint/2010/main" val="1106220747"/>
              </p:ext>
            </p:extLst>
          </p:nvPr>
        </p:nvGraphicFramePr>
        <p:xfrm>
          <a:off x="7750175" y="4238625"/>
          <a:ext cx="195263" cy="350838"/>
        </p:xfrm>
        <a:graphic>
          <a:graphicData uri="http://schemas.openxmlformats.org/presentationml/2006/ole">
            <mc:AlternateContent xmlns:mc="http://schemas.openxmlformats.org/markup-compatibility/2006">
              <mc:Choice xmlns:v="urn:schemas-microsoft-com:vml" Requires="v">
                <p:oleObj spid="_x0000_s2640070" name="Equation" r:id="rId31" imgW="114300" imgH="203200" progId="Equation.DSMT4">
                  <p:embed/>
                </p:oleObj>
              </mc:Choice>
              <mc:Fallback>
                <p:oleObj name="Equation" r:id="rId31" imgW="114300" imgH="203200" progId="Equation.DSMT4">
                  <p:embed/>
                  <p:pic>
                    <p:nvPicPr>
                      <p:cNvPr id="0" name=""/>
                      <p:cNvPicPr>
                        <a:picLocks noChangeAspect="1" noChangeArrowheads="1"/>
                      </p:cNvPicPr>
                      <p:nvPr/>
                    </p:nvPicPr>
                    <p:blipFill>
                      <a:blip r:embed="rId32"/>
                      <a:srcRect/>
                      <a:stretch>
                        <a:fillRect/>
                      </a:stretch>
                    </p:blipFill>
                    <p:spPr bwMode="auto">
                      <a:xfrm>
                        <a:off x="7750175" y="4238625"/>
                        <a:ext cx="195263" cy="350838"/>
                      </a:xfrm>
                      <a:prstGeom prst="rect">
                        <a:avLst/>
                      </a:prstGeom>
                      <a:noFill/>
                      <a:ln>
                        <a:noFill/>
                      </a:ln>
                      <a:effectLst/>
                    </p:spPr>
                  </p:pic>
                </p:oleObj>
              </mc:Fallback>
            </mc:AlternateContent>
          </a:graphicData>
        </a:graphic>
      </p:graphicFrame>
      <p:sp>
        <p:nvSpPr>
          <p:cNvPr id="106" name="TextBox 105"/>
          <p:cNvSpPr txBox="1"/>
          <p:nvPr/>
        </p:nvSpPr>
        <p:spPr>
          <a:xfrm>
            <a:off x="604869" y="4697402"/>
            <a:ext cx="8116488" cy="1015663"/>
          </a:xfrm>
          <a:prstGeom prst="rect">
            <a:avLst/>
          </a:prstGeom>
          <a:noFill/>
        </p:spPr>
        <p:txBody>
          <a:bodyPr wrap="square" rtlCol="0">
            <a:spAutoFit/>
          </a:bodyPr>
          <a:lstStyle/>
          <a:p>
            <a:r>
              <a:rPr lang="en-US" sz="2000" dirty="0">
                <a:solidFill>
                  <a:srgbClr val="FF0000"/>
                </a:solidFill>
                <a:latin typeface="Apple Chancery"/>
                <a:cs typeface="Apple Chancery"/>
              </a:rPr>
              <a:t>Including the </a:t>
            </a:r>
            <a:r>
              <a:rPr lang="en-US" sz="2000" dirty="0">
                <a:solidFill>
                  <a:srgbClr val="0000FF"/>
                </a:solidFill>
                <a:latin typeface="Times New Roman"/>
                <a:cs typeface="Times New Roman"/>
              </a:rPr>
              <a:t>voltage drop </a:t>
            </a:r>
            <a:r>
              <a:rPr lang="en-US" sz="2000" dirty="0">
                <a:latin typeface="Times New Roman"/>
                <a:cs typeface="Times New Roman"/>
              </a:rPr>
              <a:t>due to   , this means a </a:t>
            </a:r>
            <a:r>
              <a:rPr lang="en-US" sz="2000" dirty="0">
                <a:solidFill>
                  <a:srgbClr val="0000FF"/>
                </a:solidFill>
                <a:latin typeface="Times New Roman"/>
                <a:cs typeface="Times New Roman"/>
              </a:rPr>
              <a:t>VOLTMETER will read </a:t>
            </a:r>
            <a:r>
              <a:rPr lang="en-US" sz="2000" dirty="0">
                <a:latin typeface="Times New Roman"/>
                <a:cs typeface="Times New Roman"/>
              </a:rPr>
              <a:t>what is called </a:t>
            </a:r>
            <a:r>
              <a:rPr lang="en-US" sz="2000" i="1" dirty="0">
                <a:latin typeface="Times New Roman"/>
                <a:cs typeface="Times New Roman"/>
              </a:rPr>
              <a:t>the </a:t>
            </a:r>
            <a:r>
              <a:rPr lang="en-US" sz="2000" i="1" dirty="0">
                <a:solidFill>
                  <a:srgbClr val="FF0000"/>
                </a:solidFill>
                <a:latin typeface="Times New Roman"/>
                <a:cs typeface="Times New Roman"/>
              </a:rPr>
              <a:t>terminal voltage </a:t>
            </a:r>
            <a:r>
              <a:rPr lang="en-US" sz="2000" dirty="0">
                <a:latin typeface="Times New Roman"/>
                <a:cs typeface="Times New Roman"/>
              </a:rPr>
              <a:t>(i.e., the voltage as measured at the terminals of the p.s.) equal to:</a:t>
            </a:r>
          </a:p>
        </p:txBody>
      </p:sp>
      <p:graphicFrame>
        <p:nvGraphicFramePr>
          <p:cNvPr id="107" name="Object 2"/>
          <p:cNvGraphicFramePr>
            <a:graphicFrameLocks noChangeAspect="1"/>
          </p:cNvGraphicFramePr>
          <p:nvPr>
            <p:extLst>
              <p:ext uri="{D42A27DB-BD31-4B8C-83A1-F6EECF244321}">
                <p14:modId xmlns:p14="http://schemas.microsoft.com/office/powerpoint/2010/main" val="3094345884"/>
              </p:ext>
            </p:extLst>
          </p:nvPr>
        </p:nvGraphicFramePr>
        <p:xfrm>
          <a:off x="3846513" y="5362575"/>
          <a:ext cx="1660525" cy="349250"/>
        </p:xfrm>
        <a:graphic>
          <a:graphicData uri="http://schemas.openxmlformats.org/presentationml/2006/ole">
            <mc:AlternateContent xmlns:mc="http://schemas.openxmlformats.org/markup-compatibility/2006">
              <mc:Choice xmlns:v="urn:schemas-microsoft-com:vml" Requires="v">
                <p:oleObj spid="_x0000_s2640071" name="Equation" r:id="rId33" imgW="965200" imgH="203200" progId="Equation.DSMT4">
                  <p:embed/>
                </p:oleObj>
              </mc:Choice>
              <mc:Fallback>
                <p:oleObj name="Equation" r:id="rId33" imgW="965200" imgH="203200" progId="Equation.DSMT4">
                  <p:embed/>
                  <p:pic>
                    <p:nvPicPr>
                      <p:cNvPr id="0" name=""/>
                      <p:cNvPicPr>
                        <a:picLocks noChangeAspect="1" noChangeArrowheads="1"/>
                      </p:cNvPicPr>
                      <p:nvPr/>
                    </p:nvPicPr>
                    <p:blipFill>
                      <a:blip r:embed="rId34"/>
                      <a:srcRect/>
                      <a:stretch>
                        <a:fillRect/>
                      </a:stretch>
                    </p:blipFill>
                    <p:spPr bwMode="auto">
                      <a:xfrm>
                        <a:off x="3846513" y="5362575"/>
                        <a:ext cx="1660525" cy="349250"/>
                      </a:xfrm>
                      <a:prstGeom prst="rect">
                        <a:avLst/>
                      </a:prstGeom>
                      <a:noFill/>
                      <a:ln>
                        <a:noFill/>
                      </a:ln>
                      <a:effectLst/>
                    </p:spPr>
                  </p:pic>
                </p:oleObj>
              </mc:Fallback>
            </mc:AlternateContent>
          </a:graphicData>
        </a:graphic>
      </p:graphicFrame>
      <p:sp>
        <p:nvSpPr>
          <p:cNvPr id="108" name="TextBox 107"/>
          <p:cNvSpPr txBox="1"/>
          <p:nvPr/>
        </p:nvSpPr>
        <p:spPr>
          <a:xfrm>
            <a:off x="617598" y="5835640"/>
            <a:ext cx="8116488" cy="707886"/>
          </a:xfrm>
          <a:prstGeom prst="rect">
            <a:avLst/>
          </a:prstGeom>
          <a:noFill/>
        </p:spPr>
        <p:txBody>
          <a:bodyPr wrap="square" rtlCol="0">
            <a:spAutoFit/>
          </a:bodyPr>
          <a:lstStyle/>
          <a:p>
            <a:r>
              <a:rPr lang="en-US" sz="2000" dirty="0" err="1">
                <a:solidFill>
                  <a:srgbClr val="FF0000"/>
                </a:solidFill>
                <a:latin typeface="Apple Chancery"/>
                <a:cs typeface="Apple Chancery"/>
              </a:rPr>
              <a:t>Soooo</a:t>
            </a:r>
            <a:r>
              <a:rPr lang="en-US" sz="2000" dirty="0">
                <a:solidFill>
                  <a:srgbClr val="FF0000"/>
                </a:solidFill>
                <a:latin typeface="Apple Chancery"/>
                <a:cs typeface="Apple Chancery"/>
              </a:rPr>
              <a:t>, </a:t>
            </a:r>
            <a:r>
              <a:rPr lang="en-US" sz="2000" dirty="0">
                <a:latin typeface="Times New Roman"/>
                <a:cs typeface="Times New Roman"/>
              </a:rPr>
              <a:t>if you increase    by throwing the switch,             does </a:t>
            </a:r>
            <a:r>
              <a:rPr lang="en-US" sz="2000" dirty="0">
                <a:solidFill>
                  <a:srgbClr val="0000FF"/>
                </a:solidFill>
                <a:latin typeface="Times New Roman"/>
                <a:cs typeface="Times New Roman"/>
              </a:rPr>
              <a:t>DOWN</a:t>
            </a:r>
            <a:r>
              <a:rPr lang="en-US" sz="2000" dirty="0">
                <a:latin typeface="Times New Roman"/>
                <a:cs typeface="Times New Roman"/>
              </a:rPr>
              <a:t> across the resistors and the bulbs will dim!</a:t>
            </a:r>
          </a:p>
        </p:txBody>
      </p:sp>
      <p:graphicFrame>
        <p:nvGraphicFramePr>
          <p:cNvPr id="109" name="Object 2"/>
          <p:cNvGraphicFramePr>
            <a:graphicFrameLocks noChangeAspect="1"/>
          </p:cNvGraphicFramePr>
          <p:nvPr>
            <p:extLst>
              <p:ext uri="{D42A27DB-BD31-4B8C-83A1-F6EECF244321}">
                <p14:modId xmlns:p14="http://schemas.microsoft.com/office/powerpoint/2010/main" val="1747244285"/>
              </p:ext>
            </p:extLst>
          </p:nvPr>
        </p:nvGraphicFramePr>
        <p:xfrm>
          <a:off x="5583238" y="5905500"/>
          <a:ext cx="742950" cy="349250"/>
        </p:xfrm>
        <a:graphic>
          <a:graphicData uri="http://schemas.openxmlformats.org/presentationml/2006/ole">
            <mc:AlternateContent xmlns:mc="http://schemas.openxmlformats.org/markup-compatibility/2006">
              <mc:Choice xmlns:v="urn:schemas-microsoft-com:vml" Requires="v">
                <p:oleObj spid="_x0000_s2640072" name="Equation" r:id="rId35" imgW="431800" imgH="203200" progId="Equation.DSMT4">
                  <p:embed/>
                </p:oleObj>
              </mc:Choice>
              <mc:Fallback>
                <p:oleObj name="Equation" r:id="rId35" imgW="431800" imgH="203200" progId="Equation.DSMT4">
                  <p:embed/>
                  <p:pic>
                    <p:nvPicPr>
                      <p:cNvPr id="0" name=""/>
                      <p:cNvPicPr>
                        <a:picLocks noChangeAspect="1" noChangeArrowheads="1"/>
                      </p:cNvPicPr>
                      <p:nvPr/>
                    </p:nvPicPr>
                    <p:blipFill>
                      <a:blip r:embed="rId36"/>
                      <a:srcRect/>
                      <a:stretch>
                        <a:fillRect/>
                      </a:stretch>
                    </p:blipFill>
                    <p:spPr bwMode="auto">
                      <a:xfrm>
                        <a:off x="5583238" y="5905500"/>
                        <a:ext cx="742950" cy="349250"/>
                      </a:xfrm>
                      <a:prstGeom prst="rect">
                        <a:avLst/>
                      </a:prstGeom>
                      <a:noFill/>
                      <a:ln>
                        <a:noFill/>
                      </a:ln>
                      <a:effectLst/>
                    </p:spPr>
                  </p:pic>
                </p:oleObj>
              </mc:Fallback>
            </mc:AlternateContent>
          </a:graphicData>
        </a:graphic>
      </p:graphicFrame>
      <p:graphicFrame>
        <p:nvGraphicFramePr>
          <p:cNvPr id="110" name="Object 2"/>
          <p:cNvGraphicFramePr>
            <a:graphicFrameLocks noChangeAspect="1"/>
          </p:cNvGraphicFramePr>
          <p:nvPr>
            <p:extLst>
              <p:ext uri="{D42A27DB-BD31-4B8C-83A1-F6EECF244321}">
                <p14:modId xmlns:p14="http://schemas.microsoft.com/office/powerpoint/2010/main" val="4291785161"/>
              </p:ext>
            </p:extLst>
          </p:nvPr>
        </p:nvGraphicFramePr>
        <p:xfrm>
          <a:off x="2916238" y="5895975"/>
          <a:ext cx="238125" cy="350838"/>
        </p:xfrm>
        <a:graphic>
          <a:graphicData uri="http://schemas.openxmlformats.org/presentationml/2006/ole">
            <mc:AlternateContent xmlns:mc="http://schemas.openxmlformats.org/markup-compatibility/2006">
              <mc:Choice xmlns:v="urn:schemas-microsoft-com:vml" Requires="v">
                <p:oleObj spid="_x0000_s2640073" name="Equation" r:id="rId37" imgW="139700" imgH="203200" progId="Equation.DSMT4">
                  <p:embed/>
                </p:oleObj>
              </mc:Choice>
              <mc:Fallback>
                <p:oleObj name="Equation" r:id="rId37" imgW="139700" imgH="203200" progId="Equation.DSMT4">
                  <p:embed/>
                  <p:pic>
                    <p:nvPicPr>
                      <p:cNvPr id="0" name=""/>
                      <p:cNvPicPr>
                        <a:picLocks noChangeAspect="1" noChangeArrowheads="1"/>
                      </p:cNvPicPr>
                      <p:nvPr/>
                    </p:nvPicPr>
                    <p:blipFill>
                      <a:blip r:embed="rId38"/>
                      <a:srcRect/>
                      <a:stretch>
                        <a:fillRect/>
                      </a:stretch>
                    </p:blipFill>
                    <p:spPr bwMode="auto">
                      <a:xfrm>
                        <a:off x="2916238" y="5895975"/>
                        <a:ext cx="238125" cy="350838"/>
                      </a:xfrm>
                      <a:prstGeom prst="rect">
                        <a:avLst/>
                      </a:prstGeom>
                      <a:noFill/>
                      <a:ln>
                        <a:noFill/>
                      </a:ln>
                      <a:effectLst/>
                    </p:spPr>
                  </p:pic>
                </p:oleObj>
              </mc:Fallback>
            </mc:AlternateContent>
          </a:graphicData>
        </a:graphic>
      </p:graphicFrame>
      <p:cxnSp>
        <p:nvCxnSpPr>
          <p:cNvPr id="111" name="Straight Arrow Connector 110"/>
          <p:cNvCxnSpPr/>
          <p:nvPr/>
        </p:nvCxnSpPr>
        <p:spPr>
          <a:xfrm flipH="1">
            <a:off x="7556815" y="2710908"/>
            <a:ext cx="583026"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12" name="Object 2"/>
          <p:cNvGraphicFramePr>
            <a:graphicFrameLocks noChangeAspect="1"/>
          </p:cNvGraphicFramePr>
          <p:nvPr>
            <p:extLst>
              <p:ext uri="{D42A27DB-BD31-4B8C-83A1-F6EECF244321}">
                <p14:modId xmlns:p14="http://schemas.microsoft.com/office/powerpoint/2010/main" val="4216985091"/>
              </p:ext>
            </p:extLst>
          </p:nvPr>
        </p:nvGraphicFramePr>
        <p:xfrm>
          <a:off x="7753193" y="2393123"/>
          <a:ext cx="239713" cy="350837"/>
        </p:xfrm>
        <a:graphic>
          <a:graphicData uri="http://schemas.openxmlformats.org/presentationml/2006/ole">
            <mc:AlternateContent xmlns:mc="http://schemas.openxmlformats.org/markup-compatibility/2006">
              <mc:Choice xmlns:v="urn:schemas-microsoft-com:vml" Requires="v">
                <p:oleObj spid="_x0000_s2640074" name="Equation" r:id="rId39" imgW="139700" imgH="203200" progId="Equation.DSMT4">
                  <p:embed/>
                </p:oleObj>
              </mc:Choice>
              <mc:Fallback>
                <p:oleObj name="Equation" r:id="rId39" imgW="139700" imgH="203200" progId="Equation.DSMT4">
                  <p:embed/>
                  <p:pic>
                    <p:nvPicPr>
                      <p:cNvPr id="0" name=""/>
                      <p:cNvPicPr>
                        <a:picLocks noChangeAspect="1" noChangeArrowheads="1"/>
                      </p:cNvPicPr>
                      <p:nvPr/>
                    </p:nvPicPr>
                    <p:blipFill>
                      <a:blip r:embed="rId15"/>
                      <a:srcRect/>
                      <a:stretch>
                        <a:fillRect/>
                      </a:stretch>
                    </p:blipFill>
                    <p:spPr bwMode="auto">
                      <a:xfrm>
                        <a:off x="7753193" y="2393123"/>
                        <a:ext cx="239713" cy="350837"/>
                      </a:xfrm>
                      <a:prstGeom prst="rect">
                        <a:avLst/>
                      </a:prstGeom>
                      <a:noFill/>
                      <a:ln>
                        <a:noFill/>
                      </a:ln>
                      <a:effectLst/>
                    </p:spPr>
                  </p:pic>
                </p:oleObj>
              </mc:Fallback>
            </mc:AlternateContent>
          </a:graphicData>
        </a:graphic>
      </p:graphicFrame>
      <p:graphicFrame>
        <p:nvGraphicFramePr>
          <p:cNvPr id="113" name="Object 2"/>
          <p:cNvGraphicFramePr>
            <a:graphicFrameLocks noChangeAspect="1"/>
          </p:cNvGraphicFramePr>
          <p:nvPr>
            <p:extLst>
              <p:ext uri="{D42A27DB-BD31-4B8C-83A1-F6EECF244321}">
                <p14:modId xmlns:p14="http://schemas.microsoft.com/office/powerpoint/2010/main" val="767331118"/>
              </p:ext>
            </p:extLst>
          </p:nvPr>
        </p:nvGraphicFramePr>
        <p:xfrm>
          <a:off x="4156075" y="4741863"/>
          <a:ext cx="195263" cy="350838"/>
        </p:xfrm>
        <a:graphic>
          <a:graphicData uri="http://schemas.openxmlformats.org/presentationml/2006/ole">
            <mc:AlternateContent xmlns:mc="http://schemas.openxmlformats.org/markup-compatibility/2006">
              <mc:Choice xmlns:v="urn:schemas-microsoft-com:vml" Requires="v">
                <p:oleObj spid="_x0000_s2640075" name="Equation" r:id="rId40" imgW="114300" imgH="203200" progId="Equation.DSMT4">
                  <p:embed/>
                </p:oleObj>
              </mc:Choice>
              <mc:Fallback>
                <p:oleObj name="Equation" r:id="rId40" imgW="114300" imgH="203200" progId="Equation.DSMT4">
                  <p:embed/>
                  <p:pic>
                    <p:nvPicPr>
                      <p:cNvPr id="0" name=""/>
                      <p:cNvPicPr>
                        <a:picLocks noChangeAspect="1" noChangeArrowheads="1"/>
                      </p:cNvPicPr>
                      <p:nvPr/>
                    </p:nvPicPr>
                    <p:blipFill>
                      <a:blip r:embed="rId32"/>
                      <a:srcRect/>
                      <a:stretch>
                        <a:fillRect/>
                      </a:stretch>
                    </p:blipFill>
                    <p:spPr bwMode="auto">
                      <a:xfrm>
                        <a:off x="4156075" y="4741863"/>
                        <a:ext cx="195263" cy="3508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722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dissolv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dissolve">
                                      <p:cBhvr>
                                        <p:cTn id="12" dur="500"/>
                                        <p:tgtEl>
                                          <p:spTgt spid="9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dissolve">
                                      <p:cBhvr>
                                        <p:cTn id="15" dur="500"/>
                                        <p:tgtEl>
                                          <p:spTgt spid="8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dissolve">
                                      <p:cBhvr>
                                        <p:cTn id="20" dur="500"/>
                                        <p:tgtEl>
                                          <p:spTgt spid="10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dissolve">
                                      <p:cBhvr>
                                        <p:cTn id="23" dur="500"/>
                                        <p:tgtEl>
                                          <p:spTgt spid="8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nodeType="with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dissolve">
                                      <p:cBhvr>
                                        <p:cTn id="31" dur="500"/>
                                        <p:tgtEl>
                                          <p:spTgt spid="159"/>
                                        </p:tgtEl>
                                      </p:cBhvr>
                                    </p:animEffect>
                                  </p:childTnLst>
                                </p:cTn>
                              </p:par>
                              <p:par>
                                <p:cTn id="32" presetID="9" presetClass="entr" presetSubtype="0" fill="hold" nodeType="withEffect">
                                  <p:stCondLst>
                                    <p:cond delay="0"/>
                                  </p:stCondLst>
                                  <p:childTnLst>
                                    <p:set>
                                      <p:cBhvr>
                                        <p:cTn id="33" dur="1" fill="hold">
                                          <p:stCondLst>
                                            <p:cond delay="0"/>
                                          </p:stCondLst>
                                        </p:cTn>
                                        <p:tgtEl>
                                          <p:spTgt spid="160"/>
                                        </p:tgtEl>
                                        <p:attrNameLst>
                                          <p:attrName>style.visibility</p:attrName>
                                        </p:attrNameLst>
                                      </p:cBhvr>
                                      <p:to>
                                        <p:strVal val="visible"/>
                                      </p:to>
                                    </p:set>
                                    <p:animEffect transition="in" filter="dissolve">
                                      <p:cBhvr>
                                        <p:cTn id="34" dur="500"/>
                                        <p:tgtEl>
                                          <p:spTgt spid="160"/>
                                        </p:tgtEl>
                                      </p:cBhvr>
                                    </p:animEffect>
                                  </p:childTnLst>
                                </p:cTn>
                              </p:par>
                              <p:par>
                                <p:cTn id="35" presetID="9"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dissolve">
                                      <p:cBhvr>
                                        <p:cTn id="37" dur="500"/>
                                        <p:tgtEl>
                                          <p:spTgt spid="9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dissolve">
                                      <p:cBhvr>
                                        <p:cTn id="40" dur="500"/>
                                        <p:tgtEl>
                                          <p:spTgt spid="99"/>
                                        </p:tgtEl>
                                      </p:cBhvr>
                                    </p:animEffect>
                                  </p:childTnLst>
                                </p:cTn>
                              </p:par>
                              <p:par>
                                <p:cTn id="41" presetID="9"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ssolve">
                                      <p:cBhvr>
                                        <p:cTn id="43" dur="500"/>
                                        <p:tgtEl>
                                          <p:spTgt spid="3"/>
                                        </p:tgtEl>
                                      </p:cBhvr>
                                    </p:animEffect>
                                  </p:childTnLst>
                                </p:cTn>
                              </p:par>
                              <p:par>
                                <p:cTn id="44" presetID="9" presetClass="entr" presetSubtype="0" fill="hold" nodeType="with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dissolve">
                                      <p:cBhvr>
                                        <p:cTn id="46" dur="500"/>
                                        <p:tgtEl>
                                          <p:spTgt spid="102"/>
                                        </p:tgtEl>
                                      </p:cBhvr>
                                    </p:animEffect>
                                  </p:childTnLst>
                                </p:cTn>
                              </p:par>
                              <p:par>
                                <p:cTn id="47" presetID="9" presetClass="entr" presetSubtype="0" fill="hold" nodeType="withEffect">
                                  <p:stCondLst>
                                    <p:cond delay="0"/>
                                  </p:stCondLst>
                                  <p:childTnLst>
                                    <p:set>
                                      <p:cBhvr>
                                        <p:cTn id="48" dur="1" fill="hold">
                                          <p:stCondLst>
                                            <p:cond delay="0"/>
                                          </p:stCondLst>
                                        </p:cTn>
                                        <p:tgtEl>
                                          <p:spTgt spid="103"/>
                                        </p:tgtEl>
                                        <p:attrNameLst>
                                          <p:attrName>style.visibility</p:attrName>
                                        </p:attrNameLst>
                                      </p:cBhvr>
                                      <p:to>
                                        <p:strVal val="visible"/>
                                      </p:to>
                                    </p:set>
                                    <p:animEffect transition="in" filter="dissolve">
                                      <p:cBhvr>
                                        <p:cTn id="49" dur="500"/>
                                        <p:tgtEl>
                                          <p:spTgt spid="103"/>
                                        </p:tgtEl>
                                      </p:cBhvr>
                                    </p:animEffect>
                                  </p:childTnLst>
                                </p:cTn>
                              </p:par>
                              <p:par>
                                <p:cTn id="50" presetID="9" presetClass="entr" presetSubtype="0" fill="hold" nodeType="withEffect">
                                  <p:stCondLst>
                                    <p:cond delay="0"/>
                                  </p:stCondLst>
                                  <p:childTnLst>
                                    <p:set>
                                      <p:cBhvr>
                                        <p:cTn id="51" dur="1" fill="hold">
                                          <p:stCondLst>
                                            <p:cond delay="0"/>
                                          </p:stCondLst>
                                        </p:cTn>
                                        <p:tgtEl>
                                          <p:spTgt spid="111"/>
                                        </p:tgtEl>
                                        <p:attrNameLst>
                                          <p:attrName>style.visibility</p:attrName>
                                        </p:attrNameLst>
                                      </p:cBhvr>
                                      <p:to>
                                        <p:strVal val="visible"/>
                                      </p:to>
                                    </p:set>
                                    <p:animEffect transition="in" filter="dissolve">
                                      <p:cBhvr>
                                        <p:cTn id="52" dur="500"/>
                                        <p:tgtEl>
                                          <p:spTgt spid="111"/>
                                        </p:tgtEl>
                                      </p:cBhvr>
                                    </p:animEffect>
                                  </p:childTnLst>
                                </p:cTn>
                              </p:par>
                              <p:par>
                                <p:cTn id="53" presetID="9" presetClass="entr" presetSubtype="0" fill="hold" nodeType="with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dissolve">
                                      <p:cBhvr>
                                        <p:cTn id="55" dur="500"/>
                                        <p:tgtEl>
                                          <p:spTgt spid="112"/>
                                        </p:tgtEl>
                                      </p:cBhvr>
                                    </p:animEffect>
                                  </p:childTnLst>
                                </p:cTn>
                              </p:par>
                              <p:par>
                                <p:cTn id="56" presetID="9" presetClass="entr" presetSubtype="0" fill="hold" nodeType="with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dissolve">
                                      <p:cBhvr>
                                        <p:cTn id="58" dur="500"/>
                                        <p:tgtEl>
                                          <p:spTgt spid="104"/>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113"/>
                                        </p:tgtEl>
                                        <p:attrNameLst>
                                          <p:attrName>style.visibility</p:attrName>
                                        </p:attrNameLst>
                                      </p:cBhvr>
                                      <p:to>
                                        <p:strVal val="visible"/>
                                      </p:to>
                                    </p:set>
                                    <p:animEffect transition="in" filter="dissolve">
                                      <p:cBhvr>
                                        <p:cTn id="63" dur="500"/>
                                        <p:tgtEl>
                                          <p:spTgt spid="113"/>
                                        </p:tgtEl>
                                      </p:cBhvr>
                                    </p:animEffect>
                                  </p:childTnLst>
                                </p:cTn>
                              </p:par>
                              <p:par>
                                <p:cTn id="64" presetID="9" presetClass="entr" presetSubtype="0" fill="hold" nodeType="with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dissolve">
                                      <p:cBhvr>
                                        <p:cTn id="66" dur="500"/>
                                        <p:tgtEl>
                                          <p:spTgt spid="107"/>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dissolve">
                                      <p:cBhvr>
                                        <p:cTn id="69" dur="500"/>
                                        <p:tgtEl>
                                          <p:spTgt spid="106"/>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66"/>
                                        </p:tgtEl>
                                        <p:attrNameLst>
                                          <p:attrName>style.visibility</p:attrName>
                                        </p:attrNameLst>
                                      </p:cBhvr>
                                      <p:to>
                                        <p:strVal val="visible"/>
                                      </p:to>
                                    </p:set>
                                    <p:animEffect transition="in" filter="dissolve">
                                      <p:cBhvr>
                                        <p:cTn id="72" dur="500"/>
                                        <p:tgtEl>
                                          <p:spTgt spid="166"/>
                                        </p:tgtEl>
                                      </p:cBhvr>
                                    </p:animEffect>
                                  </p:childTnLst>
                                </p:cTn>
                              </p:par>
                              <p:par>
                                <p:cTn id="73" presetID="9" presetClass="entr" presetSubtype="0" fill="hold" nodeType="withEffect">
                                  <p:stCondLst>
                                    <p:cond delay="0"/>
                                  </p:stCondLst>
                                  <p:childTnLst>
                                    <p:set>
                                      <p:cBhvr>
                                        <p:cTn id="74" dur="1" fill="hold">
                                          <p:stCondLst>
                                            <p:cond delay="0"/>
                                          </p:stCondLst>
                                        </p:cTn>
                                        <p:tgtEl>
                                          <p:spTgt spid="167"/>
                                        </p:tgtEl>
                                        <p:attrNameLst>
                                          <p:attrName>style.visibility</p:attrName>
                                        </p:attrNameLst>
                                      </p:cBhvr>
                                      <p:to>
                                        <p:strVal val="visible"/>
                                      </p:to>
                                    </p:set>
                                    <p:animEffect transition="in" filter="dissolve">
                                      <p:cBhvr>
                                        <p:cTn id="75" dur="500"/>
                                        <p:tgtEl>
                                          <p:spTgt spid="167"/>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37"/>
                                        </p:tgtEl>
                                        <p:attrNameLst>
                                          <p:attrName>style.visibility</p:attrName>
                                        </p:attrNameLst>
                                      </p:cBhvr>
                                      <p:to>
                                        <p:strVal val="visible"/>
                                      </p:to>
                                    </p:set>
                                    <p:animEffect transition="in" filter="dissolve">
                                      <p:cBhvr>
                                        <p:cTn id="78" dur="500"/>
                                        <p:tgtEl>
                                          <p:spTgt spid="137"/>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65"/>
                                        </p:tgtEl>
                                        <p:attrNameLst>
                                          <p:attrName>style.visibility</p:attrName>
                                        </p:attrNameLst>
                                      </p:cBhvr>
                                      <p:to>
                                        <p:strVal val="visible"/>
                                      </p:to>
                                    </p:set>
                                    <p:animEffect transition="in" filter="dissolve">
                                      <p:cBhvr>
                                        <p:cTn id="81" dur="500"/>
                                        <p:tgtEl>
                                          <p:spTgt spid="165"/>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109"/>
                                        </p:tgtEl>
                                        <p:attrNameLst>
                                          <p:attrName>style.visibility</p:attrName>
                                        </p:attrNameLst>
                                      </p:cBhvr>
                                      <p:to>
                                        <p:strVal val="visible"/>
                                      </p:to>
                                    </p:set>
                                    <p:animEffect transition="in" filter="dissolve">
                                      <p:cBhvr>
                                        <p:cTn id="86" dur="500"/>
                                        <p:tgtEl>
                                          <p:spTgt spid="109"/>
                                        </p:tgtEl>
                                      </p:cBhvr>
                                    </p:animEffect>
                                  </p:childTnLst>
                                </p:cTn>
                              </p:par>
                              <p:par>
                                <p:cTn id="87" presetID="9" presetClass="entr" presetSubtype="0" fill="hold"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dissolve">
                                      <p:cBhvr>
                                        <p:cTn id="89" dur="500"/>
                                        <p:tgtEl>
                                          <p:spTgt spid="110"/>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108"/>
                                        </p:tgtEl>
                                        <p:attrNameLst>
                                          <p:attrName>style.visibility</p:attrName>
                                        </p:attrNameLst>
                                      </p:cBhvr>
                                      <p:to>
                                        <p:strVal val="visible"/>
                                      </p:to>
                                    </p:set>
                                    <p:animEffect transition="in" filter="dissolve">
                                      <p:cBhvr>
                                        <p:cTn id="9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4" grpId="0"/>
      <p:bldP spid="137" grpId="0" animBg="1"/>
      <p:bldP spid="165" grpId="0" animBg="1"/>
      <p:bldP spid="166" grpId="0" animBg="1"/>
      <p:bldP spid="88" grpId="0"/>
      <p:bldP spid="89" grpId="0"/>
      <p:bldP spid="99" grpId="0" animBg="1"/>
      <p:bldP spid="106" grpId="0"/>
      <p:bldP spid="10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 name="TextBox 78"/>
          <p:cNvSpPr txBox="1"/>
          <p:nvPr/>
        </p:nvSpPr>
        <p:spPr>
          <a:xfrm>
            <a:off x="0" y="100718"/>
            <a:ext cx="9144000"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Power and Resistors in Series</a:t>
            </a:r>
            <a:endParaRPr lang="en-US" sz="2000" dirty="0">
              <a:latin typeface="Times New Roman"/>
              <a:cs typeface="Times New Roman"/>
            </a:endParaRPr>
          </a:p>
        </p:txBody>
      </p:sp>
      <p:sp>
        <p:nvSpPr>
          <p:cNvPr id="4" name="TextBox 3"/>
          <p:cNvSpPr txBox="1"/>
          <p:nvPr/>
        </p:nvSpPr>
        <p:spPr>
          <a:xfrm>
            <a:off x="314585" y="850900"/>
            <a:ext cx="4681353" cy="2062103"/>
          </a:xfrm>
          <a:prstGeom prst="rect">
            <a:avLst/>
          </a:prstGeom>
          <a:noFill/>
        </p:spPr>
        <p:txBody>
          <a:bodyPr wrap="square" rtlCol="0">
            <a:spAutoFit/>
          </a:bodyPr>
          <a:lstStyle/>
          <a:p>
            <a:r>
              <a:rPr lang="en-US" sz="2800" dirty="0">
                <a:solidFill>
                  <a:srgbClr val="FF0000"/>
                </a:solidFill>
                <a:latin typeface="Apple Chancery"/>
                <a:cs typeface="Apple Chancery"/>
              </a:rPr>
              <a:t>Example 9: Consider </a:t>
            </a:r>
            <a:r>
              <a:rPr lang="en-US" sz="2000" dirty="0">
                <a:latin typeface="Times New Roman"/>
                <a:cs typeface="Times New Roman"/>
              </a:rPr>
              <a:t>a 40 watt, a 60 watt and a 100 watt lightbulb hooked up in series across a 120 volt (RMS) power supply (a wall socket).  Which of the bulbs will shine the brightest?  Justify your prediction.</a:t>
            </a:r>
            <a:endParaRPr lang="en-US" sz="2800" dirty="0">
              <a:solidFill>
                <a:srgbClr val="FF0000"/>
              </a:solidFill>
              <a:latin typeface="Apple Chancery"/>
              <a:cs typeface="Apple Chancery"/>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16.)</a:t>
            </a:r>
          </a:p>
        </p:txBody>
      </p:sp>
      <p:graphicFrame>
        <p:nvGraphicFramePr>
          <p:cNvPr id="83" name="Object 2"/>
          <p:cNvGraphicFramePr>
            <a:graphicFrameLocks noChangeAspect="1"/>
          </p:cNvGraphicFramePr>
          <p:nvPr>
            <p:extLst>
              <p:ext uri="{D42A27DB-BD31-4B8C-83A1-F6EECF244321}">
                <p14:modId xmlns:p14="http://schemas.microsoft.com/office/powerpoint/2010/main" val="1698407064"/>
              </p:ext>
            </p:extLst>
          </p:nvPr>
        </p:nvGraphicFramePr>
        <p:xfrm>
          <a:off x="2655261" y="4972288"/>
          <a:ext cx="2968625" cy="1177925"/>
        </p:xfrm>
        <a:graphic>
          <a:graphicData uri="http://schemas.openxmlformats.org/presentationml/2006/ole">
            <mc:AlternateContent xmlns:mc="http://schemas.openxmlformats.org/markup-compatibility/2006">
              <mc:Choice xmlns:v="urn:schemas-microsoft-com:vml" Requires="v">
                <p:oleObj spid="_x0000_s2630766" name="Equation" r:id="rId4" imgW="1727200" imgH="685800" progId="Equation.DSMT4">
                  <p:embed/>
                </p:oleObj>
              </mc:Choice>
              <mc:Fallback>
                <p:oleObj name="Equation" r:id="rId4" imgW="1727200" imgH="685800" progId="Equation.DSMT4">
                  <p:embed/>
                  <p:pic>
                    <p:nvPicPr>
                      <p:cNvPr id="83" name="Object 2"/>
                      <p:cNvPicPr>
                        <a:picLocks noChangeAspect="1" noChangeArrowheads="1"/>
                      </p:cNvPicPr>
                      <p:nvPr/>
                    </p:nvPicPr>
                    <p:blipFill>
                      <a:blip r:embed="rId5"/>
                      <a:srcRect/>
                      <a:stretch>
                        <a:fillRect/>
                      </a:stretch>
                    </p:blipFill>
                    <p:spPr bwMode="auto">
                      <a:xfrm>
                        <a:off x="2655261" y="4972288"/>
                        <a:ext cx="2968625" cy="1177925"/>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extLst>
              <p:ext uri="{D42A27DB-BD31-4B8C-83A1-F6EECF244321}">
                <p14:modId xmlns:p14="http://schemas.microsoft.com/office/powerpoint/2010/main" val="2148226819"/>
              </p:ext>
            </p:extLst>
          </p:nvPr>
        </p:nvGraphicFramePr>
        <p:xfrm>
          <a:off x="5310522" y="901014"/>
          <a:ext cx="1022015" cy="241985"/>
        </p:xfrm>
        <a:graphic>
          <a:graphicData uri="http://schemas.openxmlformats.org/presentationml/2006/ole">
            <mc:AlternateContent xmlns:mc="http://schemas.openxmlformats.org/markup-compatibility/2006">
              <mc:Choice xmlns:v="urn:schemas-microsoft-com:vml" Requires="v">
                <p:oleObj spid="_x0000_s2630767" name="Equation" r:id="rId6" imgW="698500" imgH="165100" progId="Equation.DSMT4">
                  <p:embed/>
                </p:oleObj>
              </mc:Choice>
              <mc:Fallback>
                <p:oleObj name="Equation" r:id="rId6" imgW="698500" imgH="165100" progId="Equation.DSMT4">
                  <p:embed/>
                  <p:pic>
                    <p:nvPicPr>
                      <p:cNvPr id="84" name="Object 2"/>
                      <p:cNvPicPr>
                        <a:picLocks noChangeAspect="1" noChangeArrowheads="1"/>
                      </p:cNvPicPr>
                      <p:nvPr/>
                    </p:nvPicPr>
                    <p:blipFill>
                      <a:blip r:embed="rId7"/>
                      <a:srcRect/>
                      <a:stretch>
                        <a:fillRect/>
                      </a:stretch>
                    </p:blipFill>
                    <p:spPr bwMode="auto">
                      <a:xfrm>
                        <a:off x="5310522" y="901014"/>
                        <a:ext cx="1022015" cy="241985"/>
                      </a:xfrm>
                      <a:prstGeom prst="rect">
                        <a:avLst/>
                      </a:prstGeom>
                      <a:noFill/>
                      <a:ln>
                        <a:noFill/>
                      </a:ln>
                      <a:effectLst/>
                    </p:spPr>
                  </p:pic>
                </p:oleObj>
              </mc:Fallback>
            </mc:AlternateContent>
          </a:graphicData>
        </a:graphic>
      </p:graphicFrame>
      <p:graphicFrame>
        <p:nvGraphicFramePr>
          <p:cNvPr id="211" name="Object 2"/>
          <p:cNvGraphicFramePr>
            <a:graphicFrameLocks noChangeAspect="1"/>
          </p:cNvGraphicFramePr>
          <p:nvPr>
            <p:extLst>
              <p:ext uri="{D42A27DB-BD31-4B8C-83A1-F6EECF244321}">
                <p14:modId xmlns:p14="http://schemas.microsoft.com/office/powerpoint/2010/main" val="906228451"/>
              </p:ext>
            </p:extLst>
          </p:nvPr>
        </p:nvGraphicFramePr>
        <p:xfrm>
          <a:off x="6455851" y="3017148"/>
          <a:ext cx="1177925" cy="349250"/>
        </p:xfrm>
        <a:graphic>
          <a:graphicData uri="http://schemas.openxmlformats.org/presentationml/2006/ole">
            <mc:AlternateContent xmlns:mc="http://schemas.openxmlformats.org/markup-compatibility/2006">
              <mc:Choice xmlns:v="urn:schemas-microsoft-com:vml" Requires="v">
                <p:oleObj spid="_x0000_s2630768" name="Equation" r:id="rId8" imgW="685800" imgH="203200" progId="Equation.DSMT4">
                  <p:embed/>
                </p:oleObj>
              </mc:Choice>
              <mc:Fallback>
                <p:oleObj name="Equation" r:id="rId8" imgW="685800" imgH="203200" progId="Equation.DSMT4">
                  <p:embed/>
                  <p:pic>
                    <p:nvPicPr>
                      <p:cNvPr id="211" name="Object 2"/>
                      <p:cNvPicPr>
                        <a:picLocks noChangeAspect="1" noChangeArrowheads="1"/>
                      </p:cNvPicPr>
                      <p:nvPr/>
                    </p:nvPicPr>
                    <p:blipFill>
                      <a:blip r:embed="rId9"/>
                      <a:srcRect/>
                      <a:stretch>
                        <a:fillRect/>
                      </a:stretch>
                    </p:blipFill>
                    <p:spPr bwMode="auto">
                      <a:xfrm>
                        <a:off x="6455851" y="3017148"/>
                        <a:ext cx="1177925" cy="349250"/>
                      </a:xfrm>
                      <a:prstGeom prst="rect">
                        <a:avLst/>
                      </a:prstGeom>
                      <a:noFill/>
                      <a:ln>
                        <a:noFill/>
                      </a:ln>
                      <a:effectLst/>
                    </p:spPr>
                  </p:pic>
                </p:oleObj>
              </mc:Fallback>
            </mc:AlternateContent>
          </a:graphicData>
        </a:graphic>
      </p:graphicFrame>
      <p:sp>
        <p:nvSpPr>
          <p:cNvPr id="134" name="Line 73"/>
          <p:cNvSpPr>
            <a:spLocks noChangeShapeType="1"/>
          </p:cNvSpPr>
          <p:nvPr/>
        </p:nvSpPr>
        <p:spPr bwMode="auto">
          <a:xfrm>
            <a:off x="7601008" y="4224627"/>
            <a:ext cx="275409" cy="6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9" name="Line 111"/>
          <p:cNvSpPr>
            <a:spLocks noChangeShapeType="1"/>
          </p:cNvSpPr>
          <p:nvPr/>
        </p:nvSpPr>
        <p:spPr bwMode="auto">
          <a:xfrm>
            <a:off x="7594664" y="4224627"/>
            <a:ext cx="0" cy="7731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0" name="Group 139"/>
          <p:cNvGrpSpPr/>
          <p:nvPr/>
        </p:nvGrpSpPr>
        <p:grpSpPr>
          <a:xfrm rot="10800000">
            <a:off x="8143118" y="4701671"/>
            <a:ext cx="107950" cy="609600"/>
            <a:chOff x="7239000" y="1439068"/>
            <a:chExt cx="76200" cy="609600"/>
          </a:xfrm>
        </p:grpSpPr>
        <p:sp>
          <p:nvSpPr>
            <p:cNvPr id="141"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2"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70" name="Line 131"/>
          <p:cNvSpPr>
            <a:spLocks noChangeShapeType="1"/>
          </p:cNvSpPr>
          <p:nvPr/>
        </p:nvSpPr>
        <p:spPr bwMode="auto">
          <a:xfrm>
            <a:off x="7594664" y="4997740"/>
            <a:ext cx="546866" cy="6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2" name="Line 73"/>
          <p:cNvSpPr>
            <a:spLocks noChangeShapeType="1"/>
          </p:cNvSpPr>
          <p:nvPr/>
        </p:nvSpPr>
        <p:spPr bwMode="auto">
          <a:xfrm>
            <a:off x="8539220" y="4227802"/>
            <a:ext cx="2754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83" name="Group 182"/>
          <p:cNvGrpSpPr/>
          <p:nvPr/>
        </p:nvGrpSpPr>
        <p:grpSpPr>
          <a:xfrm>
            <a:off x="7879592" y="4041272"/>
            <a:ext cx="660401" cy="321770"/>
            <a:chOff x="5746750" y="2319338"/>
            <a:chExt cx="660401" cy="321770"/>
          </a:xfrm>
        </p:grpSpPr>
        <p:grpSp>
          <p:nvGrpSpPr>
            <p:cNvPr id="184" name="Group 48"/>
            <p:cNvGrpSpPr>
              <a:grpSpLocks/>
            </p:cNvGrpSpPr>
            <p:nvPr/>
          </p:nvGrpSpPr>
          <p:grpSpPr bwMode="auto">
            <a:xfrm>
              <a:off x="5746750" y="2319338"/>
              <a:ext cx="628650" cy="321770"/>
              <a:chOff x="2256" y="2880"/>
              <a:chExt cx="576" cy="240"/>
            </a:xfrm>
          </p:grpSpPr>
          <p:sp>
            <p:nvSpPr>
              <p:cNvPr id="186"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7"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8"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9"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0"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1"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2"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85"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04" name="Line 131"/>
          <p:cNvSpPr>
            <a:spLocks noChangeShapeType="1"/>
          </p:cNvSpPr>
          <p:nvPr/>
        </p:nvSpPr>
        <p:spPr bwMode="auto">
          <a:xfrm>
            <a:off x="8251069" y="5004090"/>
            <a:ext cx="57150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 name="Line 111"/>
          <p:cNvSpPr>
            <a:spLocks noChangeShapeType="1"/>
          </p:cNvSpPr>
          <p:nvPr/>
        </p:nvSpPr>
        <p:spPr bwMode="auto">
          <a:xfrm>
            <a:off x="8822574" y="4224627"/>
            <a:ext cx="0" cy="7731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215" name="Object 2"/>
          <p:cNvGraphicFramePr>
            <a:graphicFrameLocks noChangeAspect="1"/>
          </p:cNvGraphicFramePr>
          <p:nvPr>
            <p:extLst>
              <p:ext uri="{D42A27DB-BD31-4B8C-83A1-F6EECF244321}">
                <p14:modId xmlns:p14="http://schemas.microsoft.com/office/powerpoint/2010/main" val="2794865806"/>
              </p:ext>
            </p:extLst>
          </p:nvPr>
        </p:nvGraphicFramePr>
        <p:xfrm>
          <a:off x="7620000" y="3690938"/>
          <a:ext cx="1136650" cy="349250"/>
        </p:xfrm>
        <a:graphic>
          <a:graphicData uri="http://schemas.openxmlformats.org/presentationml/2006/ole">
            <mc:AlternateContent xmlns:mc="http://schemas.openxmlformats.org/markup-compatibility/2006">
              <mc:Choice xmlns:v="urn:schemas-microsoft-com:vml" Requires="v">
                <p:oleObj spid="_x0000_s2630769" name="Equation" r:id="rId10" imgW="660400" imgH="203200" progId="Equation.DSMT4">
                  <p:embed/>
                </p:oleObj>
              </mc:Choice>
              <mc:Fallback>
                <p:oleObj name="Equation" r:id="rId10" imgW="660400" imgH="203200" progId="Equation.DSMT4">
                  <p:embed/>
                  <p:pic>
                    <p:nvPicPr>
                      <p:cNvPr id="215" name="Object 2"/>
                      <p:cNvPicPr>
                        <a:picLocks noChangeAspect="1" noChangeArrowheads="1"/>
                      </p:cNvPicPr>
                      <p:nvPr/>
                    </p:nvPicPr>
                    <p:blipFill>
                      <a:blip r:embed="rId11"/>
                      <a:srcRect/>
                      <a:stretch>
                        <a:fillRect/>
                      </a:stretch>
                    </p:blipFill>
                    <p:spPr bwMode="auto">
                      <a:xfrm>
                        <a:off x="7620000" y="3690938"/>
                        <a:ext cx="1136650" cy="349250"/>
                      </a:xfrm>
                      <a:prstGeom prst="rect">
                        <a:avLst/>
                      </a:prstGeom>
                      <a:noFill/>
                      <a:ln>
                        <a:noFill/>
                      </a:ln>
                      <a:effectLst/>
                    </p:spPr>
                  </p:pic>
                </p:oleObj>
              </mc:Fallback>
            </mc:AlternateContent>
          </a:graphicData>
        </a:graphic>
      </p:graphicFrame>
      <p:grpSp>
        <p:nvGrpSpPr>
          <p:cNvPr id="222" name="Group 221"/>
          <p:cNvGrpSpPr/>
          <p:nvPr/>
        </p:nvGrpSpPr>
        <p:grpSpPr>
          <a:xfrm>
            <a:off x="7684769" y="4634013"/>
            <a:ext cx="308298" cy="304915"/>
            <a:chOff x="6610027" y="3162302"/>
            <a:chExt cx="308298" cy="304915"/>
          </a:xfrm>
        </p:grpSpPr>
        <p:cxnSp>
          <p:nvCxnSpPr>
            <p:cNvPr id="223" name="Straight Arrow Connector 222"/>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4" name="Freeform 223"/>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225" name="Object 2"/>
          <p:cNvGraphicFramePr>
            <a:graphicFrameLocks noChangeAspect="1"/>
          </p:cNvGraphicFramePr>
          <p:nvPr>
            <p:extLst>
              <p:ext uri="{D42A27DB-BD31-4B8C-83A1-F6EECF244321}">
                <p14:modId xmlns:p14="http://schemas.microsoft.com/office/powerpoint/2010/main" val="3987373548"/>
              </p:ext>
            </p:extLst>
          </p:nvPr>
        </p:nvGraphicFramePr>
        <p:xfrm>
          <a:off x="7710488" y="4514850"/>
          <a:ext cx="327025" cy="350838"/>
        </p:xfrm>
        <a:graphic>
          <a:graphicData uri="http://schemas.openxmlformats.org/presentationml/2006/ole">
            <mc:AlternateContent xmlns:mc="http://schemas.openxmlformats.org/markup-compatibility/2006">
              <mc:Choice xmlns:v="urn:schemas-microsoft-com:vml" Requires="v">
                <p:oleObj spid="_x0000_s2630770" name="Equation" r:id="rId12" imgW="190500" imgH="203200" progId="Equation.DSMT4">
                  <p:embed/>
                </p:oleObj>
              </mc:Choice>
              <mc:Fallback>
                <p:oleObj name="Equation" r:id="rId12" imgW="190500" imgH="203200" progId="Equation.DSMT4">
                  <p:embed/>
                  <p:pic>
                    <p:nvPicPr>
                      <p:cNvPr id="225" name="Object 2"/>
                      <p:cNvPicPr>
                        <a:picLocks noChangeAspect="1" noChangeArrowheads="1"/>
                      </p:cNvPicPr>
                      <p:nvPr/>
                    </p:nvPicPr>
                    <p:blipFill>
                      <a:blip r:embed="rId13"/>
                      <a:srcRect/>
                      <a:stretch>
                        <a:fillRect/>
                      </a:stretch>
                    </p:blipFill>
                    <p:spPr bwMode="auto">
                      <a:xfrm>
                        <a:off x="7710488" y="4514850"/>
                        <a:ext cx="327025" cy="350838"/>
                      </a:xfrm>
                      <a:prstGeom prst="rect">
                        <a:avLst/>
                      </a:prstGeom>
                      <a:noFill/>
                      <a:ln>
                        <a:noFill/>
                      </a:ln>
                      <a:effectLst/>
                    </p:spPr>
                  </p:pic>
                </p:oleObj>
              </mc:Fallback>
            </mc:AlternateContent>
          </a:graphicData>
        </a:graphic>
      </p:graphicFrame>
      <p:sp>
        <p:nvSpPr>
          <p:cNvPr id="90" name="Line 78"/>
          <p:cNvSpPr>
            <a:spLocks noChangeShapeType="1"/>
          </p:cNvSpPr>
          <p:nvPr/>
        </p:nvSpPr>
        <p:spPr bwMode="auto">
          <a:xfrm flipH="1">
            <a:off x="6255196" y="1473496"/>
            <a:ext cx="37557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111"/>
          <p:cNvSpPr>
            <a:spLocks noChangeShapeType="1"/>
          </p:cNvSpPr>
          <p:nvPr/>
        </p:nvSpPr>
        <p:spPr bwMode="auto">
          <a:xfrm>
            <a:off x="5208360" y="1473496"/>
            <a:ext cx="1" cy="13448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8" name="Group 97"/>
          <p:cNvGrpSpPr/>
          <p:nvPr/>
        </p:nvGrpSpPr>
        <p:grpSpPr>
          <a:xfrm>
            <a:off x="5457358" y="1248147"/>
            <a:ext cx="797838" cy="388734"/>
            <a:chOff x="5746750" y="2319338"/>
            <a:chExt cx="660401" cy="321770"/>
          </a:xfrm>
        </p:grpSpPr>
        <p:grpSp>
          <p:nvGrpSpPr>
            <p:cNvPr id="99" name="Group 48"/>
            <p:cNvGrpSpPr>
              <a:grpSpLocks/>
            </p:cNvGrpSpPr>
            <p:nvPr/>
          </p:nvGrpSpPr>
          <p:grpSpPr bwMode="auto">
            <a:xfrm>
              <a:off x="5746750" y="2319338"/>
              <a:ext cx="628650" cy="321770"/>
              <a:chOff x="2256" y="2880"/>
              <a:chExt cx="576" cy="240"/>
            </a:xfrm>
          </p:grpSpPr>
          <p:sp>
            <p:nvSpPr>
              <p:cNvPr id="101"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0"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3" name="Group 92"/>
          <p:cNvGrpSpPr/>
          <p:nvPr/>
        </p:nvGrpSpPr>
        <p:grpSpPr>
          <a:xfrm rot="10800000">
            <a:off x="6407608" y="2467090"/>
            <a:ext cx="130416" cy="736465"/>
            <a:chOff x="7239000" y="1439068"/>
            <a:chExt cx="76200" cy="609600"/>
          </a:xfrm>
        </p:grpSpPr>
        <p:sp>
          <p:nvSpPr>
            <p:cNvPr id="94"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5"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7" name="Line 131"/>
          <p:cNvSpPr>
            <a:spLocks noChangeShapeType="1"/>
          </p:cNvSpPr>
          <p:nvPr/>
        </p:nvSpPr>
        <p:spPr bwMode="auto">
          <a:xfrm>
            <a:off x="5211378" y="2815371"/>
            <a:ext cx="1198788" cy="170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131"/>
          <p:cNvSpPr>
            <a:spLocks noChangeShapeType="1"/>
          </p:cNvSpPr>
          <p:nvPr/>
        </p:nvSpPr>
        <p:spPr bwMode="auto">
          <a:xfrm>
            <a:off x="6538024" y="2832446"/>
            <a:ext cx="225690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78"/>
          <p:cNvSpPr>
            <a:spLocks noChangeShapeType="1"/>
          </p:cNvSpPr>
          <p:nvPr/>
        </p:nvSpPr>
        <p:spPr bwMode="auto">
          <a:xfrm flipH="1" flipV="1">
            <a:off x="8598628" y="1474663"/>
            <a:ext cx="199872" cy="91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6" name="Line 73"/>
          <p:cNvSpPr>
            <a:spLocks noChangeShapeType="1"/>
          </p:cNvSpPr>
          <p:nvPr/>
        </p:nvSpPr>
        <p:spPr bwMode="auto">
          <a:xfrm flipV="1">
            <a:off x="5208356" y="1473496"/>
            <a:ext cx="24629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 name="Line 111"/>
          <p:cNvSpPr>
            <a:spLocks noChangeShapeType="1"/>
          </p:cNvSpPr>
          <p:nvPr/>
        </p:nvSpPr>
        <p:spPr bwMode="auto">
          <a:xfrm flipH="1">
            <a:off x="8794931" y="1470623"/>
            <a:ext cx="17" cy="136182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TextBox 151"/>
          <p:cNvSpPr txBox="1"/>
          <p:nvPr/>
        </p:nvSpPr>
        <p:spPr>
          <a:xfrm>
            <a:off x="546466" y="2982439"/>
            <a:ext cx="4783974" cy="707886"/>
          </a:xfrm>
          <a:prstGeom prst="rect">
            <a:avLst/>
          </a:prstGeom>
          <a:noFill/>
        </p:spPr>
        <p:txBody>
          <a:bodyPr wrap="square" rtlCol="0">
            <a:spAutoFit/>
          </a:bodyPr>
          <a:lstStyle/>
          <a:p>
            <a:r>
              <a:rPr lang="en-US" sz="2000" dirty="0">
                <a:solidFill>
                  <a:srgbClr val="FF0000"/>
                </a:solidFill>
                <a:latin typeface="Apple Chancery"/>
                <a:cs typeface="Apple Chancery"/>
              </a:rPr>
              <a:t>The brightest </a:t>
            </a:r>
            <a:r>
              <a:rPr lang="en-US" sz="2000" dirty="0">
                <a:latin typeface="Times New Roman"/>
                <a:cs typeface="Times New Roman"/>
              </a:rPr>
              <a:t>will be the 40 watt bulb.  How so?</a:t>
            </a:r>
            <a:r>
              <a:rPr lang="en-US" sz="2000" dirty="0">
                <a:solidFill>
                  <a:srgbClr val="000000"/>
                </a:solidFill>
                <a:latin typeface="Times New Roman"/>
                <a:cs typeface="Times New Roman"/>
              </a:rPr>
              <a:t> </a:t>
            </a:r>
          </a:p>
        </p:txBody>
      </p:sp>
      <p:grpSp>
        <p:nvGrpSpPr>
          <p:cNvPr id="154" name="Group 153">
            <a:extLst>
              <a:ext uri="{FF2B5EF4-FFF2-40B4-BE49-F238E27FC236}">
                <a16:creationId xmlns:a16="http://schemas.microsoft.com/office/drawing/2014/main" id="{5690654F-5839-0644-9B33-413193EB2A94}"/>
              </a:ext>
            </a:extLst>
          </p:cNvPr>
          <p:cNvGrpSpPr/>
          <p:nvPr/>
        </p:nvGrpSpPr>
        <p:grpSpPr>
          <a:xfrm>
            <a:off x="7801347" y="1252412"/>
            <a:ext cx="797838" cy="388734"/>
            <a:chOff x="5746750" y="2319338"/>
            <a:chExt cx="660401" cy="321770"/>
          </a:xfrm>
        </p:grpSpPr>
        <p:grpSp>
          <p:nvGrpSpPr>
            <p:cNvPr id="155" name="Group 48">
              <a:extLst>
                <a:ext uri="{FF2B5EF4-FFF2-40B4-BE49-F238E27FC236}">
                  <a16:creationId xmlns:a16="http://schemas.microsoft.com/office/drawing/2014/main" id="{0E5F0BA6-4EB5-4C4D-9AE1-D594BCBEEC43}"/>
                </a:ext>
              </a:extLst>
            </p:cNvPr>
            <p:cNvGrpSpPr>
              <a:grpSpLocks/>
            </p:cNvGrpSpPr>
            <p:nvPr/>
          </p:nvGrpSpPr>
          <p:grpSpPr bwMode="auto">
            <a:xfrm>
              <a:off x="5746750" y="2319338"/>
              <a:ext cx="628650" cy="321770"/>
              <a:chOff x="2256" y="2880"/>
              <a:chExt cx="576" cy="240"/>
            </a:xfrm>
          </p:grpSpPr>
          <p:sp>
            <p:nvSpPr>
              <p:cNvPr id="157" name="Line 49">
                <a:extLst>
                  <a:ext uri="{FF2B5EF4-FFF2-40B4-BE49-F238E27FC236}">
                    <a16:creationId xmlns:a16="http://schemas.microsoft.com/office/drawing/2014/main" id="{9F478C35-31E3-C449-BE8D-57E59B022B5E}"/>
                  </a:ext>
                </a:extLst>
              </p:cNvPr>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8" name="Line 50">
                <a:extLst>
                  <a:ext uri="{FF2B5EF4-FFF2-40B4-BE49-F238E27FC236}">
                    <a16:creationId xmlns:a16="http://schemas.microsoft.com/office/drawing/2014/main" id="{8D76831E-384A-AD41-8F07-0F75B1827755}"/>
                  </a:ext>
                </a:extLst>
              </p:cNvPr>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9" name="Line 51">
                <a:extLst>
                  <a:ext uri="{FF2B5EF4-FFF2-40B4-BE49-F238E27FC236}">
                    <a16:creationId xmlns:a16="http://schemas.microsoft.com/office/drawing/2014/main" id="{A54FE24B-3156-3348-9C1D-85D017D66128}"/>
                  </a:ext>
                </a:extLst>
              </p:cNvPr>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0" name="Line 52">
                <a:extLst>
                  <a:ext uri="{FF2B5EF4-FFF2-40B4-BE49-F238E27FC236}">
                    <a16:creationId xmlns:a16="http://schemas.microsoft.com/office/drawing/2014/main" id="{9CEE1A9F-0E65-554C-B5AB-6FB60F18A5DC}"/>
                  </a:ext>
                </a:extLst>
              </p:cNvPr>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1" name="Line 53">
                <a:extLst>
                  <a:ext uri="{FF2B5EF4-FFF2-40B4-BE49-F238E27FC236}">
                    <a16:creationId xmlns:a16="http://schemas.microsoft.com/office/drawing/2014/main" id="{A64D08E5-115F-0A4F-8C54-9F3C3367B129}"/>
                  </a:ext>
                </a:extLst>
              </p:cNvPr>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2" name="Line 54">
                <a:extLst>
                  <a:ext uri="{FF2B5EF4-FFF2-40B4-BE49-F238E27FC236}">
                    <a16:creationId xmlns:a16="http://schemas.microsoft.com/office/drawing/2014/main" id="{E4AD54AC-1972-F74E-8EC0-D348A20C1872}"/>
                  </a:ext>
                </a:extLst>
              </p:cNvPr>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 name="Line 55">
                <a:extLst>
                  <a:ext uri="{FF2B5EF4-FFF2-40B4-BE49-F238E27FC236}">
                    <a16:creationId xmlns:a16="http://schemas.microsoft.com/office/drawing/2014/main" id="{75C5F5D2-0801-6C43-8EBF-1E68514081B3}"/>
                  </a:ext>
                </a:extLst>
              </p:cNvPr>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6" name="Line 78">
              <a:extLst>
                <a:ext uri="{FF2B5EF4-FFF2-40B4-BE49-F238E27FC236}">
                  <a16:creationId xmlns:a16="http://schemas.microsoft.com/office/drawing/2014/main" id="{F235FD55-319B-514C-BD7B-D3113FC02BFF}"/>
                </a:ext>
              </a:extLst>
            </p:cNvPr>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64" name="Line 78">
            <a:extLst>
              <a:ext uri="{FF2B5EF4-FFF2-40B4-BE49-F238E27FC236}">
                <a16:creationId xmlns:a16="http://schemas.microsoft.com/office/drawing/2014/main" id="{DFA0D686-90A7-0D40-BE77-86262B449859}"/>
              </a:ext>
            </a:extLst>
          </p:cNvPr>
          <p:cNvSpPr>
            <a:spLocks noChangeShapeType="1"/>
          </p:cNvSpPr>
          <p:nvPr/>
        </p:nvSpPr>
        <p:spPr bwMode="auto">
          <a:xfrm flipH="1">
            <a:off x="7425478" y="1479523"/>
            <a:ext cx="37557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5" name="Group 164">
            <a:extLst>
              <a:ext uri="{FF2B5EF4-FFF2-40B4-BE49-F238E27FC236}">
                <a16:creationId xmlns:a16="http://schemas.microsoft.com/office/drawing/2014/main" id="{224B86F0-1D0B-514F-A097-8DCBB59F940C}"/>
              </a:ext>
            </a:extLst>
          </p:cNvPr>
          <p:cNvGrpSpPr/>
          <p:nvPr/>
        </p:nvGrpSpPr>
        <p:grpSpPr>
          <a:xfrm>
            <a:off x="6634621" y="1253142"/>
            <a:ext cx="797838" cy="388734"/>
            <a:chOff x="5746750" y="2319338"/>
            <a:chExt cx="660401" cy="321770"/>
          </a:xfrm>
        </p:grpSpPr>
        <p:grpSp>
          <p:nvGrpSpPr>
            <p:cNvPr id="166" name="Group 48">
              <a:extLst>
                <a:ext uri="{FF2B5EF4-FFF2-40B4-BE49-F238E27FC236}">
                  <a16:creationId xmlns:a16="http://schemas.microsoft.com/office/drawing/2014/main" id="{E53A18D7-19A4-B941-A748-26FDD2FBF222}"/>
                </a:ext>
              </a:extLst>
            </p:cNvPr>
            <p:cNvGrpSpPr>
              <a:grpSpLocks/>
            </p:cNvGrpSpPr>
            <p:nvPr/>
          </p:nvGrpSpPr>
          <p:grpSpPr bwMode="auto">
            <a:xfrm>
              <a:off x="5746750" y="2319338"/>
              <a:ext cx="628650" cy="321770"/>
              <a:chOff x="2256" y="2880"/>
              <a:chExt cx="576" cy="240"/>
            </a:xfrm>
          </p:grpSpPr>
          <p:sp>
            <p:nvSpPr>
              <p:cNvPr id="168" name="Line 49">
                <a:extLst>
                  <a:ext uri="{FF2B5EF4-FFF2-40B4-BE49-F238E27FC236}">
                    <a16:creationId xmlns:a16="http://schemas.microsoft.com/office/drawing/2014/main" id="{357B0E15-7344-B649-B00E-24288C512BFD}"/>
                  </a:ext>
                </a:extLst>
              </p:cNvPr>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9" name="Line 50">
                <a:extLst>
                  <a:ext uri="{FF2B5EF4-FFF2-40B4-BE49-F238E27FC236}">
                    <a16:creationId xmlns:a16="http://schemas.microsoft.com/office/drawing/2014/main" id="{B4A04838-E538-5246-87B8-10A31181C3F4}"/>
                  </a:ext>
                </a:extLst>
              </p:cNvPr>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1" name="Line 51">
                <a:extLst>
                  <a:ext uri="{FF2B5EF4-FFF2-40B4-BE49-F238E27FC236}">
                    <a16:creationId xmlns:a16="http://schemas.microsoft.com/office/drawing/2014/main" id="{96D62A02-C12D-0541-A8D2-55369DEB78A1}"/>
                  </a:ext>
                </a:extLst>
              </p:cNvPr>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2" name="Line 52">
                <a:extLst>
                  <a:ext uri="{FF2B5EF4-FFF2-40B4-BE49-F238E27FC236}">
                    <a16:creationId xmlns:a16="http://schemas.microsoft.com/office/drawing/2014/main" id="{4F5E0313-9AE6-F349-99C3-198C02B42E70}"/>
                  </a:ext>
                </a:extLst>
              </p:cNvPr>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3" name="Line 53">
                <a:extLst>
                  <a:ext uri="{FF2B5EF4-FFF2-40B4-BE49-F238E27FC236}">
                    <a16:creationId xmlns:a16="http://schemas.microsoft.com/office/drawing/2014/main" id="{DA340542-CB9A-8C48-A5C6-2D3A312EE8B5}"/>
                  </a:ext>
                </a:extLst>
              </p:cNvPr>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 name="Line 54">
                <a:extLst>
                  <a:ext uri="{FF2B5EF4-FFF2-40B4-BE49-F238E27FC236}">
                    <a16:creationId xmlns:a16="http://schemas.microsoft.com/office/drawing/2014/main" id="{FF7B8032-3D42-6649-9C20-B10488DE03D2}"/>
                  </a:ext>
                </a:extLst>
              </p:cNvPr>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 name="Line 55">
                <a:extLst>
                  <a:ext uri="{FF2B5EF4-FFF2-40B4-BE49-F238E27FC236}">
                    <a16:creationId xmlns:a16="http://schemas.microsoft.com/office/drawing/2014/main" id="{F31A2BD4-C041-8642-81B1-8284C9EA84AF}"/>
                  </a:ext>
                </a:extLst>
              </p:cNvPr>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67" name="Line 78">
              <a:extLst>
                <a:ext uri="{FF2B5EF4-FFF2-40B4-BE49-F238E27FC236}">
                  <a16:creationId xmlns:a16="http://schemas.microsoft.com/office/drawing/2014/main" id="{275EF7C7-B6D8-C340-BF4B-0C7B3AC630E6}"/>
                </a:ext>
              </a:extLst>
            </p:cNvPr>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176" name="Object 2">
            <a:extLst>
              <a:ext uri="{FF2B5EF4-FFF2-40B4-BE49-F238E27FC236}">
                <a16:creationId xmlns:a16="http://schemas.microsoft.com/office/drawing/2014/main" id="{7B4B8D84-CC6D-7348-9195-03533E171C2E}"/>
              </a:ext>
            </a:extLst>
          </p:cNvPr>
          <p:cNvGraphicFramePr>
            <a:graphicFrameLocks noChangeAspect="1"/>
          </p:cNvGraphicFramePr>
          <p:nvPr>
            <p:extLst>
              <p:ext uri="{D42A27DB-BD31-4B8C-83A1-F6EECF244321}">
                <p14:modId xmlns:p14="http://schemas.microsoft.com/office/powerpoint/2010/main" val="3063785331"/>
              </p:ext>
            </p:extLst>
          </p:nvPr>
        </p:nvGraphicFramePr>
        <p:xfrm>
          <a:off x="6455851" y="901014"/>
          <a:ext cx="1022015" cy="241985"/>
        </p:xfrm>
        <a:graphic>
          <a:graphicData uri="http://schemas.openxmlformats.org/presentationml/2006/ole">
            <mc:AlternateContent xmlns:mc="http://schemas.openxmlformats.org/markup-compatibility/2006">
              <mc:Choice xmlns:v="urn:schemas-microsoft-com:vml" Requires="v">
                <p:oleObj spid="_x0000_s2630771" name="Equation" r:id="rId14" imgW="698500" imgH="165100" progId="Equation.DSMT4">
                  <p:embed/>
                </p:oleObj>
              </mc:Choice>
              <mc:Fallback>
                <p:oleObj name="Equation" r:id="rId14" imgW="698500" imgH="165100" progId="Equation.DSMT4">
                  <p:embed/>
                  <p:pic>
                    <p:nvPicPr>
                      <p:cNvPr id="84" name="Object 2"/>
                      <p:cNvPicPr>
                        <a:picLocks noChangeAspect="1" noChangeArrowheads="1"/>
                      </p:cNvPicPr>
                      <p:nvPr/>
                    </p:nvPicPr>
                    <p:blipFill>
                      <a:blip r:embed="rId15"/>
                      <a:srcRect/>
                      <a:stretch>
                        <a:fillRect/>
                      </a:stretch>
                    </p:blipFill>
                    <p:spPr bwMode="auto">
                      <a:xfrm>
                        <a:off x="6455851" y="901014"/>
                        <a:ext cx="1022015" cy="241985"/>
                      </a:xfrm>
                      <a:prstGeom prst="rect">
                        <a:avLst/>
                      </a:prstGeom>
                      <a:noFill/>
                      <a:ln>
                        <a:noFill/>
                      </a:ln>
                      <a:effectLst/>
                    </p:spPr>
                  </p:pic>
                </p:oleObj>
              </mc:Fallback>
            </mc:AlternateContent>
          </a:graphicData>
        </a:graphic>
      </p:graphicFrame>
      <p:graphicFrame>
        <p:nvGraphicFramePr>
          <p:cNvPr id="177" name="Object 2">
            <a:extLst>
              <a:ext uri="{FF2B5EF4-FFF2-40B4-BE49-F238E27FC236}">
                <a16:creationId xmlns:a16="http://schemas.microsoft.com/office/drawing/2014/main" id="{93D2917C-7349-9543-BAC8-1A08B7D91CCE}"/>
              </a:ext>
            </a:extLst>
          </p:cNvPr>
          <p:cNvGraphicFramePr>
            <a:graphicFrameLocks noChangeAspect="1"/>
          </p:cNvGraphicFramePr>
          <p:nvPr>
            <p:extLst>
              <p:ext uri="{D42A27DB-BD31-4B8C-83A1-F6EECF244321}">
                <p14:modId xmlns:p14="http://schemas.microsoft.com/office/powerpoint/2010/main" val="2460554983"/>
              </p:ext>
            </p:extLst>
          </p:nvPr>
        </p:nvGraphicFramePr>
        <p:xfrm>
          <a:off x="7620000" y="900113"/>
          <a:ext cx="1116013" cy="241300"/>
        </p:xfrm>
        <a:graphic>
          <a:graphicData uri="http://schemas.openxmlformats.org/presentationml/2006/ole">
            <mc:AlternateContent xmlns:mc="http://schemas.openxmlformats.org/markup-compatibility/2006">
              <mc:Choice xmlns:v="urn:schemas-microsoft-com:vml" Requires="v">
                <p:oleObj spid="_x0000_s2630772" name="Equation" r:id="rId16" imgW="762000" imgH="165100" progId="Equation.DSMT4">
                  <p:embed/>
                </p:oleObj>
              </mc:Choice>
              <mc:Fallback>
                <p:oleObj name="Equation" r:id="rId16" imgW="762000" imgH="165100" progId="Equation.DSMT4">
                  <p:embed/>
                  <p:pic>
                    <p:nvPicPr>
                      <p:cNvPr id="176" name="Object 2">
                        <a:extLst>
                          <a:ext uri="{FF2B5EF4-FFF2-40B4-BE49-F238E27FC236}">
                            <a16:creationId xmlns:a16="http://schemas.microsoft.com/office/drawing/2014/main" id="{7B4B8D84-CC6D-7348-9195-03533E171C2E}"/>
                          </a:ext>
                        </a:extLst>
                      </p:cNvPr>
                      <p:cNvPicPr>
                        <a:picLocks noChangeAspect="1" noChangeArrowheads="1"/>
                      </p:cNvPicPr>
                      <p:nvPr/>
                    </p:nvPicPr>
                    <p:blipFill>
                      <a:blip r:embed="rId17"/>
                      <a:srcRect/>
                      <a:stretch>
                        <a:fillRect/>
                      </a:stretch>
                    </p:blipFill>
                    <p:spPr bwMode="auto">
                      <a:xfrm>
                        <a:off x="7620000" y="900113"/>
                        <a:ext cx="1116013" cy="241300"/>
                      </a:xfrm>
                      <a:prstGeom prst="rect">
                        <a:avLst/>
                      </a:prstGeom>
                      <a:noFill/>
                      <a:ln>
                        <a:noFill/>
                      </a:ln>
                      <a:effectLst/>
                    </p:spPr>
                  </p:pic>
                </p:oleObj>
              </mc:Fallback>
            </mc:AlternateContent>
          </a:graphicData>
        </a:graphic>
      </p:graphicFrame>
      <p:sp>
        <p:nvSpPr>
          <p:cNvPr id="178" name="TextBox 177">
            <a:extLst>
              <a:ext uri="{FF2B5EF4-FFF2-40B4-BE49-F238E27FC236}">
                <a16:creationId xmlns:a16="http://schemas.microsoft.com/office/drawing/2014/main" id="{E8CEC4A2-FF0F-1B44-99FA-5823CC0BBB53}"/>
              </a:ext>
            </a:extLst>
          </p:cNvPr>
          <p:cNvSpPr txBox="1"/>
          <p:nvPr/>
        </p:nvSpPr>
        <p:spPr>
          <a:xfrm>
            <a:off x="314584" y="3809786"/>
            <a:ext cx="7368146" cy="1015663"/>
          </a:xfrm>
          <a:prstGeom prst="rect">
            <a:avLst/>
          </a:prstGeom>
          <a:noFill/>
        </p:spPr>
        <p:txBody>
          <a:bodyPr wrap="square" rtlCol="0">
            <a:spAutoFit/>
          </a:bodyPr>
          <a:lstStyle/>
          <a:p>
            <a:r>
              <a:rPr lang="en-US" sz="2000" dirty="0">
                <a:solidFill>
                  <a:srgbClr val="FF0000"/>
                </a:solidFill>
                <a:latin typeface="Apple Chancery"/>
                <a:cs typeface="Apple Chancery"/>
              </a:rPr>
              <a:t>The first thing </a:t>
            </a:r>
            <a:r>
              <a:rPr lang="en-US" sz="2000" dirty="0">
                <a:latin typeface="Times New Roman"/>
                <a:cs typeface="Times New Roman"/>
              </a:rPr>
              <a:t>we need to know is how much current is required to make each bulb glow to its maximum capacity.  To do that, consider each bulb by itself across a standard 120 volt (RMS) outlet:</a:t>
            </a:r>
            <a:endParaRPr lang="en-US" sz="2000" dirty="0">
              <a:solidFill>
                <a:srgbClr val="000000"/>
              </a:solidFill>
              <a:latin typeface="Times New Roman"/>
              <a:cs typeface="Times New Roman"/>
            </a:endParaRPr>
          </a:p>
        </p:txBody>
      </p:sp>
      <p:graphicFrame>
        <p:nvGraphicFramePr>
          <p:cNvPr id="179" name="Object 2">
            <a:extLst>
              <a:ext uri="{FF2B5EF4-FFF2-40B4-BE49-F238E27FC236}">
                <a16:creationId xmlns:a16="http://schemas.microsoft.com/office/drawing/2014/main" id="{740CCCBE-2986-9A4C-9B13-89C12D1EC74F}"/>
              </a:ext>
            </a:extLst>
          </p:cNvPr>
          <p:cNvGraphicFramePr>
            <a:graphicFrameLocks noChangeAspect="1"/>
          </p:cNvGraphicFramePr>
          <p:nvPr>
            <p:extLst>
              <p:ext uri="{D42A27DB-BD31-4B8C-83A1-F6EECF244321}">
                <p14:modId xmlns:p14="http://schemas.microsoft.com/office/powerpoint/2010/main" val="68029724"/>
              </p:ext>
            </p:extLst>
          </p:nvPr>
        </p:nvGraphicFramePr>
        <p:xfrm>
          <a:off x="7655413" y="5291872"/>
          <a:ext cx="1177925" cy="349250"/>
        </p:xfrm>
        <a:graphic>
          <a:graphicData uri="http://schemas.openxmlformats.org/presentationml/2006/ole">
            <mc:AlternateContent xmlns:mc="http://schemas.openxmlformats.org/markup-compatibility/2006">
              <mc:Choice xmlns:v="urn:schemas-microsoft-com:vml" Requires="v">
                <p:oleObj spid="_x0000_s2630773" name="Equation" r:id="rId18" imgW="685800" imgH="203200" progId="Equation.DSMT4">
                  <p:embed/>
                </p:oleObj>
              </mc:Choice>
              <mc:Fallback>
                <p:oleObj name="Equation" r:id="rId18" imgW="685800" imgH="203200" progId="Equation.DSMT4">
                  <p:embed/>
                  <p:pic>
                    <p:nvPicPr>
                      <p:cNvPr id="211" name="Object 2"/>
                      <p:cNvPicPr>
                        <a:picLocks noChangeAspect="1" noChangeArrowheads="1"/>
                      </p:cNvPicPr>
                      <p:nvPr/>
                    </p:nvPicPr>
                    <p:blipFill>
                      <a:blip r:embed="rId19"/>
                      <a:srcRect/>
                      <a:stretch>
                        <a:fillRect/>
                      </a:stretch>
                    </p:blipFill>
                    <p:spPr bwMode="auto">
                      <a:xfrm>
                        <a:off x="7655413" y="5291872"/>
                        <a:ext cx="1177925" cy="3492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9943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dissolv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dissolve">
                                      <p:cBhvr>
                                        <p:cTn id="12" dur="500"/>
                                        <p:tgtEl>
                                          <p:spTgt spid="17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dissolve">
                                      <p:cBhvr>
                                        <p:cTn id="17" dur="500"/>
                                        <p:tgtEl>
                                          <p:spTgt spid="13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9"/>
                                        </p:tgtEl>
                                        <p:attrNameLst>
                                          <p:attrName>style.visibility</p:attrName>
                                        </p:attrNameLst>
                                      </p:cBhvr>
                                      <p:to>
                                        <p:strVal val="visible"/>
                                      </p:to>
                                    </p:set>
                                    <p:animEffect transition="in" filter="dissolve">
                                      <p:cBhvr>
                                        <p:cTn id="20" dur="500"/>
                                        <p:tgtEl>
                                          <p:spTgt spid="139"/>
                                        </p:tgtEl>
                                      </p:cBhvr>
                                    </p:animEffect>
                                  </p:childTnLst>
                                </p:cTn>
                              </p:par>
                              <p:par>
                                <p:cTn id="21" presetID="9" presetClass="entr" presetSubtype="0"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animEffect transition="in" filter="dissolve">
                                      <p:cBhvr>
                                        <p:cTn id="23" dur="500"/>
                                        <p:tgtEl>
                                          <p:spTgt spid="14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70"/>
                                        </p:tgtEl>
                                        <p:attrNameLst>
                                          <p:attrName>style.visibility</p:attrName>
                                        </p:attrNameLst>
                                      </p:cBhvr>
                                      <p:to>
                                        <p:strVal val="visible"/>
                                      </p:to>
                                    </p:set>
                                    <p:animEffect transition="in" filter="dissolve">
                                      <p:cBhvr>
                                        <p:cTn id="26" dur="500"/>
                                        <p:tgtEl>
                                          <p:spTgt spid="17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82"/>
                                        </p:tgtEl>
                                        <p:attrNameLst>
                                          <p:attrName>style.visibility</p:attrName>
                                        </p:attrNameLst>
                                      </p:cBhvr>
                                      <p:to>
                                        <p:strVal val="visible"/>
                                      </p:to>
                                    </p:set>
                                    <p:animEffect transition="in" filter="dissolve">
                                      <p:cBhvr>
                                        <p:cTn id="29" dur="500"/>
                                        <p:tgtEl>
                                          <p:spTgt spid="182"/>
                                        </p:tgtEl>
                                      </p:cBhvr>
                                    </p:animEffect>
                                  </p:childTnLst>
                                </p:cTn>
                              </p:par>
                              <p:par>
                                <p:cTn id="30" presetID="9" presetClass="entr" presetSubtype="0" fill="hold" nodeType="withEffect">
                                  <p:stCondLst>
                                    <p:cond delay="0"/>
                                  </p:stCondLst>
                                  <p:childTnLst>
                                    <p:set>
                                      <p:cBhvr>
                                        <p:cTn id="31" dur="1" fill="hold">
                                          <p:stCondLst>
                                            <p:cond delay="0"/>
                                          </p:stCondLst>
                                        </p:cTn>
                                        <p:tgtEl>
                                          <p:spTgt spid="183"/>
                                        </p:tgtEl>
                                        <p:attrNameLst>
                                          <p:attrName>style.visibility</p:attrName>
                                        </p:attrNameLst>
                                      </p:cBhvr>
                                      <p:to>
                                        <p:strVal val="visible"/>
                                      </p:to>
                                    </p:set>
                                    <p:animEffect transition="in" filter="dissolve">
                                      <p:cBhvr>
                                        <p:cTn id="32" dur="500"/>
                                        <p:tgtEl>
                                          <p:spTgt spid="18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04"/>
                                        </p:tgtEl>
                                        <p:attrNameLst>
                                          <p:attrName>style.visibility</p:attrName>
                                        </p:attrNameLst>
                                      </p:cBhvr>
                                      <p:to>
                                        <p:strVal val="visible"/>
                                      </p:to>
                                    </p:set>
                                    <p:animEffect transition="in" filter="dissolve">
                                      <p:cBhvr>
                                        <p:cTn id="35" dur="500"/>
                                        <p:tgtEl>
                                          <p:spTgt spid="20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05"/>
                                        </p:tgtEl>
                                        <p:attrNameLst>
                                          <p:attrName>style.visibility</p:attrName>
                                        </p:attrNameLst>
                                      </p:cBhvr>
                                      <p:to>
                                        <p:strVal val="visible"/>
                                      </p:to>
                                    </p:set>
                                    <p:animEffect transition="in" filter="dissolve">
                                      <p:cBhvr>
                                        <p:cTn id="38" dur="500"/>
                                        <p:tgtEl>
                                          <p:spTgt spid="205"/>
                                        </p:tgtEl>
                                      </p:cBhvr>
                                    </p:animEffect>
                                  </p:childTnLst>
                                </p:cTn>
                              </p:par>
                              <p:par>
                                <p:cTn id="39" presetID="9" presetClass="entr" presetSubtype="0" fill="hold" nodeType="withEffect">
                                  <p:stCondLst>
                                    <p:cond delay="0"/>
                                  </p:stCondLst>
                                  <p:childTnLst>
                                    <p:set>
                                      <p:cBhvr>
                                        <p:cTn id="40" dur="1" fill="hold">
                                          <p:stCondLst>
                                            <p:cond delay="0"/>
                                          </p:stCondLst>
                                        </p:cTn>
                                        <p:tgtEl>
                                          <p:spTgt spid="215"/>
                                        </p:tgtEl>
                                        <p:attrNameLst>
                                          <p:attrName>style.visibility</p:attrName>
                                        </p:attrNameLst>
                                      </p:cBhvr>
                                      <p:to>
                                        <p:strVal val="visible"/>
                                      </p:to>
                                    </p:set>
                                    <p:animEffect transition="in" filter="dissolve">
                                      <p:cBhvr>
                                        <p:cTn id="41" dur="500"/>
                                        <p:tgtEl>
                                          <p:spTgt spid="215"/>
                                        </p:tgtEl>
                                      </p:cBhvr>
                                    </p:animEffect>
                                  </p:childTnLst>
                                </p:cTn>
                              </p:par>
                              <p:par>
                                <p:cTn id="42" presetID="9" presetClass="entr" presetSubtype="0" fill="hold" nodeType="withEffect">
                                  <p:stCondLst>
                                    <p:cond delay="0"/>
                                  </p:stCondLst>
                                  <p:childTnLst>
                                    <p:set>
                                      <p:cBhvr>
                                        <p:cTn id="43" dur="1" fill="hold">
                                          <p:stCondLst>
                                            <p:cond delay="0"/>
                                          </p:stCondLst>
                                        </p:cTn>
                                        <p:tgtEl>
                                          <p:spTgt spid="222"/>
                                        </p:tgtEl>
                                        <p:attrNameLst>
                                          <p:attrName>style.visibility</p:attrName>
                                        </p:attrNameLst>
                                      </p:cBhvr>
                                      <p:to>
                                        <p:strVal val="visible"/>
                                      </p:to>
                                    </p:set>
                                    <p:animEffect transition="in" filter="dissolve">
                                      <p:cBhvr>
                                        <p:cTn id="44" dur="500"/>
                                        <p:tgtEl>
                                          <p:spTgt spid="222"/>
                                        </p:tgtEl>
                                      </p:cBhvr>
                                    </p:animEffect>
                                  </p:childTnLst>
                                </p:cTn>
                              </p:par>
                              <p:par>
                                <p:cTn id="45" presetID="9" presetClass="entr" presetSubtype="0" fill="hold" nodeType="withEffect">
                                  <p:stCondLst>
                                    <p:cond delay="0"/>
                                  </p:stCondLst>
                                  <p:childTnLst>
                                    <p:set>
                                      <p:cBhvr>
                                        <p:cTn id="46" dur="1" fill="hold">
                                          <p:stCondLst>
                                            <p:cond delay="0"/>
                                          </p:stCondLst>
                                        </p:cTn>
                                        <p:tgtEl>
                                          <p:spTgt spid="225"/>
                                        </p:tgtEl>
                                        <p:attrNameLst>
                                          <p:attrName>style.visibility</p:attrName>
                                        </p:attrNameLst>
                                      </p:cBhvr>
                                      <p:to>
                                        <p:strVal val="visible"/>
                                      </p:to>
                                    </p:set>
                                    <p:animEffect transition="in" filter="dissolve">
                                      <p:cBhvr>
                                        <p:cTn id="47" dur="500"/>
                                        <p:tgtEl>
                                          <p:spTgt spid="225"/>
                                        </p:tgtEl>
                                      </p:cBhvr>
                                    </p:animEffect>
                                  </p:childTnLst>
                                </p:cTn>
                              </p:par>
                              <p:par>
                                <p:cTn id="48" presetID="9" presetClass="entr" presetSubtype="0" fill="hold" nodeType="withEffect">
                                  <p:stCondLst>
                                    <p:cond delay="0"/>
                                  </p:stCondLst>
                                  <p:childTnLst>
                                    <p:set>
                                      <p:cBhvr>
                                        <p:cTn id="49" dur="1" fill="hold">
                                          <p:stCondLst>
                                            <p:cond delay="0"/>
                                          </p:stCondLst>
                                        </p:cTn>
                                        <p:tgtEl>
                                          <p:spTgt spid="179"/>
                                        </p:tgtEl>
                                        <p:attrNameLst>
                                          <p:attrName>style.visibility</p:attrName>
                                        </p:attrNameLst>
                                      </p:cBhvr>
                                      <p:to>
                                        <p:strVal val="visible"/>
                                      </p:to>
                                    </p:set>
                                    <p:animEffect transition="in" filter="dissolve">
                                      <p:cBhvr>
                                        <p:cTn id="50" dur="500"/>
                                        <p:tgtEl>
                                          <p:spTgt spid="179"/>
                                        </p:tgtEl>
                                      </p:cBhvr>
                                    </p:animEffect>
                                  </p:childTnLst>
                                </p:cTn>
                              </p:par>
                              <p:par>
                                <p:cTn id="51" presetID="9" presetClass="entr" presetSubtype="0" fill="hold" nodeType="with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dissolve">
                                      <p:cBhvr>
                                        <p:cTn id="5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9" grpId="0" animBg="1"/>
      <p:bldP spid="170" grpId="0" animBg="1"/>
      <p:bldP spid="182" grpId="0" animBg="1"/>
      <p:bldP spid="204" grpId="0" animBg="1"/>
      <p:bldP spid="205" grpId="0" animBg="1"/>
      <p:bldP spid="152" grpId="0"/>
      <p:bldP spid="17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17.)</a:t>
            </a:r>
          </a:p>
        </p:txBody>
      </p:sp>
      <p:graphicFrame>
        <p:nvGraphicFramePr>
          <p:cNvPr id="83" name="Object 2"/>
          <p:cNvGraphicFramePr>
            <a:graphicFrameLocks noChangeAspect="1"/>
          </p:cNvGraphicFramePr>
          <p:nvPr>
            <p:extLst>
              <p:ext uri="{D42A27DB-BD31-4B8C-83A1-F6EECF244321}">
                <p14:modId xmlns:p14="http://schemas.microsoft.com/office/powerpoint/2010/main" val="4126107443"/>
              </p:ext>
            </p:extLst>
          </p:nvPr>
        </p:nvGraphicFramePr>
        <p:xfrm>
          <a:off x="2434653" y="4656997"/>
          <a:ext cx="3054350" cy="1177925"/>
        </p:xfrm>
        <a:graphic>
          <a:graphicData uri="http://schemas.openxmlformats.org/presentationml/2006/ole">
            <mc:AlternateContent xmlns:mc="http://schemas.openxmlformats.org/markup-compatibility/2006">
              <mc:Choice xmlns:v="urn:schemas-microsoft-com:vml" Requires="v">
                <p:oleObj spid="_x0000_s2637943" name="Equation" r:id="rId4" imgW="1778000" imgH="685800" progId="Equation.DSMT4">
                  <p:embed/>
                </p:oleObj>
              </mc:Choice>
              <mc:Fallback>
                <p:oleObj name="Equation" r:id="rId4" imgW="1778000" imgH="685800" progId="Equation.DSMT4">
                  <p:embed/>
                  <p:pic>
                    <p:nvPicPr>
                      <p:cNvPr id="83" name="Object 2"/>
                      <p:cNvPicPr>
                        <a:picLocks noChangeAspect="1" noChangeArrowheads="1"/>
                      </p:cNvPicPr>
                      <p:nvPr/>
                    </p:nvPicPr>
                    <p:blipFill>
                      <a:blip r:embed="rId5"/>
                      <a:srcRect/>
                      <a:stretch>
                        <a:fillRect/>
                      </a:stretch>
                    </p:blipFill>
                    <p:spPr bwMode="auto">
                      <a:xfrm>
                        <a:off x="2434653" y="4656997"/>
                        <a:ext cx="3054350" cy="1177925"/>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nvGraphicFramePr>
        <p:xfrm>
          <a:off x="5310522" y="901014"/>
          <a:ext cx="1022015" cy="241985"/>
        </p:xfrm>
        <a:graphic>
          <a:graphicData uri="http://schemas.openxmlformats.org/presentationml/2006/ole">
            <mc:AlternateContent xmlns:mc="http://schemas.openxmlformats.org/markup-compatibility/2006">
              <mc:Choice xmlns:v="urn:schemas-microsoft-com:vml" Requires="v">
                <p:oleObj spid="_x0000_s2637944" name="Equation" r:id="rId6" imgW="698500" imgH="165100" progId="Equation.DSMT4">
                  <p:embed/>
                </p:oleObj>
              </mc:Choice>
              <mc:Fallback>
                <p:oleObj name="Equation" r:id="rId6" imgW="698500" imgH="165100" progId="Equation.DSMT4">
                  <p:embed/>
                  <p:pic>
                    <p:nvPicPr>
                      <p:cNvPr id="84" name="Object 2"/>
                      <p:cNvPicPr>
                        <a:picLocks noChangeAspect="1" noChangeArrowheads="1"/>
                      </p:cNvPicPr>
                      <p:nvPr/>
                    </p:nvPicPr>
                    <p:blipFill>
                      <a:blip r:embed="rId7"/>
                      <a:srcRect/>
                      <a:stretch>
                        <a:fillRect/>
                      </a:stretch>
                    </p:blipFill>
                    <p:spPr bwMode="auto">
                      <a:xfrm>
                        <a:off x="5310522" y="901014"/>
                        <a:ext cx="1022015" cy="241985"/>
                      </a:xfrm>
                      <a:prstGeom prst="rect">
                        <a:avLst/>
                      </a:prstGeom>
                      <a:noFill/>
                      <a:ln>
                        <a:noFill/>
                      </a:ln>
                      <a:effectLst/>
                    </p:spPr>
                  </p:pic>
                </p:oleObj>
              </mc:Fallback>
            </mc:AlternateContent>
          </a:graphicData>
        </a:graphic>
      </p:graphicFrame>
      <p:graphicFrame>
        <p:nvGraphicFramePr>
          <p:cNvPr id="211" name="Object 2"/>
          <p:cNvGraphicFramePr>
            <a:graphicFrameLocks noChangeAspect="1"/>
          </p:cNvGraphicFramePr>
          <p:nvPr/>
        </p:nvGraphicFramePr>
        <p:xfrm>
          <a:off x="6455851" y="3017148"/>
          <a:ext cx="1177925" cy="349250"/>
        </p:xfrm>
        <a:graphic>
          <a:graphicData uri="http://schemas.openxmlformats.org/presentationml/2006/ole">
            <mc:AlternateContent xmlns:mc="http://schemas.openxmlformats.org/markup-compatibility/2006">
              <mc:Choice xmlns:v="urn:schemas-microsoft-com:vml" Requires="v">
                <p:oleObj spid="_x0000_s2637945" name="Equation" r:id="rId8" imgW="685800" imgH="203200" progId="Equation.DSMT4">
                  <p:embed/>
                </p:oleObj>
              </mc:Choice>
              <mc:Fallback>
                <p:oleObj name="Equation" r:id="rId8" imgW="685800" imgH="203200" progId="Equation.DSMT4">
                  <p:embed/>
                  <p:pic>
                    <p:nvPicPr>
                      <p:cNvPr id="211" name="Object 2"/>
                      <p:cNvPicPr>
                        <a:picLocks noChangeAspect="1" noChangeArrowheads="1"/>
                      </p:cNvPicPr>
                      <p:nvPr/>
                    </p:nvPicPr>
                    <p:blipFill>
                      <a:blip r:embed="rId9"/>
                      <a:srcRect/>
                      <a:stretch>
                        <a:fillRect/>
                      </a:stretch>
                    </p:blipFill>
                    <p:spPr bwMode="auto">
                      <a:xfrm>
                        <a:off x="6455851" y="3017148"/>
                        <a:ext cx="1177925" cy="349250"/>
                      </a:xfrm>
                      <a:prstGeom prst="rect">
                        <a:avLst/>
                      </a:prstGeom>
                      <a:noFill/>
                      <a:ln>
                        <a:noFill/>
                      </a:ln>
                      <a:effectLst/>
                    </p:spPr>
                  </p:pic>
                </p:oleObj>
              </mc:Fallback>
            </mc:AlternateContent>
          </a:graphicData>
        </a:graphic>
      </p:graphicFrame>
      <p:sp>
        <p:nvSpPr>
          <p:cNvPr id="134" name="Line 73"/>
          <p:cNvSpPr>
            <a:spLocks noChangeShapeType="1"/>
          </p:cNvSpPr>
          <p:nvPr/>
        </p:nvSpPr>
        <p:spPr bwMode="auto">
          <a:xfrm>
            <a:off x="7601008" y="4224627"/>
            <a:ext cx="275409" cy="6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 name="Line 111"/>
          <p:cNvSpPr>
            <a:spLocks noChangeShapeType="1"/>
          </p:cNvSpPr>
          <p:nvPr/>
        </p:nvSpPr>
        <p:spPr bwMode="auto">
          <a:xfrm>
            <a:off x="7594664" y="4224627"/>
            <a:ext cx="0" cy="7731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40" name="Group 139"/>
          <p:cNvGrpSpPr/>
          <p:nvPr/>
        </p:nvGrpSpPr>
        <p:grpSpPr>
          <a:xfrm rot="10800000">
            <a:off x="8143118" y="4701671"/>
            <a:ext cx="107950" cy="609600"/>
            <a:chOff x="7239000" y="1439068"/>
            <a:chExt cx="76200" cy="609600"/>
          </a:xfrm>
        </p:grpSpPr>
        <p:sp>
          <p:nvSpPr>
            <p:cNvPr id="141"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2"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70" name="Line 131"/>
          <p:cNvSpPr>
            <a:spLocks noChangeShapeType="1"/>
          </p:cNvSpPr>
          <p:nvPr/>
        </p:nvSpPr>
        <p:spPr bwMode="auto">
          <a:xfrm>
            <a:off x="7594664" y="4997740"/>
            <a:ext cx="546866" cy="6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2" name="Line 73"/>
          <p:cNvSpPr>
            <a:spLocks noChangeShapeType="1"/>
          </p:cNvSpPr>
          <p:nvPr/>
        </p:nvSpPr>
        <p:spPr bwMode="auto">
          <a:xfrm>
            <a:off x="8539220" y="4227802"/>
            <a:ext cx="27540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83" name="Group 182"/>
          <p:cNvGrpSpPr/>
          <p:nvPr/>
        </p:nvGrpSpPr>
        <p:grpSpPr>
          <a:xfrm>
            <a:off x="7879592" y="4041272"/>
            <a:ext cx="660401" cy="321770"/>
            <a:chOff x="5746750" y="2319338"/>
            <a:chExt cx="660401" cy="321770"/>
          </a:xfrm>
        </p:grpSpPr>
        <p:grpSp>
          <p:nvGrpSpPr>
            <p:cNvPr id="184" name="Group 48"/>
            <p:cNvGrpSpPr>
              <a:grpSpLocks/>
            </p:cNvGrpSpPr>
            <p:nvPr/>
          </p:nvGrpSpPr>
          <p:grpSpPr bwMode="auto">
            <a:xfrm>
              <a:off x="5746750" y="2319338"/>
              <a:ext cx="628650" cy="321770"/>
              <a:chOff x="2256" y="2880"/>
              <a:chExt cx="576" cy="240"/>
            </a:xfrm>
          </p:grpSpPr>
          <p:sp>
            <p:nvSpPr>
              <p:cNvPr id="186"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7"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8"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9"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0"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1"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2"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85"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04" name="Line 131"/>
          <p:cNvSpPr>
            <a:spLocks noChangeShapeType="1"/>
          </p:cNvSpPr>
          <p:nvPr/>
        </p:nvSpPr>
        <p:spPr bwMode="auto">
          <a:xfrm>
            <a:off x="8251069" y="5004090"/>
            <a:ext cx="57150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 name="Line 111"/>
          <p:cNvSpPr>
            <a:spLocks noChangeShapeType="1"/>
          </p:cNvSpPr>
          <p:nvPr/>
        </p:nvSpPr>
        <p:spPr bwMode="auto">
          <a:xfrm>
            <a:off x="8822574" y="4224627"/>
            <a:ext cx="0" cy="7731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15" name="Object 2"/>
          <p:cNvGraphicFramePr>
            <a:graphicFrameLocks noChangeAspect="1"/>
          </p:cNvGraphicFramePr>
          <p:nvPr>
            <p:extLst>
              <p:ext uri="{D42A27DB-BD31-4B8C-83A1-F6EECF244321}">
                <p14:modId xmlns:p14="http://schemas.microsoft.com/office/powerpoint/2010/main" val="1579473567"/>
              </p:ext>
            </p:extLst>
          </p:nvPr>
        </p:nvGraphicFramePr>
        <p:xfrm>
          <a:off x="7969250" y="3690938"/>
          <a:ext cx="436563" cy="349250"/>
        </p:xfrm>
        <a:graphic>
          <a:graphicData uri="http://schemas.openxmlformats.org/presentationml/2006/ole">
            <mc:AlternateContent xmlns:mc="http://schemas.openxmlformats.org/markup-compatibility/2006">
              <mc:Choice xmlns:v="urn:schemas-microsoft-com:vml" Requires="v">
                <p:oleObj spid="_x0000_s2637946" name="Equation" r:id="rId10" imgW="254000" imgH="203200" progId="Equation.DSMT4">
                  <p:embed/>
                </p:oleObj>
              </mc:Choice>
              <mc:Fallback>
                <p:oleObj name="Equation" r:id="rId10" imgW="254000" imgH="203200" progId="Equation.DSMT4">
                  <p:embed/>
                  <p:pic>
                    <p:nvPicPr>
                      <p:cNvPr id="215" name="Object 2"/>
                      <p:cNvPicPr>
                        <a:picLocks noChangeAspect="1" noChangeArrowheads="1"/>
                      </p:cNvPicPr>
                      <p:nvPr/>
                    </p:nvPicPr>
                    <p:blipFill>
                      <a:blip r:embed="rId11"/>
                      <a:srcRect/>
                      <a:stretch>
                        <a:fillRect/>
                      </a:stretch>
                    </p:blipFill>
                    <p:spPr bwMode="auto">
                      <a:xfrm>
                        <a:off x="7969250" y="3690938"/>
                        <a:ext cx="436563" cy="349250"/>
                      </a:xfrm>
                      <a:prstGeom prst="rect">
                        <a:avLst/>
                      </a:prstGeom>
                      <a:noFill/>
                      <a:ln>
                        <a:noFill/>
                      </a:ln>
                      <a:effectLst/>
                    </p:spPr>
                  </p:pic>
                </p:oleObj>
              </mc:Fallback>
            </mc:AlternateContent>
          </a:graphicData>
        </a:graphic>
      </p:graphicFrame>
      <p:grpSp>
        <p:nvGrpSpPr>
          <p:cNvPr id="222" name="Group 221"/>
          <p:cNvGrpSpPr/>
          <p:nvPr/>
        </p:nvGrpSpPr>
        <p:grpSpPr>
          <a:xfrm>
            <a:off x="7684769" y="4634013"/>
            <a:ext cx="308298" cy="304915"/>
            <a:chOff x="6610027" y="3162302"/>
            <a:chExt cx="308298" cy="304915"/>
          </a:xfrm>
        </p:grpSpPr>
        <p:cxnSp>
          <p:nvCxnSpPr>
            <p:cNvPr id="223" name="Straight Arrow Connector 222"/>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4" name="Freeform 223"/>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225" name="Object 2"/>
          <p:cNvGraphicFramePr>
            <a:graphicFrameLocks noChangeAspect="1"/>
          </p:cNvGraphicFramePr>
          <p:nvPr/>
        </p:nvGraphicFramePr>
        <p:xfrm>
          <a:off x="7710488" y="4514850"/>
          <a:ext cx="327025" cy="350838"/>
        </p:xfrm>
        <a:graphic>
          <a:graphicData uri="http://schemas.openxmlformats.org/presentationml/2006/ole">
            <mc:AlternateContent xmlns:mc="http://schemas.openxmlformats.org/markup-compatibility/2006">
              <mc:Choice xmlns:v="urn:schemas-microsoft-com:vml" Requires="v">
                <p:oleObj spid="_x0000_s2637947" name="Equation" r:id="rId12" imgW="190500" imgH="203200" progId="Equation.DSMT4">
                  <p:embed/>
                </p:oleObj>
              </mc:Choice>
              <mc:Fallback>
                <p:oleObj name="Equation" r:id="rId12" imgW="190500" imgH="203200" progId="Equation.DSMT4">
                  <p:embed/>
                  <p:pic>
                    <p:nvPicPr>
                      <p:cNvPr id="225" name="Object 2"/>
                      <p:cNvPicPr>
                        <a:picLocks noChangeAspect="1" noChangeArrowheads="1"/>
                      </p:cNvPicPr>
                      <p:nvPr/>
                    </p:nvPicPr>
                    <p:blipFill>
                      <a:blip r:embed="rId13"/>
                      <a:srcRect/>
                      <a:stretch>
                        <a:fillRect/>
                      </a:stretch>
                    </p:blipFill>
                    <p:spPr bwMode="auto">
                      <a:xfrm>
                        <a:off x="7710488" y="4514850"/>
                        <a:ext cx="327025" cy="350838"/>
                      </a:xfrm>
                      <a:prstGeom prst="rect">
                        <a:avLst/>
                      </a:prstGeom>
                      <a:noFill/>
                      <a:ln>
                        <a:noFill/>
                      </a:ln>
                      <a:effectLst/>
                    </p:spPr>
                  </p:pic>
                </p:oleObj>
              </mc:Fallback>
            </mc:AlternateContent>
          </a:graphicData>
        </a:graphic>
      </p:graphicFrame>
      <p:sp>
        <p:nvSpPr>
          <p:cNvPr id="90" name="Line 78"/>
          <p:cNvSpPr>
            <a:spLocks noChangeShapeType="1"/>
          </p:cNvSpPr>
          <p:nvPr/>
        </p:nvSpPr>
        <p:spPr bwMode="auto">
          <a:xfrm flipH="1">
            <a:off x="6255196" y="1473496"/>
            <a:ext cx="3755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111"/>
          <p:cNvSpPr>
            <a:spLocks noChangeShapeType="1"/>
          </p:cNvSpPr>
          <p:nvPr/>
        </p:nvSpPr>
        <p:spPr bwMode="auto">
          <a:xfrm>
            <a:off x="5208360" y="1473496"/>
            <a:ext cx="1" cy="13448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98" name="Group 97"/>
          <p:cNvGrpSpPr/>
          <p:nvPr/>
        </p:nvGrpSpPr>
        <p:grpSpPr>
          <a:xfrm>
            <a:off x="5457358" y="1248147"/>
            <a:ext cx="797838" cy="388734"/>
            <a:chOff x="5746750" y="2319338"/>
            <a:chExt cx="660401" cy="321770"/>
          </a:xfrm>
        </p:grpSpPr>
        <p:grpSp>
          <p:nvGrpSpPr>
            <p:cNvPr id="99" name="Group 48"/>
            <p:cNvGrpSpPr>
              <a:grpSpLocks/>
            </p:cNvGrpSpPr>
            <p:nvPr/>
          </p:nvGrpSpPr>
          <p:grpSpPr bwMode="auto">
            <a:xfrm>
              <a:off x="5746750" y="2319338"/>
              <a:ext cx="628650" cy="321770"/>
              <a:chOff x="2256" y="2880"/>
              <a:chExt cx="576" cy="240"/>
            </a:xfrm>
          </p:grpSpPr>
          <p:sp>
            <p:nvSpPr>
              <p:cNvPr id="101"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0"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3" name="Group 92"/>
          <p:cNvGrpSpPr/>
          <p:nvPr/>
        </p:nvGrpSpPr>
        <p:grpSpPr>
          <a:xfrm rot="10800000">
            <a:off x="6407608" y="2467090"/>
            <a:ext cx="130416" cy="736465"/>
            <a:chOff x="7239000" y="1439068"/>
            <a:chExt cx="76200" cy="609600"/>
          </a:xfrm>
        </p:grpSpPr>
        <p:sp>
          <p:nvSpPr>
            <p:cNvPr id="94"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5"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7" name="Line 131"/>
          <p:cNvSpPr>
            <a:spLocks noChangeShapeType="1"/>
          </p:cNvSpPr>
          <p:nvPr/>
        </p:nvSpPr>
        <p:spPr bwMode="auto">
          <a:xfrm>
            <a:off x="5211378" y="2815371"/>
            <a:ext cx="1198788" cy="170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0" name="Line 131"/>
          <p:cNvSpPr>
            <a:spLocks noChangeShapeType="1"/>
          </p:cNvSpPr>
          <p:nvPr/>
        </p:nvSpPr>
        <p:spPr bwMode="auto">
          <a:xfrm>
            <a:off x="6538024" y="2832446"/>
            <a:ext cx="225690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78"/>
          <p:cNvSpPr>
            <a:spLocks noChangeShapeType="1"/>
          </p:cNvSpPr>
          <p:nvPr/>
        </p:nvSpPr>
        <p:spPr bwMode="auto">
          <a:xfrm flipH="1" flipV="1">
            <a:off x="8598628" y="1474663"/>
            <a:ext cx="199872" cy="9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 name="Line 73"/>
          <p:cNvSpPr>
            <a:spLocks noChangeShapeType="1"/>
          </p:cNvSpPr>
          <p:nvPr/>
        </p:nvSpPr>
        <p:spPr bwMode="auto">
          <a:xfrm flipV="1">
            <a:off x="5208356" y="1473496"/>
            <a:ext cx="24629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 name="Line 111"/>
          <p:cNvSpPr>
            <a:spLocks noChangeShapeType="1"/>
          </p:cNvSpPr>
          <p:nvPr/>
        </p:nvSpPr>
        <p:spPr bwMode="auto">
          <a:xfrm flipH="1">
            <a:off x="8794931" y="1470623"/>
            <a:ext cx="17" cy="136182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 name="TextBox 151"/>
          <p:cNvSpPr txBox="1"/>
          <p:nvPr/>
        </p:nvSpPr>
        <p:spPr>
          <a:xfrm>
            <a:off x="271527" y="485803"/>
            <a:ext cx="4783974" cy="707886"/>
          </a:xfrm>
          <a:prstGeom prst="rect">
            <a:avLst/>
          </a:prstGeom>
          <a:noFill/>
        </p:spPr>
        <p:txBody>
          <a:bodyPr wrap="square" rtlCol="0">
            <a:spAutoFit/>
          </a:bodyPr>
          <a:lstStyle/>
          <a:p>
            <a:r>
              <a:rPr lang="en-US" sz="2000" dirty="0">
                <a:solidFill>
                  <a:srgbClr val="FF0000"/>
                </a:solidFill>
                <a:latin typeface="Apple Chancery"/>
                <a:cs typeface="Apple Chancery"/>
              </a:rPr>
              <a:t>Executing a similar </a:t>
            </a:r>
            <a:r>
              <a:rPr lang="en-US" sz="2000" dirty="0">
                <a:latin typeface="Times New Roman"/>
                <a:cs typeface="Times New Roman"/>
              </a:rPr>
              <a:t>process for the other two bulbs yields:</a:t>
            </a:r>
            <a:endParaRPr lang="en-US" sz="2000" dirty="0">
              <a:solidFill>
                <a:srgbClr val="000000"/>
              </a:solidFill>
              <a:latin typeface="Times New Roman"/>
              <a:cs typeface="Times New Roman"/>
            </a:endParaRPr>
          </a:p>
        </p:txBody>
      </p:sp>
      <p:grpSp>
        <p:nvGrpSpPr>
          <p:cNvPr id="154" name="Group 153">
            <a:extLst>
              <a:ext uri="{FF2B5EF4-FFF2-40B4-BE49-F238E27FC236}">
                <a16:creationId xmlns:a16="http://schemas.microsoft.com/office/drawing/2014/main" id="{5690654F-5839-0644-9B33-413193EB2A94}"/>
              </a:ext>
            </a:extLst>
          </p:cNvPr>
          <p:cNvGrpSpPr/>
          <p:nvPr/>
        </p:nvGrpSpPr>
        <p:grpSpPr>
          <a:xfrm>
            <a:off x="7801347" y="1252412"/>
            <a:ext cx="797838" cy="388734"/>
            <a:chOff x="5746750" y="2319338"/>
            <a:chExt cx="660401" cy="321770"/>
          </a:xfrm>
        </p:grpSpPr>
        <p:grpSp>
          <p:nvGrpSpPr>
            <p:cNvPr id="155" name="Group 48">
              <a:extLst>
                <a:ext uri="{FF2B5EF4-FFF2-40B4-BE49-F238E27FC236}">
                  <a16:creationId xmlns:a16="http://schemas.microsoft.com/office/drawing/2014/main" id="{0E5F0BA6-4EB5-4C4D-9AE1-D594BCBEEC43}"/>
                </a:ext>
              </a:extLst>
            </p:cNvPr>
            <p:cNvGrpSpPr>
              <a:grpSpLocks/>
            </p:cNvGrpSpPr>
            <p:nvPr/>
          </p:nvGrpSpPr>
          <p:grpSpPr bwMode="auto">
            <a:xfrm>
              <a:off x="5746750" y="2319338"/>
              <a:ext cx="628650" cy="321770"/>
              <a:chOff x="2256" y="2880"/>
              <a:chExt cx="576" cy="240"/>
            </a:xfrm>
          </p:grpSpPr>
          <p:sp>
            <p:nvSpPr>
              <p:cNvPr id="157" name="Line 49">
                <a:extLst>
                  <a:ext uri="{FF2B5EF4-FFF2-40B4-BE49-F238E27FC236}">
                    <a16:creationId xmlns:a16="http://schemas.microsoft.com/office/drawing/2014/main" id="{9F478C35-31E3-C449-BE8D-57E59B022B5E}"/>
                  </a:ext>
                </a:extLst>
              </p:cNvPr>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8" name="Line 50">
                <a:extLst>
                  <a:ext uri="{FF2B5EF4-FFF2-40B4-BE49-F238E27FC236}">
                    <a16:creationId xmlns:a16="http://schemas.microsoft.com/office/drawing/2014/main" id="{8D76831E-384A-AD41-8F07-0F75B1827755}"/>
                  </a:ext>
                </a:extLst>
              </p:cNvPr>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9" name="Line 51">
                <a:extLst>
                  <a:ext uri="{FF2B5EF4-FFF2-40B4-BE49-F238E27FC236}">
                    <a16:creationId xmlns:a16="http://schemas.microsoft.com/office/drawing/2014/main" id="{A54FE24B-3156-3348-9C1D-85D017D66128}"/>
                  </a:ext>
                </a:extLst>
              </p:cNvPr>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0" name="Line 52">
                <a:extLst>
                  <a:ext uri="{FF2B5EF4-FFF2-40B4-BE49-F238E27FC236}">
                    <a16:creationId xmlns:a16="http://schemas.microsoft.com/office/drawing/2014/main" id="{9CEE1A9F-0E65-554C-B5AB-6FB60F18A5DC}"/>
                  </a:ext>
                </a:extLst>
              </p:cNvPr>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1" name="Line 53">
                <a:extLst>
                  <a:ext uri="{FF2B5EF4-FFF2-40B4-BE49-F238E27FC236}">
                    <a16:creationId xmlns:a16="http://schemas.microsoft.com/office/drawing/2014/main" id="{A64D08E5-115F-0A4F-8C54-9F3C3367B129}"/>
                  </a:ext>
                </a:extLst>
              </p:cNvPr>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2" name="Line 54">
                <a:extLst>
                  <a:ext uri="{FF2B5EF4-FFF2-40B4-BE49-F238E27FC236}">
                    <a16:creationId xmlns:a16="http://schemas.microsoft.com/office/drawing/2014/main" id="{E4AD54AC-1972-F74E-8EC0-D348A20C1872}"/>
                  </a:ext>
                </a:extLst>
              </p:cNvPr>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 name="Line 55">
                <a:extLst>
                  <a:ext uri="{FF2B5EF4-FFF2-40B4-BE49-F238E27FC236}">
                    <a16:creationId xmlns:a16="http://schemas.microsoft.com/office/drawing/2014/main" id="{75C5F5D2-0801-6C43-8EBF-1E68514081B3}"/>
                  </a:ext>
                </a:extLst>
              </p:cNvPr>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56" name="Line 78">
              <a:extLst>
                <a:ext uri="{FF2B5EF4-FFF2-40B4-BE49-F238E27FC236}">
                  <a16:creationId xmlns:a16="http://schemas.microsoft.com/office/drawing/2014/main" id="{F235FD55-319B-514C-BD7B-D3113FC02BFF}"/>
                </a:ext>
              </a:extLst>
            </p:cNvPr>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64" name="Line 78">
            <a:extLst>
              <a:ext uri="{FF2B5EF4-FFF2-40B4-BE49-F238E27FC236}">
                <a16:creationId xmlns:a16="http://schemas.microsoft.com/office/drawing/2014/main" id="{DFA0D686-90A7-0D40-BE77-86262B449859}"/>
              </a:ext>
            </a:extLst>
          </p:cNvPr>
          <p:cNvSpPr>
            <a:spLocks noChangeShapeType="1"/>
          </p:cNvSpPr>
          <p:nvPr/>
        </p:nvSpPr>
        <p:spPr bwMode="auto">
          <a:xfrm flipH="1">
            <a:off x="7425478" y="1479523"/>
            <a:ext cx="3755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5" name="Group 164">
            <a:extLst>
              <a:ext uri="{FF2B5EF4-FFF2-40B4-BE49-F238E27FC236}">
                <a16:creationId xmlns:a16="http://schemas.microsoft.com/office/drawing/2014/main" id="{224B86F0-1D0B-514F-A097-8DCBB59F940C}"/>
              </a:ext>
            </a:extLst>
          </p:cNvPr>
          <p:cNvGrpSpPr/>
          <p:nvPr/>
        </p:nvGrpSpPr>
        <p:grpSpPr>
          <a:xfrm>
            <a:off x="6634621" y="1253142"/>
            <a:ext cx="797838" cy="388734"/>
            <a:chOff x="5746750" y="2319338"/>
            <a:chExt cx="660401" cy="321770"/>
          </a:xfrm>
        </p:grpSpPr>
        <p:grpSp>
          <p:nvGrpSpPr>
            <p:cNvPr id="166" name="Group 48">
              <a:extLst>
                <a:ext uri="{FF2B5EF4-FFF2-40B4-BE49-F238E27FC236}">
                  <a16:creationId xmlns:a16="http://schemas.microsoft.com/office/drawing/2014/main" id="{E53A18D7-19A4-B941-A748-26FDD2FBF222}"/>
                </a:ext>
              </a:extLst>
            </p:cNvPr>
            <p:cNvGrpSpPr>
              <a:grpSpLocks/>
            </p:cNvGrpSpPr>
            <p:nvPr/>
          </p:nvGrpSpPr>
          <p:grpSpPr bwMode="auto">
            <a:xfrm>
              <a:off x="5746750" y="2319338"/>
              <a:ext cx="628650" cy="321770"/>
              <a:chOff x="2256" y="2880"/>
              <a:chExt cx="576" cy="240"/>
            </a:xfrm>
          </p:grpSpPr>
          <p:sp>
            <p:nvSpPr>
              <p:cNvPr id="168" name="Line 49">
                <a:extLst>
                  <a:ext uri="{FF2B5EF4-FFF2-40B4-BE49-F238E27FC236}">
                    <a16:creationId xmlns:a16="http://schemas.microsoft.com/office/drawing/2014/main" id="{357B0E15-7344-B649-B00E-24288C512BFD}"/>
                  </a:ext>
                </a:extLst>
              </p:cNvPr>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 name="Line 50">
                <a:extLst>
                  <a:ext uri="{FF2B5EF4-FFF2-40B4-BE49-F238E27FC236}">
                    <a16:creationId xmlns:a16="http://schemas.microsoft.com/office/drawing/2014/main" id="{B4A04838-E538-5246-87B8-10A31181C3F4}"/>
                  </a:ext>
                </a:extLst>
              </p:cNvPr>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1" name="Line 51">
                <a:extLst>
                  <a:ext uri="{FF2B5EF4-FFF2-40B4-BE49-F238E27FC236}">
                    <a16:creationId xmlns:a16="http://schemas.microsoft.com/office/drawing/2014/main" id="{96D62A02-C12D-0541-A8D2-55369DEB78A1}"/>
                  </a:ext>
                </a:extLst>
              </p:cNvPr>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2" name="Line 52">
                <a:extLst>
                  <a:ext uri="{FF2B5EF4-FFF2-40B4-BE49-F238E27FC236}">
                    <a16:creationId xmlns:a16="http://schemas.microsoft.com/office/drawing/2014/main" id="{4F5E0313-9AE6-F349-99C3-198C02B42E70}"/>
                  </a:ext>
                </a:extLst>
              </p:cNvPr>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3" name="Line 53">
                <a:extLst>
                  <a:ext uri="{FF2B5EF4-FFF2-40B4-BE49-F238E27FC236}">
                    <a16:creationId xmlns:a16="http://schemas.microsoft.com/office/drawing/2014/main" id="{DA340542-CB9A-8C48-A5C6-2D3A312EE8B5}"/>
                  </a:ext>
                </a:extLst>
              </p:cNvPr>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 name="Line 54">
                <a:extLst>
                  <a:ext uri="{FF2B5EF4-FFF2-40B4-BE49-F238E27FC236}">
                    <a16:creationId xmlns:a16="http://schemas.microsoft.com/office/drawing/2014/main" id="{FF7B8032-3D42-6649-9C20-B10488DE03D2}"/>
                  </a:ext>
                </a:extLst>
              </p:cNvPr>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5" name="Line 55">
                <a:extLst>
                  <a:ext uri="{FF2B5EF4-FFF2-40B4-BE49-F238E27FC236}">
                    <a16:creationId xmlns:a16="http://schemas.microsoft.com/office/drawing/2014/main" id="{F31A2BD4-C041-8642-81B1-8284C9EA84AF}"/>
                  </a:ext>
                </a:extLst>
              </p:cNvPr>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67" name="Line 78">
              <a:extLst>
                <a:ext uri="{FF2B5EF4-FFF2-40B4-BE49-F238E27FC236}">
                  <a16:creationId xmlns:a16="http://schemas.microsoft.com/office/drawing/2014/main" id="{275EF7C7-B6D8-C340-BF4B-0C7B3AC630E6}"/>
                </a:ext>
              </a:extLst>
            </p:cNvPr>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176" name="Object 2">
            <a:extLst>
              <a:ext uri="{FF2B5EF4-FFF2-40B4-BE49-F238E27FC236}">
                <a16:creationId xmlns:a16="http://schemas.microsoft.com/office/drawing/2014/main" id="{7B4B8D84-CC6D-7348-9195-03533E171C2E}"/>
              </a:ext>
            </a:extLst>
          </p:cNvPr>
          <p:cNvGraphicFramePr>
            <a:graphicFrameLocks noChangeAspect="1"/>
          </p:cNvGraphicFramePr>
          <p:nvPr/>
        </p:nvGraphicFramePr>
        <p:xfrm>
          <a:off x="6455851" y="901014"/>
          <a:ext cx="1022015" cy="241985"/>
        </p:xfrm>
        <a:graphic>
          <a:graphicData uri="http://schemas.openxmlformats.org/presentationml/2006/ole">
            <mc:AlternateContent xmlns:mc="http://schemas.openxmlformats.org/markup-compatibility/2006">
              <mc:Choice xmlns:v="urn:schemas-microsoft-com:vml" Requires="v">
                <p:oleObj spid="_x0000_s2637948" name="Equation" r:id="rId14" imgW="698500" imgH="165100" progId="Equation.DSMT4">
                  <p:embed/>
                </p:oleObj>
              </mc:Choice>
              <mc:Fallback>
                <p:oleObj name="Equation" r:id="rId14" imgW="698500" imgH="165100" progId="Equation.DSMT4">
                  <p:embed/>
                  <p:pic>
                    <p:nvPicPr>
                      <p:cNvPr id="176" name="Object 2">
                        <a:extLst>
                          <a:ext uri="{FF2B5EF4-FFF2-40B4-BE49-F238E27FC236}">
                            <a16:creationId xmlns:a16="http://schemas.microsoft.com/office/drawing/2014/main" id="{7B4B8D84-CC6D-7348-9195-03533E171C2E}"/>
                          </a:ext>
                        </a:extLst>
                      </p:cNvPr>
                      <p:cNvPicPr>
                        <a:picLocks noChangeAspect="1" noChangeArrowheads="1"/>
                      </p:cNvPicPr>
                      <p:nvPr/>
                    </p:nvPicPr>
                    <p:blipFill>
                      <a:blip r:embed="rId15"/>
                      <a:srcRect/>
                      <a:stretch>
                        <a:fillRect/>
                      </a:stretch>
                    </p:blipFill>
                    <p:spPr bwMode="auto">
                      <a:xfrm>
                        <a:off x="6455851" y="901014"/>
                        <a:ext cx="1022015" cy="241985"/>
                      </a:xfrm>
                      <a:prstGeom prst="rect">
                        <a:avLst/>
                      </a:prstGeom>
                      <a:noFill/>
                      <a:ln>
                        <a:noFill/>
                      </a:ln>
                      <a:effectLst/>
                    </p:spPr>
                  </p:pic>
                </p:oleObj>
              </mc:Fallback>
            </mc:AlternateContent>
          </a:graphicData>
        </a:graphic>
      </p:graphicFrame>
      <p:graphicFrame>
        <p:nvGraphicFramePr>
          <p:cNvPr id="177" name="Object 2">
            <a:extLst>
              <a:ext uri="{FF2B5EF4-FFF2-40B4-BE49-F238E27FC236}">
                <a16:creationId xmlns:a16="http://schemas.microsoft.com/office/drawing/2014/main" id="{93D2917C-7349-9543-BAC8-1A08B7D91CCE}"/>
              </a:ext>
            </a:extLst>
          </p:cNvPr>
          <p:cNvGraphicFramePr>
            <a:graphicFrameLocks noChangeAspect="1"/>
          </p:cNvGraphicFramePr>
          <p:nvPr/>
        </p:nvGraphicFramePr>
        <p:xfrm>
          <a:off x="7620000" y="900113"/>
          <a:ext cx="1116013" cy="241300"/>
        </p:xfrm>
        <a:graphic>
          <a:graphicData uri="http://schemas.openxmlformats.org/presentationml/2006/ole">
            <mc:AlternateContent xmlns:mc="http://schemas.openxmlformats.org/markup-compatibility/2006">
              <mc:Choice xmlns:v="urn:schemas-microsoft-com:vml" Requires="v">
                <p:oleObj spid="_x0000_s2637949" name="Equation" r:id="rId16" imgW="762000" imgH="165100" progId="Equation.DSMT4">
                  <p:embed/>
                </p:oleObj>
              </mc:Choice>
              <mc:Fallback>
                <p:oleObj name="Equation" r:id="rId16" imgW="762000" imgH="165100" progId="Equation.DSMT4">
                  <p:embed/>
                  <p:pic>
                    <p:nvPicPr>
                      <p:cNvPr id="177" name="Object 2">
                        <a:extLst>
                          <a:ext uri="{FF2B5EF4-FFF2-40B4-BE49-F238E27FC236}">
                            <a16:creationId xmlns:a16="http://schemas.microsoft.com/office/drawing/2014/main" id="{93D2917C-7349-9543-BAC8-1A08B7D91CCE}"/>
                          </a:ext>
                        </a:extLst>
                      </p:cNvPr>
                      <p:cNvPicPr>
                        <a:picLocks noChangeAspect="1" noChangeArrowheads="1"/>
                      </p:cNvPicPr>
                      <p:nvPr/>
                    </p:nvPicPr>
                    <p:blipFill>
                      <a:blip r:embed="rId17"/>
                      <a:srcRect/>
                      <a:stretch>
                        <a:fillRect/>
                      </a:stretch>
                    </p:blipFill>
                    <p:spPr bwMode="auto">
                      <a:xfrm>
                        <a:off x="7620000" y="900113"/>
                        <a:ext cx="1116013" cy="241300"/>
                      </a:xfrm>
                      <a:prstGeom prst="rect">
                        <a:avLst/>
                      </a:prstGeom>
                      <a:noFill/>
                      <a:ln>
                        <a:noFill/>
                      </a:ln>
                      <a:effectLst/>
                    </p:spPr>
                  </p:pic>
                </p:oleObj>
              </mc:Fallback>
            </mc:AlternateContent>
          </a:graphicData>
        </a:graphic>
      </p:graphicFrame>
      <p:sp>
        <p:nvSpPr>
          <p:cNvPr id="178" name="TextBox 177">
            <a:extLst>
              <a:ext uri="{FF2B5EF4-FFF2-40B4-BE49-F238E27FC236}">
                <a16:creationId xmlns:a16="http://schemas.microsoft.com/office/drawing/2014/main" id="{E8CEC4A2-FF0F-1B44-99FA-5823CC0BBB53}"/>
              </a:ext>
            </a:extLst>
          </p:cNvPr>
          <p:cNvSpPr txBox="1"/>
          <p:nvPr/>
        </p:nvSpPr>
        <p:spPr>
          <a:xfrm>
            <a:off x="314584" y="3809786"/>
            <a:ext cx="6649019" cy="707886"/>
          </a:xfrm>
          <a:prstGeom prst="rect">
            <a:avLst/>
          </a:prstGeom>
          <a:noFill/>
        </p:spPr>
        <p:txBody>
          <a:bodyPr wrap="square" rtlCol="0">
            <a:spAutoFit/>
          </a:bodyPr>
          <a:lstStyle/>
          <a:p>
            <a:r>
              <a:rPr lang="en-US" sz="2000" dirty="0">
                <a:solidFill>
                  <a:srgbClr val="FF0000"/>
                </a:solidFill>
                <a:latin typeface="Apple Chancery"/>
                <a:cs typeface="Apple Chancery"/>
              </a:rPr>
              <a:t>The next thing </a:t>
            </a:r>
            <a:r>
              <a:rPr lang="en-US" sz="2000" dirty="0">
                <a:latin typeface="Times New Roman"/>
                <a:cs typeface="Times New Roman"/>
              </a:rPr>
              <a:t>we need to know is the resistance of each bulb.  Using Ohm’s Law:</a:t>
            </a:r>
            <a:endParaRPr lang="en-US" sz="2000" dirty="0">
              <a:solidFill>
                <a:srgbClr val="000000"/>
              </a:solidFill>
              <a:latin typeface="Times New Roman"/>
              <a:cs typeface="Times New Roman"/>
            </a:endParaRPr>
          </a:p>
        </p:txBody>
      </p:sp>
      <p:graphicFrame>
        <p:nvGraphicFramePr>
          <p:cNvPr id="179" name="Object 2">
            <a:extLst>
              <a:ext uri="{FF2B5EF4-FFF2-40B4-BE49-F238E27FC236}">
                <a16:creationId xmlns:a16="http://schemas.microsoft.com/office/drawing/2014/main" id="{740CCCBE-2986-9A4C-9B13-89C12D1EC74F}"/>
              </a:ext>
            </a:extLst>
          </p:cNvPr>
          <p:cNvGraphicFramePr>
            <a:graphicFrameLocks noChangeAspect="1"/>
          </p:cNvGraphicFramePr>
          <p:nvPr/>
        </p:nvGraphicFramePr>
        <p:xfrm>
          <a:off x="7655413" y="5291872"/>
          <a:ext cx="1177925" cy="349250"/>
        </p:xfrm>
        <a:graphic>
          <a:graphicData uri="http://schemas.openxmlformats.org/presentationml/2006/ole">
            <mc:AlternateContent xmlns:mc="http://schemas.openxmlformats.org/markup-compatibility/2006">
              <mc:Choice xmlns:v="urn:schemas-microsoft-com:vml" Requires="v">
                <p:oleObj spid="_x0000_s2637950" name="Equation" r:id="rId18" imgW="685800" imgH="203200" progId="Equation.DSMT4">
                  <p:embed/>
                </p:oleObj>
              </mc:Choice>
              <mc:Fallback>
                <p:oleObj name="Equation" r:id="rId18" imgW="685800" imgH="203200" progId="Equation.DSMT4">
                  <p:embed/>
                  <p:pic>
                    <p:nvPicPr>
                      <p:cNvPr id="179" name="Object 2">
                        <a:extLst>
                          <a:ext uri="{FF2B5EF4-FFF2-40B4-BE49-F238E27FC236}">
                            <a16:creationId xmlns:a16="http://schemas.microsoft.com/office/drawing/2014/main" id="{740CCCBE-2986-9A4C-9B13-89C12D1EC74F}"/>
                          </a:ext>
                        </a:extLst>
                      </p:cNvPr>
                      <p:cNvPicPr>
                        <a:picLocks noChangeAspect="1" noChangeArrowheads="1"/>
                      </p:cNvPicPr>
                      <p:nvPr/>
                    </p:nvPicPr>
                    <p:blipFill>
                      <a:blip r:embed="rId9"/>
                      <a:srcRect/>
                      <a:stretch>
                        <a:fillRect/>
                      </a:stretch>
                    </p:blipFill>
                    <p:spPr bwMode="auto">
                      <a:xfrm>
                        <a:off x="7655413" y="5291872"/>
                        <a:ext cx="1177925" cy="349250"/>
                      </a:xfrm>
                      <a:prstGeom prst="rect">
                        <a:avLst/>
                      </a:prstGeom>
                      <a:noFill/>
                      <a:ln>
                        <a:noFill/>
                      </a:ln>
                      <a:effectLst/>
                    </p:spPr>
                  </p:pic>
                </p:oleObj>
              </mc:Fallback>
            </mc:AlternateContent>
          </a:graphicData>
        </a:graphic>
      </p:graphicFrame>
      <p:graphicFrame>
        <p:nvGraphicFramePr>
          <p:cNvPr id="80" name="Object 2">
            <a:extLst>
              <a:ext uri="{FF2B5EF4-FFF2-40B4-BE49-F238E27FC236}">
                <a16:creationId xmlns:a16="http://schemas.microsoft.com/office/drawing/2014/main" id="{F1BEA50B-2869-9F47-BBE1-DBEED148FAC8}"/>
              </a:ext>
            </a:extLst>
          </p:cNvPr>
          <p:cNvGraphicFramePr>
            <a:graphicFrameLocks noChangeAspect="1"/>
          </p:cNvGraphicFramePr>
          <p:nvPr>
            <p:extLst>
              <p:ext uri="{D42A27DB-BD31-4B8C-83A1-F6EECF244321}">
                <p14:modId xmlns:p14="http://schemas.microsoft.com/office/powerpoint/2010/main" val="457278823"/>
              </p:ext>
            </p:extLst>
          </p:nvPr>
        </p:nvGraphicFramePr>
        <p:xfrm>
          <a:off x="1342947" y="1210957"/>
          <a:ext cx="2968625" cy="1177925"/>
        </p:xfrm>
        <a:graphic>
          <a:graphicData uri="http://schemas.openxmlformats.org/presentationml/2006/ole">
            <mc:AlternateContent xmlns:mc="http://schemas.openxmlformats.org/markup-compatibility/2006">
              <mc:Choice xmlns:v="urn:schemas-microsoft-com:vml" Requires="v">
                <p:oleObj spid="_x0000_s2637951" name="Equation" r:id="rId19" imgW="1727200" imgH="685800" progId="Equation.DSMT4">
                  <p:embed/>
                </p:oleObj>
              </mc:Choice>
              <mc:Fallback>
                <p:oleObj name="Equation" r:id="rId19" imgW="1727200" imgH="685800" progId="Equation.DSMT4">
                  <p:embed/>
                  <p:pic>
                    <p:nvPicPr>
                      <p:cNvPr id="83" name="Object 2"/>
                      <p:cNvPicPr>
                        <a:picLocks noChangeAspect="1" noChangeArrowheads="1"/>
                      </p:cNvPicPr>
                      <p:nvPr/>
                    </p:nvPicPr>
                    <p:blipFill>
                      <a:blip r:embed="rId20"/>
                      <a:srcRect/>
                      <a:stretch>
                        <a:fillRect/>
                      </a:stretch>
                    </p:blipFill>
                    <p:spPr bwMode="auto">
                      <a:xfrm>
                        <a:off x="1342947" y="1210957"/>
                        <a:ext cx="2968625" cy="1177925"/>
                      </a:xfrm>
                      <a:prstGeom prst="rect">
                        <a:avLst/>
                      </a:prstGeom>
                      <a:noFill/>
                      <a:ln>
                        <a:noFill/>
                      </a:ln>
                      <a:effectLst/>
                    </p:spPr>
                  </p:pic>
                </p:oleObj>
              </mc:Fallback>
            </mc:AlternateContent>
          </a:graphicData>
        </a:graphic>
      </p:graphicFrame>
      <p:graphicFrame>
        <p:nvGraphicFramePr>
          <p:cNvPr id="81" name="Object 2">
            <a:extLst>
              <a:ext uri="{FF2B5EF4-FFF2-40B4-BE49-F238E27FC236}">
                <a16:creationId xmlns:a16="http://schemas.microsoft.com/office/drawing/2014/main" id="{956BA5B0-BDC8-F04B-A925-A9B3C1D0B8F9}"/>
              </a:ext>
            </a:extLst>
          </p:cNvPr>
          <p:cNvGraphicFramePr>
            <a:graphicFrameLocks noChangeAspect="1"/>
          </p:cNvGraphicFramePr>
          <p:nvPr>
            <p:extLst>
              <p:ext uri="{D42A27DB-BD31-4B8C-83A1-F6EECF244321}">
                <p14:modId xmlns:p14="http://schemas.microsoft.com/office/powerpoint/2010/main" val="3953038561"/>
              </p:ext>
            </p:extLst>
          </p:nvPr>
        </p:nvGraphicFramePr>
        <p:xfrm>
          <a:off x="1357313" y="2484438"/>
          <a:ext cx="3143250" cy="1177925"/>
        </p:xfrm>
        <a:graphic>
          <a:graphicData uri="http://schemas.openxmlformats.org/presentationml/2006/ole">
            <mc:AlternateContent xmlns:mc="http://schemas.openxmlformats.org/markup-compatibility/2006">
              <mc:Choice xmlns:v="urn:schemas-microsoft-com:vml" Requires="v">
                <p:oleObj spid="_x0000_s2637952" name="Equation" r:id="rId21" imgW="1828800" imgH="685800" progId="Equation.DSMT4">
                  <p:embed/>
                </p:oleObj>
              </mc:Choice>
              <mc:Fallback>
                <p:oleObj name="Equation" r:id="rId21" imgW="1828800" imgH="685800" progId="Equation.DSMT4">
                  <p:embed/>
                  <p:pic>
                    <p:nvPicPr>
                      <p:cNvPr id="80" name="Object 2">
                        <a:extLst>
                          <a:ext uri="{FF2B5EF4-FFF2-40B4-BE49-F238E27FC236}">
                            <a16:creationId xmlns:a16="http://schemas.microsoft.com/office/drawing/2014/main" id="{F1BEA50B-2869-9F47-BBE1-DBEED148FAC8}"/>
                          </a:ext>
                        </a:extLst>
                      </p:cNvPr>
                      <p:cNvPicPr>
                        <a:picLocks noChangeAspect="1" noChangeArrowheads="1"/>
                      </p:cNvPicPr>
                      <p:nvPr/>
                    </p:nvPicPr>
                    <p:blipFill>
                      <a:blip r:embed="rId22"/>
                      <a:srcRect/>
                      <a:stretch>
                        <a:fillRect/>
                      </a:stretch>
                    </p:blipFill>
                    <p:spPr bwMode="auto">
                      <a:xfrm>
                        <a:off x="1357313" y="2484438"/>
                        <a:ext cx="3143250" cy="11779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1108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dissolv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dissolv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dissolve">
                                      <p:cBhvr>
                                        <p:cTn id="17" dur="500"/>
                                        <p:tgtEl>
                                          <p:spTgt spid="17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dissolve">
                                      <p:cBhvr>
                                        <p:cTn id="22" dur="500"/>
                                        <p:tgtEl>
                                          <p:spTgt spid="13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dissolve">
                                      <p:cBhvr>
                                        <p:cTn id="25" dur="500"/>
                                        <p:tgtEl>
                                          <p:spTgt spid="139"/>
                                        </p:tgtEl>
                                      </p:cBhvr>
                                    </p:animEffect>
                                  </p:childTnLst>
                                </p:cTn>
                              </p:par>
                              <p:par>
                                <p:cTn id="26" presetID="9" presetClass="entr" presetSubtype="0" fill="hold" nodeType="with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dissolve">
                                      <p:cBhvr>
                                        <p:cTn id="28" dur="500"/>
                                        <p:tgtEl>
                                          <p:spTgt spid="14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70"/>
                                        </p:tgtEl>
                                        <p:attrNameLst>
                                          <p:attrName>style.visibility</p:attrName>
                                        </p:attrNameLst>
                                      </p:cBhvr>
                                      <p:to>
                                        <p:strVal val="visible"/>
                                      </p:to>
                                    </p:set>
                                    <p:animEffect transition="in" filter="dissolve">
                                      <p:cBhvr>
                                        <p:cTn id="31" dur="500"/>
                                        <p:tgtEl>
                                          <p:spTgt spid="17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82"/>
                                        </p:tgtEl>
                                        <p:attrNameLst>
                                          <p:attrName>style.visibility</p:attrName>
                                        </p:attrNameLst>
                                      </p:cBhvr>
                                      <p:to>
                                        <p:strVal val="visible"/>
                                      </p:to>
                                    </p:set>
                                    <p:animEffect transition="in" filter="dissolve">
                                      <p:cBhvr>
                                        <p:cTn id="34" dur="500"/>
                                        <p:tgtEl>
                                          <p:spTgt spid="182"/>
                                        </p:tgtEl>
                                      </p:cBhvr>
                                    </p:animEffect>
                                  </p:childTnLst>
                                </p:cTn>
                              </p:par>
                              <p:par>
                                <p:cTn id="35" presetID="9" presetClass="entr" presetSubtype="0" fill="hold" nodeType="withEffect">
                                  <p:stCondLst>
                                    <p:cond delay="0"/>
                                  </p:stCondLst>
                                  <p:childTnLst>
                                    <p:set>
                                      <p:cBhvr>
                                        <p:cTn id="36" dur="1" fill="hold">
                                          <p:stCondLst>
                                            <p:cond delay="0"/>
                                          </p:stCondLst>
                                        </p:cTn>
                                        <p:tgtEl>
                                          <p:spTgt spid="183"/>
                                        </p:tgtEl>
                                        <p:attrNameLst>
                                          <p:attrName>style.visibility</p:attrName>
                                        </p:attrNameLst>
                                      </p:cBhvr>
                                      <p:to>
                                        <p:strVal val="visible"/>
                                      </p:to>
                                    </p:set>
                                    <p:animEffect transition="in" filter="dissolve">
                                      <p:cBhvr>
                                        <p:cTn id="37" dur="500"/>
                                        <p:tgtEl>
                                          <p:spTgt spid="18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04"/>
                                        </p:tgtEl>
                                        <p:attrNameLst>
                                          <p:attrName>style.visibility</p:attrName>
                                        </p:attrNameLst>
                                      </p:cBhvr>
                                      <p:to>
                                        <p:strVal val="visible"/>
                                      </p:to>
                                    </p:set>
                                    <p:animEffect transition="in" filter="dissolve">
                                      <p:cBhvr>
                                        <p:cTn id="40" dur="500"/>
                                        <p:tgtEl>
                                          <p:spTgt spid="20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05"/>
                                        </p:tgtEl>
                                        <p:attrNameLst>
                                          <p:attrName>style.visibility</p:attrName>
                                        </p:attrNameLst>
                                      </p:cBhvr>
                                      <p:to>
                                        <p:strVal val="visible"/>
                                      </p:to>
                                    </p:set>
                                    <p:animEffect transition="in" filter="dissolve">
                                      <p:cBhvr>
                                        <p:cTn id="43" dur="500"/>
                                        <p:tgtEl>
                                          <p:spTgt spid="205"/>
                                        </p:tgtEl>
                                      </p:cBhvr>
                                    </p:animEffect>
                                  </p:childTnLst>
                                </p:cTn>
                              </p:par>
                              <p:par>
                                <p:cTn id="44" presetID="9" presetClass="entr" presetSubtype="0" fill="hold" nodeType="withEffect">
                                  <p:stCondLst>
                                    <p:cond delay="0"/>
                                  </p:stCondLst>
                                  <p:childTnLst>
                                    <p:set>
                                      <p:cBhvr>
                                        <p:cTn id="45" dur="1" fill="hold">
                                          <p:stCondLst>
                                            <p:cond delay="0"/>
                                          </p:stCondLst>
                                        </p:cTn>
                                        <p:tgtEl>
                                          <p:spTgt spid="215"/>
                                        </p:tgtEl>
                                        <p:attrNameLst>
                                          <p:attrName>style.visibility</p:attrName>
                                        </p:attrNameLst>
                                      </p:cBhvr>
                                      <p:to>
                                        <p:strVal val="visible"/>
                                      </p:to>
                                    </p:set>
                                    <p:animEffect transition="in" filter="dissolve">
                                      <p:cBhvr>
                                        <p:cTn id="46" dur="500"/>
                                        <p:tgtEl>
                                          <p:spTgt spid="215"/>
                                        </p:tgtEl>
                                      </p:cBhvr>
                                    </p:animEffect>
                                  </p:childTnLst>
                                </p:cTn>
                              </p:par>
                              <p:par>
                                <p:cTn id="47" presetID="9" presetClass="entr" presetSubtype="0" fill="hold" nodeType="withEffect">
                                  <p:stCondLst>
                                    <p:cond delay="0"/>
                                  </p:stCondLst>
                                  <p:childTnLst>
                                    <p:set>
                                      <p:cBhvr>
                                        <p:cTn id="48" dur="1" fill="hold">
                                          <p:stCondLst>
                                            <p:cond delay="0"/>
                                          </p:stCondLst>
                                        </p:cTn>
                                        <p:tgtEl>
                                          <p:spTgt spid="222"/>
                                        </p:tgtEl>
                                        <p:attrNameLst>
                                          <p:attrName>style.visibility</p:attrName>
                                        </p:attrNameLst>
                                      </p:cBhvr>
                                      <p:to>
                                        <p:strVal val="visible"/>
                                      </p:to>
                                    </p:set>
                                    <p:animEffect transition="in" filter="dissolve">
                                      <p:cBhvr>
                                        <p:cTn id="49" dur="500"/>
                                        <p:tgtEl>
                                          <p:spTgt spid="222"/>
                                        </p:tgtEl>
                                      </p:cBhvr>
                                    </p:animEffect>
                                  </p:childTnLst>
                                </p:cTn>
                              </p:par>
                              <p:par>
                                <p:cTn id="50" presetID="9" presetClass="entr" presetSubtype="0" fill="hold" nodeType="withEffect">
                                  <p:stCondLst>
                                    <p:cond delay="0"/>
                                  </p:stCondLst>
                                  <p:childTnLst>
                                    <p:set>
                                      <p:cBhvr>
                                        <p:cTn id="51" dur="1" fill="hold">
                                          <p:stCondLst>
                                            <p:cond delay="0"/>
                                          </p:stCondLst>
                                        </p:cTn>
                                        <p:tgtEl>
                                          <p:spTgt spid="225"/>
                                        </p:tgtEl>
                                        <p:attrNameLst>
                                          <p:attrName>style.visibility</p:attrName>
                                        </p:attrNameLst>
                                      </p:cBhvr>
                                      <p:to>
                                        <p:strVal val="visible"/>
                                      </p:to>
                                    </p:set>
                                    <p:animEffect transition="in" filter="dissolve">
                                      <p:cBhvr>
                                        <p:cTn id="52" dur="500"/>
                                        <p:tgtEl>
                                          <p:spTgt spid="225"/>
                                        </p:tgtEl>
                                      </p:cBhvr>
                                    </p:animEffect>
                                  </p:childTnLst>
                                </p:cTn>
                              </p:par>
                              <p:par>
                                <p:cTn id="53" presetID="9" presetClass="entr" presetSubtype="0" fill="hold" nodeType="withEffect">
                                  <p:stCondLst>
                                    <p:cond delay="0"/>
                                  </p:stCondLst>
                                  <p:childTnLst>
                                    <p:set>
                                      <p:cBhvr>
                                        <p:cTn id="54" dur="1" fill="hold">
                                          <p:stCondLst>
                                            <p:cond delay="0"/>
                                          </p:stCondLst>
                                        </p:cTn>
                                        <p:tgtEl>
                                          <p:spTgt spid="179"/>
                                        </p:tgtEl>
                                        <p:attrNameLst>
                                          <p:attrName>style.visibility</p:attrName>
                                        </p:attrNameLst>
                                      </p:cBhvr>
                                      <p:to>
                                        <p:strVal val="visible"/>
                                      </p:to>
                                    </p:set>
                                    <p:animEffect transition="in" filter="dissolve">
                                      <p:cBhvr>
                                        <p:cTn id="55" dur="500"/>
                                        <p:tgtEl>
                                          <p:spTgt spid="179"/>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dissolve">
                                      <p:cBhvr>
                                        <p:cTn id="6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9" grpId="0" animBg="1"/>
      <p:bldP spid="170" grpId="0" animBg="1"/>
      <p:bldP spid="182" grpId="0" animBg="1"/>
      <p:bldP spid="204" grpId="0" animBg="1"/>
      <p:bldP spid="205" grpId="0" animBg="1"/>
      <p:bldP spid="17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917B26A4-2FEB-4241-A9F6-396E7386D6F7}"/>
              </a:ext>
            </a:extLst>
          </p:cNvPr>
          <p:cNvSpPr txBox="1"/>
          <p:nvPr/>
        </p:nvSpPr>
        <p:spPr>
          <a:xfrm>
            <a:off x="292749" y="6040727"/>
            <a:ext cx="8851251" cy="646331"/>
          </a:xfrm>
          <a:prstGeom prst="rect">
            <a:avLst/>
          </a:prstGeom>
          <a:noFill/>
        </p:spPr>
        <p:txBody>
          <a:bodyPr wrap="square" rtlCol="0">
            <a:spAutoFit/>
          </a:bodyPr>
          <a:lstStyle/>
          <a:p>
            <a:r>
              <a:rPr lang="en-US" dirty="0">
                <a:solidFill>
                  <a:srgbClr val="FF0000"/>
                </a:solidFill>
                <a:latin typeface="Apple Chancery"/>
                <a:cs typeface="Apple Chancery"/>
              </a:rPr>
              <a:t>which is </a:t>
            </a:r>
            <a:r>
              <a:rPr lang="en-US" dirty="0">
                <a:latin typeface="Times New Roman"/>
                <a:cs typeface="Times New Roman"/>
              </a:rPr>
              <a:t>way too little current to power the 100 W bulb and just barely enough to power the 40 W bulb!</a:t>
            </a:r>
            <a:endParaRPr lang="en-US" dirty="0">
              <a:solidFill>
                <a:srgbClr val="000000"/>
              </a:solidFill>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18.)</a:t>
            </a:r>
          </a:p>
        </p:txBody>
      </p:sp>
      <p:graphicFrame>
        <p:nvGraphicFramePr>
          <p:cNvPr id="83" name="Object 2"/>
          <p:cNvGraphicFramePr>
            <a:graphicFrameLocks noChangeAspect="1"/>
          </p:cNvGraphicFramePr>
          <p:nvPr>
            <p:extLst>
              <p:ext uri="{D42A27DB-BD31-4B8C-83A1-F6EECF244321}">
                <p14:modId xmlns:p14="http://schemas.microsoft.com/office/powerpoint/2010/main" val="1534135705"/>
              </p:ext>
            </p:extLst>
          </p:nvPr>
        </p:nvGraphicFramePr>
        <p:xfrm>
          <a:off x="976578" y="1248147"/>
          <a:ext cx="2946400" cy="1177925"/>
        </p:xfrm>
        <a:graphic>
          <a:graphicData uri="http://schemas.openxmlformats.org/presentationml/2006/ole">
            <mc:AlternateContent xmlns:mc="http://schemas.openxmlformats.org/markup-compatibility/2006">
              <mc:Choice xmlns:v="urn:schemas-microsoft-com:vml" Requires="v">
                <p:oleObj spid="_x0000_s2657390" name="Equation" r:id="rId4" imgW="1714500" imgH="685800" progId="Equation.DSMT4">
                  <p:embed/>
                </p:oleObj>
              </mc:Choice>
              <mc:Fallback>
                <p:oleObj name="Equation" r:id="rId4" imgW="1714500" imgH="685800" progId="Equation.DSMT4">
                  <p:embed/>
                  <p:pic>
                    <p:nvPicPr>
                      <p:cNvPr id="83" name="Object 2"/>
                      <p:cNvPicPr>
                        <a:picLocks noChangeAspect="1" noChangeArrowheads="1"/>
                      </p:cNvPicPr>
                      <p:nvPr/>
                    </p:nvPicPr>
                    <p:blipFill>
                      <a:blip r:embed="rId5"/>
                      <a:srcRect/>
                      <a:stretch>
                        <a:fillRect/>
                      </a:stretch>
                    </p:blipFill>
                    <p:spPr bwMode="auto">
                      <a:xfrm>
                        <a:off x="976578" y="1248147"/>
                        <a:ext cx="2946400" cy="1177925"/>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nvGraphicFramePr>
        <p:xfrm>
          <a:off x="5310522" y="901014"/>
          <a:ext cx="1022015" cy="241985"/>
        </p:xfrm>
        <a:graphic>
          <a:graphicData uri="http://schemas.openxmlformats.org/presentationml/2006/ole">
            <mc:AlternateContent xmlns:mc="http://schemas.openxmlformats.org/markup-compatibility/2006">
              <mc:Choice xmlns:v="urn:schemas-microsoft-com:vml" Requires="v">
                <p:oleObj spid="_x0000_s2657391" name="Equation" r:id="rId6" imgW="698500" imgH="165100" progId="Equation.DSMT4">
                  <p:embed/>
                </p:oleObj>
              </mc:Choice>
              <mc:Fallback>
                <p:oleObj name="Equation" r:id="rId6" imgW="698500" imgH="165100" progId="Equation.DSMT4">
                  <p:embed/>
                  <p:pic>
                    <p:nvPicPr>
                      <p:cNvPr id="84" name="Object 2"/>
                      <p:cNvPicPr>
                        <a:picLocks noChangeAspect="1" noChangeArrowheads="1"/>
                      </p:cNvPicPr>
                      <p:nvPr/>
                    </p:nvPicPr>
                    <p:blipFill>
                      <a:blip r:embed="rId7"/>
                      <a:srcRect/>
                      <a:stretch>
                        <a:fillRect/>
                      </a:stretch>
                    </p:blipFill>
                    <p:spPr bwMode="auto">
                      <a:xfrm>
                        <a:off x="5310522" y="901014"/>
                        <a:ext cx="1022015" cy="241985"/>
                      </a:xfrm>
                      <a:prstGeom prst="rect">
                        <a:avLst/>
                      </a:prstGeom>
                      <a:noFill/>
                      <a:ln>
                        <a:noFill/>
                      </a:ln>
                      <a:effectLst/>
                    </p:spPr>
                  </p:pic>
                </p:oleObj>
              </mc:Fallback>
            </mc:AlternateContent>
          </a:graphicData>
        </a:graphic>
      </p:graphicFrame>
      <p:graphicFrame>
        <p:nvGraphicFramePr>
          <p:cNvPr id="211" name="Object 2"/>
          <p:cNvGraphicFramePr>
            <a:graphicFrameLocks noChangeAspect="1"/>
          </p:cNvGraphicFramePr>
          <p:nvPr/>
        </p:nvGraphicFramePr>
        <p:xfrm>
          <a:off x="6455851" y="3017148"/>
          <a:ext cx="1177925" cy="349250"/>
        </p:xfrm>
        <a:graphic>
          <a:graphicData uri="http://schemas.openxmlformats.org/presentationml/2006/ole">
            <mc:AlternateContent xmlns:mc="http://schemas.openxmlformats.org/markup-compatibility/2006">
              <mc:Choice xmlns:v="urn:schemas-microsoft-com:vml" Requires="v">
                <p:oleObj spid="_x0000_s2657392" name="Equation" r:id="rId8" imgW="685800" imgH="203200" progId="Equation.DSMT4">
                  <p:embed/>
                </p:oleObj>
              </mc:Choice>
              <mc:Fallback>
                <p:oleObj name="Equation" r:id="rId8" imgW="685800" imgH="203200" progId="Equation.DSMT4">
                  <p:embed/>
                  <p:pic>
                    <p:nvPicPr>
                      <p:cNvPr id="211" name="Object 2"/>
                      <p:cNvPicPr>
                        <a:picLocks noChangeAspect="1" noChangeArrowheads="1"/>
                      </p:cNvPicPr>
                      <p:nvPr/>
                    </p:nvPicPr>
                    <p:blipFill>
                      <a:blip r:embed="rId9"/>
                      <a:srcRect/>
                      <a:stretch>
                        <a:fillRect/>
                      </a:stretch>
                    </p:blipFill>
                    <p:spPr bwMode="auto">
                      <a:xfrm>
                        <a:off x="6455851" y="3017148"/>
                        <a:ext cx="1177925" cy="349250"/>
                      </a:xfrm>
                      <a:prstGeom prst="rect">
                        <a:avLst/>
                      </a:prstGeom>
                      <a:noFill/>
                      <a:ln>
                        <a:noFill/>
                      </a:ln>
                      <a:effectLst/>
                    </p:spPr>
                  </p:pic>
                </p:oleObj>
              </mc:Fallback>
            </mc:AlternateContent>
          </a:graphicData>
        </a:graphic>
      </p:graphicFrame>
      <p:sp>
        <p:nvSpPr>
          <p:cNvPr id="134" name="Line 73"/>
          <p:cNvSpPr>
            <a:spLocks noChangeShapeType="1"/>
          </p:cNvSpPr>
          <p:nvPr/>
        </p:nvSpPr>
        <p:spPr bwMode="auto">
          <a:xfrm>
            <a:off x="7601008" y="4224627"/>
            <a:ext cx="275409" cy="6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9" name="Line 111"/>
          <p:cNvSpPr>
            <a:spLocks noChangeShapeType="1"/>
          </p:cNvSpPr>
          <p:nvPr/>
        </p:nvSpPr>
        <p:spPr bwMode="auto">
          <a:xfrm>
            <a:off x="7594664" y="4224627"/>
            <a:ext cx="0" cy="7731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0" name="Group 139"/>
          <p:cNvGrpSpPr/>
          <p:nvPr/>
        </p:nvGrpSpPr>
        <p:grpSpPr>
          <a:xfrm rot="10800000">
            <a:off x="8143118" y="4701671"/>
            <a:ext cx="107950" cy="609600"/>
            <a:chOff x="7239000" y="1439068"/>
            <a:chExt cx="76200" cy="609600"/>
          </a:xfrm>
        </p:grpSpPr>
        <p:sp>
          <p:nvSpPr>
            <p:cNvPr id="141"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2"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70" name="Line 131"/>
          <p:cNvSpPr>
            <a:spLocks noChangeShapeType="1"/>
          </p:cNvSpPr>
          <p:nvPr/>
        </p:nvSpPr>
        <p:spPr bwMode="auto">
          <a:xfrm>
            <a:off x="7594664" y="4997740"/>
            <a:ext cx="546866" cy="6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2" name="Line 73"/>
          <p:cNvSpPr>
            <a:spLocks noChangeShapeType="1"/>
          </p:cNvSpPr>
          <p:nvPr/>
        </p:nvSpPr>
        <p:spPr bwMode="auto">
          <a:xfrm>
            <a:off x="8539220" y="4227802"/>
            <a:ext cx="2754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83" name="Group 182"/>
          <p:cNvGrpSpPr/>
          <p:nvPr/>
        </p:nvGrpSpPr>
        <p:grpSpPr>
          <a:xfrm>
            <a:off x="7879592" y="4041272"/>
            <a:ext cx="660401" cy="321770"/>
            <a:chOff x="5746750" y="2319338"/>
            <a:chExt cx="660401" cy="321770"/>
          </a:xfrm>
        </p:grpSpPr>
        <p:grpSp>
          <p:nvGrpSpPr>
            <p:cNvPr id="184" name="Group 48"/>
            <p:cNvGrpSpPr>
              <a:grpSpLocks/>
            </p:cNvGrpSpPr>
            <p:nvPr/>
          </p:nvGrpSpPr>
          <p:grpSpPr bwMode="auto">
            <a:xfrm>
              <a:off x="5746750" y="2319338"/>
              <a:ext cx="628650" cy="321770"/>
              <a:chOff x="2256" y="2880"/>
              <a:chExt cx="576" cy="240"/>
            </a:xfrm>
          </p:grpSpPr>
          <p:sp>
            <p:nvSpPr>
              <p:cNvPr id="186"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7"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8"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9"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0"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1"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2"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85"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04" name="Line 131"/>
          <p:cNvSpPr>
            <a:spLocks noChangeShapeType="1"/>
          </p:cNvSpPr>
          <p:nvPr/>
        </p:nvSpPr>
        <p:spPr bwMode="auto">
          <a:xfrm>
            <a:off x="8251069" y="5004090"/>
            <a:ext cx="57150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 name="Line 111"/>
          <p:cNvSpPr>
            <a:spLocks noChangeShapeType="1"/>
          </p:cNvSpPr>
          <p:nvPr/>
        </p:nvSpPr>
        <p:spPr bwMode="auto">
          <a:xfrm>
            <a:off x="8822574" y="4224627"/>
            <a:ext cx="0" cy="7731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215" name="Object 2"/>
          <p:cNvGraphicFramePr>
            <a:graphicFrameLocks noChangeAspect="1"/>
          </p:cNvGraphicFramePr>
          <p:nvPr>
            <p:extLst>
              <p:ext uri="{D42A27DB-BD31-4B8C-83A1-F6EECF244321}">
                <p14:modId xmlns:p14="http://schemas.microsoft.com/office/powerpoint/2010/main" val="706808985"/>
              </p:ext>
            </p:extLst>
          </p:nvPr>
        </p:nvGraphicFramePr>
        <p:xfrm>
          <a:off x="7937500" y="3670300"/>
          <a:ext cx="501650" cy="392113"/>
        </p:xfrm>
        <a:graphic>
          <a:graphicData uri="http://schemas.openxmlformats.org/presentationml/2006/ole">
            <mc:AlternateContent xmlns:mc="http://schemas.openxmlformats.org/markup-compatibility/2006">
              <mc:Choice xmlns:v="urn:schemas-microsoft-com:vml" Requires="v">
                <p:oleObj spid="_x0000_s2657393" name="Equation" r:id="rId10" imgW="292100" imgH="228600" progId="Equation.DSMT4">
                  <p:embed/>
                </p:oleObj>
              </mc:Choice>
              <mc:Fallback>
                <p:oleObj name="Equation" r:id="rId10" imgW="292100" imgH="228600" progId="Equation.DSMT4">
                  <p:embed/>
                  <p:pic>
                    <p:nvPicPr>
                      <p:cNvPr id="215" name="Object 2"/>
                      <p:cNvPicPr>
                        <a:picLocks noChangeAspect="1" noChangeArrowheads="1"/>
                      </p:cNvPicPr>
                      <p:nvPr/>
                    </p:nvPicPr>
                    <p:blipFill>
                      <a:blip r:embed="rId11"/>
                      <a:srcRect/>
                      <a:stretch>
                        <a:fillRect/>
                      </a:stretch>
                    </p:blipFill>
                    <p:spPr bwMode="auto">
                      <a:xfrm>
                        <a:off x="7937500" y="3670300"/>
                        <a:ext cx="501650" cy="392113"/>
                      </a:xfrm>
                      <a:prstGeom prst="rect">
                        <a:avLst/>
                      </a:prstGeom>
                      <a:noFill/>
                      <a:ln>
                        <a:noFill/>
                      </a:ln>
                      <a:effectLst/>
                    </p:spPr>
                  </p:pic>
                </p:oleObj>
              </mc:Fallback>
            </mc:AlternateContent>
          </a:graphicData>
        </a:graphic>
      </p:graphicFrame>
      <p:grpSp>
        <p:nvGrpSpPr>
          <p:cNvPr id="222" name="Group 221"/>
          <p:cNvGrpSpPr/>
          <p:nvPr/>
        </p:nvGrpSpPr>
        <p:grpSpPr>
          <a:xfrm>
            <a:off x="7684769" y="4634013"/>
            <a:ext cx="308298" cy="304915"/>
            <a:chOff x="6610027" y="3162302"/>
            <a:chExt cx="308298" cy="304915"/>
          </a:xfrm>
        </p:grpSpPr>
        <p:cxnSp>
          <p:nvCxnSpPr>
            <p:cNvPr id="223" name="Straight Arrow Connector 222"/>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4" name="Freeform 223"/>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225" name="Object 2"/>
          <p:cNvGraphicFramePr>
            <a:graphicFrameLocks noChangeAspect="1"/>
          </p:cNvGraphicFramePr>
          <p:nvPr>
            <p:extLst>
              <p:ext uri="{D42A27DB-BD31-4B8C-83A1-F6EECF244321}">
                <p14:modId xmlns:p14="http://schemas.microsoft.com/office/powerpoint/2010/main" val="1696172647"/>
              </p:ext>
            </p:extLst>
          </p:nvPr>
        </p:nvGraphicFramePr>
        <p:xfrm>
          <a:off x="7612063" y="4514850"/>
          <a:ext cx="523875" cy="350838"/>
        </p:xfrm>
        <a:graphic>
          <a:graphicData uri="http://schemas.openxmlformats.org/presentationml/2006/ole">
            <mc:AlternateContent xmlns:mc="http://schemas.openxmlformats.org/markup-compatibility/2006">
              <mc:Choice xmlns:v="urn:schemas-microsoft-com:vml" Requires="v">
                <p:oleObj spid="_x0000_s2657394" name="Equation" r:id="rId12" imgW="304800" imgH="203200" progId="Equation.DSMT4">
                  <p:embed/>
                </p:oleObj>
              </mc:Choice>
              <mc:Fallback>
                <p:oleObj name="Equation" r:id="rId12" imgW="304800" imgH="203200" progId="Equation.DSMT4">
                  <p:embed/>
                  <p:pic>
                    <p:nvPicPr>
                      <p:cNvPr id="225" name="Object 2"/>
                      <p:cNvPicPr>
                        <a:picLocks noChangeAspect="1" noChangeArrowheads="1"/>
                      </p:cNvPicPr>
                      <p:nvPr/>
                    </p:nvPicPr>
                    <p:blipFill>
                      <a:blip r:embed="rId13"/>
                      <a:srcRect/>
                      <a:stretch>
                        <a:fillRect/>
                      </a:stretch>
                    </p:blipFill>
                    <p:spPr bwMode="auto">
                      <a:xfrm>
                        <a:off x="7612063" y="4514850"/>
                        <a:ext cx="523875" cy="350838"/>
                      </a:xfrm>
                      <a:prstGeom prst="rect">
                        <a:avLst/>
                      </a:prstGeom>
                      <a:noFill/>
                      <a:ln>
                        <a:noFill/>
                      </a:ln>
                      <a:effectLst/>
                    </p:spPr>
                  </p:pic>
                </p:oleObj>
              </mc:Fallback>
            </mc:AlternateContent>
          </a:graphicData>
        </a:graphic>
      </p:graphicFrame>
      <p:sp>
        <p:nvSpPr>
          <p:cNvPr id="90" name="Line 78"/>
          <p:cNvSpPr>
            <a:spLocks noChangeShapeType="1"/>
          </p:cNvSpPr>
          <p:nvPr/>
        </p:nvSpPr>
        <p:spPr bwMode="auto">
          <a:xfrm flipH="1">
            <a:off x="6255196" y="1473496"/>
            <a:ext cx="37557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111"/>
          <p:cNvSpPr>
            <a:spLocks noChangeShapeType="1"/>
          </p:cNvSpPr>
          <p:nvPr/>
        </p:nvSpPr>
        <p:spPr bwMode="auto">
          <a:xfrm>
            <a:off x="5208360" y="1473496"/>
            <a:ext cx="1" cy="13448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8" name="Group 97"/>
          <p:cNvGrpSpPr/>
          <p:nvPr/>
        </p:nvGrpSpPr>
        <p:grpSpPr>
          <a:xfrm>
            <a:off x="5457358" y="1248147"/>
            <a:ext cx="797838" cy="388734"/>
            <a:chOff x="5746750" y="2319338"/>
            <a:chExt cx="660401" cy="321770"/>
          </a:xfrm>
        </p:grpSpPr>
        <p:grpSp>
          <p:nvGrpSpPr>
            <p:cNvPr id="99" name="Group 48"/>
            <p:cNvGrpSpPr>
              <a:grpSpLocks/>
            </p:cNvGrpSpPr>
            <p:nvPr/>
          </p:nvGrpSpPr>
          <p:grpSpPr bwMode="auto">
            <a:xfrm>
              <a:off x="5746750" y="2319338"/>
              <a:ext cx="628650" cy="321770"/>
              <a:chOff x="2256" y="2880"/>
              <a:chExt cx="576" cy="240"/>
            </a:xfrm>
          </p:grpSpPr>
          <p:sp>
            <p:nvSpPr>
              <p:cNvPr id="101"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0"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3" name="Group 92"/>
          <p:cNvGrpSpPr/>
          <p:nvPr/>
        </p:nvGrpSpPr>
        <p:grpSpPr>
          <a:xfrm rot="10800000">
            <a:off x="6407608" y="2467090"/>
            <a:ext cx="130416" cy="736465"/>
            <a:chOff x="7239000" y="1439068"/>
            <a:chExt cx="76200" cy="609600"/>
          </a:xfrm>
        </p:grpSpPr>
        <p:sp>
          <p:nvSpPr>
            <p:cNvPr id="94"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5"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7" name="Line 131"/>
          <p:cNvSpPr>
            <a:spLocks noChangeShapeType="1"/>
          </p:cNvSpPr>
          <p:nvPr/>
        </p:nvSpPr>
        <p:spPr bwMode="auto">
          <a:xfrm>
            <a:off x="5211378" y="2815371"/>
            <a:ext cx="1198788" cy="170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131"/>
          <p:cNvSpPr>
            <a:spLocks noChangeShapeType="1"/>
          </p:cNvSpPr>
          <p:nvPr/>
        </p:nvSpPr>
        <p:spPr bwMode="auto">
          <a:xfrm>
            <a:off x="6538024" y="2832446"/>
            <a:ext cx="225690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78"/>
          <p:cNvSpPr>
            <a:spLocks noChangeShapeType="1"/>
          </p:cNvSpPr>
          <p:nvPr/>
        </p:nvSpPr>
        <p:spPr bwMode="auto">
          <a:xfrm flipH="1" flipV="1">
            <a:off x="8598628" y="1474663"/>
            <a:ext cx="199872" cy="91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6" name="Line 73"/>
          <p:cNvSpPr>
            <a:spLocks noChangeShapeType="1"/>
          </p:cNvSpPr>
          <p:nvPr/>
        </p:nvSpPr>
        <p:spPr bwMode="auto">
          <a:xfrm flipV="1">
            <a:off x="5208356" y="1473496"/>
            <a:ext cx="24629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 name="Line 111"/>
          <p:cNvSpPr>
            <a:spLocks noChangeShapeType="1"/>
          </p:cNvSpPr>
          <p:nvPr/>
        </p:nvSpPr>
        <p:spPr bwMode="auto">
          <a:xfrm flipH="1">
            <a:off x="8794931" y="1470623"/>
            <a:ext cx="17" cy="136182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TextBox 151"/>
          <p:cNvSpPr txBox="1"/>
          <p:nvPr/>
        </p:nvSpPr>
        <p:spPr>
          <a:xfrm>
            <a:off x="271527" y="485803"/>
            <a:ext cx="4783974" cy="707886"/>
          </a:xfrm>
          <a:prstGeom prst="rect">
            <a:avLst/>
          </a:prstGeom>
          <a:noFill/>
        </p:spPr>
        <p:txBody>
          <a:bodyPr wrap="square" rtlCol="0">
            <a:spAutoFit/>
          </a:bodyPr>
          <a:lstStyle/>
          <a:p>
            <a:r>
              <a:rPr lang="en-US" sz="2000" dirty="0">
                <a:solidFill>
                  <a:srgbClr val="FF0000"/>
                </a:solidFill>
                <a:latin typeface="Apple Chancery"/>
                <a:cs typeface="Apple Chancery"/>
              </a:rPr>
              <a:t>Executing a similar </a:t>
            </a:r>
            <a:r>
              <a:rPr lang="en-US" sz="2000" dirty="0">
                <a:latin typeface="Times New Roman"/>
                <a:cs typeface="Times New Roman"/>
              </a:rPr>
              <a:t>process for the other two bulbs yields:</a:t>
            </a:r>
            <a:endParaRPr lang="en-US" sz="2000" dirty="0">
              <a:solidFill>
                <a:srgbClr val="000000"/>
              </a:solidFill>
              <a:latin typeface="Times New Roman"/>
              <a:cs typeface="Times New Roman"/>
            </a:endParaRPr>
          </a:p>
        </p:txBody>
      </p:sp>
      <p:grpSp>
        <p:nvGrpSpPr>
          <p:cNvPr id="154" name="Group 153">
            <a:extLst>
              <a:ext uri="{FF2B5EF4-FFF2-40B4-BE49-F238E27FC236}">
                <a16:creationId xmlns:a16="http://schemas.microsoft.com/office/drawing/2014/main" id="{5690654F-5839-0644-9B33-413193EB2A94}"/>
              </a:ext>
            </a:extLst>
          </p:cNvPr>
          <p:cNvGrpSpPr/>
          <p:nvPr/>
        </p:nvGrpSpPr>
        <p:grpSpPr>
          <a:xfrm>
            <a:off x="7801347" y="1252412"/>
            <a:ext cx="797838" cy="388734"/>
            <a:chOff x="5746750" y="2319338"/>
            <a:chExt cx="660401" cy="321770"/>
          </a:xfrm>
        </p:grpSpPr>
        <p:grpSp>
          <p:nvGrpSpPr>
            <p:cNvPr id="155" name="Group 48">
              <a:extLst>
                <a:ext uri="{FF2B5EF4-FFF2-40B4-BE49-F238E27FC236}">
                  <a16:creationId xmlns:a16="http://schemas.microsoft.com/office/drawing/2014/main" id="{0E5F0BA6-4EB5-4C4D-9AE1-D594BCBEEC43}"/>
                </a:ext>
              </a:extLst>
            </p:cNvPr>
            <p:cNvGrpSpPr>
              <a:grpSpLocks/>
            </p:cNvGrpSpPr>
            <p:nvPr/>
          </p:nvGrpSpPr>
          <p:grpSpPr bwMode="auto">
            <a:xfrm>
              <a:off x="5746750" y="2319338"/>
              <a:ext cx="628650" cy="321770"/>
              <a:chOff x="2256" y="2880"/>
              <a:chExt cx="576" cy="240"/>
            </a:xfrm>
          </p:grpSpPr>
          <p:sp>
            <p:nvSpPr>
              <p:cNvPr id="157" name="Line 49">
                <a:extLst>
                  <a:ext uri="{FF2B5EF4-FFF2-40B4-BE49-F238E27FC236}">
                    <a16:creationId xmlns:a16="http://schemas.microsoft.com/office/drawing/2014/main" id="{9F478C35-31E3-C449-BE8D-57E59B022B5E}"/>
                  </a:ext>
                </a:extLst>
              </p:cNvPr>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8" name="Line 50">
                <a:extLst>
                  <a:ext uri="{FF2B5EF4-FFF2-40B4-BE49-F238E27FC236}">
                    <a16:creationId xmlns:a16="http://schemas.microsoft.com/office/drawing/2014/main" id="{8D76831E-384A-AD41-8F07-0F75B1827755}"/>
                  </a:ext>
                </a:extLst>
              </p:cNvPr>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9" name="Line 51">
                <a:extLst>
                  <a:ext uri="{FF2B5EF4-FFF2-40B4-BE49-F238E27FC236}">
                    <a16:creationId xmlns:a16="http://schemas.microsoft.com/office/drawing/2014/main" id="{A54FE24B-3156-3348-9C1D-85D017D66128}"/>
                  </a:ext>
                </a:extLst>
              </p:cNvPr>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0" name="Line 52">
                <a:extLst>
                  <a:ext uri="{FF2B5EF4-FFF2-40B4-BE49-F238E27FC236}">
                    <a16:creationId xmlns:a16="http://schemas.microsoft.com/office/drawing/2014/main" id="{9CEE1A9F-0E65-554C-B5AB-6FB60F18A5DC}"/>
                  </a:ext>
                </a:extLst>
              </p:cNvPr>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1" name="Line 53">
                <a:extLst>
                  <a:ext uri="{FF2B5EF4-FFF2-40B4-BE49-F238E27FC236}">
                    <a16:creationId xmlns:a16="http://schemas.microsoft.com/office/drawing/2014/main" id="{A64D08E5-115F-0A4F-8C54-9F3C3367B129}"/>
                  </a:ext>
                </a:extLst>
              </p:cNvPr>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2" name="Line 54">
                <a:extLst>
                  <a:ext uri="{FF2B5EF4-FFF2-40B4-BE49-F238E27FC236}">
                    <a16:creationId xmlns:a16="http://schemas.microsoft.com/office/drawing/2014/main" id="{E4AD54AC-1972-F74E-8EC0-D348A20C1872}"/>
                  </a:ext>
                </a:extLst>
              </p:cNvPr>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 name="Line 55">
                <a:extLst>
                  <a:ext uri="{FF2B5EF4-FFF2-40B4-BE49-F238E27FC236}">
                    <a16:creationId xmlns:a16="http://schemas.microsoft.com/office/drawing/2014/main" id="{75C5F5D2-0801-6C43-8EBF-1E68514081B3}"/>
                  </a:ext>
                </a:extLst>
              </p:cNvPr>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6" name="Line 78">
              <a:extLst>
                <a:ext uri="{FF2B5EF4-FFF2-40B4-BE49-F238E27FC236}">
                  <a16:creationId xmlns:a16="http://schemas.microsoft.com/office/drawing/2014/main" id="{F235FD55-319B-514C-BD7B-D3113FC02BFF}"/>
                </a:ext>
              </a:extLst>
            </p:cNvPr>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64" name="Line 78">
            <a:extLst>
              <a:ext uri="{FF2B5EF4-FFF2-40B4-BE49-F238E27FC236}">
                <a16:creationId xmlns:a16="http://schemas.microsoft.com/office/drawing/2014/main" id="{DFA0D686-90A7-0D40-BE77-86262B449859}"/>
              </a:ext>
            </a:extLst>
          </p:cNvPr>
          <p:cNvSpPr>
            <a:spLocks noChangeShapeType="1"/>
          </p:cNvSpPr>
          <p:nvPr/>
        </p:nvSpPr>
        <p:spPr bwMode="auto">
          <a:xfrm flipH="1">
            <a:off x="7425478" y="1479523"/>
            <a:ext cx="37557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5" name="Group 164">
            <a:extLst>
              <a:ext uri="{FF2B5EF4-FFF2-40B4-BE49-F238E27FC236}">
                <a16:creationId xmlns:a16="http://schemas.microsoft.com/office/drawing/2014/main" id="{224B86F0-1D0B-514F-A097-8DCBB59F940C}"/>
              </a:ext>
            </a:extLst>
          </p:cNvPr>
          <p:cNvGrpSpPr/>
          <p:nvPr/>
        </p:nvGrpSpPr>
        <p:grpSpPr>
          <a:xfrm>
            <a:off x="6634621" y="1253142"/>
            <a:ext cx="797838" cy="388734"/>
            <a:chOff x="5746750" y="2319338"/>
            <a:chExt cx="660401" cy="321770"/>
          </a:xfrm>
        </p:grpSpPr>
        <p:grpSp>
          <p:nvGrpSpPr>
            <p:cNvPr id="166" name="Group 48">
              <a:extLst>
                <a:ext uri="{FF2B5EF4-FFF2-40B4-BE49-F238E27FC236}">
                  <a16:creationId xmlns:a16="http://schemas.microsoft.com/office/drawing/2014/main" id="{E53A18D7-19A4-B941-A748-26FDD2FBF222}"/>
                </a:ext>
              </a:extLst>
            </p:cNvPr>
            <p:cNvGrpSpPr>
              <a:grpSpLocks/>
            </p:cNvGrpSpPr>
            <p:nvPr/>
          </p:nvGrpSpPr>
          <p:grpSpPr bwMode="auto">
            <a:xfrm>
              <a:off x="5746750" y="2319338"/>
              <a:ext cx="628650" cy="321770"/>
              <a:chOff x="2256" y="2880"/>
              <a:chExt cx="576" cy="240"/>
            </a:xfrm>
          </p:grpSpPr>
          <p:sp>
            <p:nvSpPr>
              <p:cNvPr id="168" name="Line 49">
                <a:extLst>
                  <a:ext uri="{FF2B5EF4-FFF2-40B4-BE49-F238E27FC236}">
                    <a16:creationId xmlns:a16="http://schemas.microsoft.com/office/drawing/2014/main" id="{357B0E15-7344-B649-B00E-24288C512BFD}"/>
                  </a:ext>
                </a:extLst>
              </p:cNvPr>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9" name="Line 50">
                <a:extLst>
                  <a:ext uri="{FF2B5EF4-FFF2-40B4-BE49-F238E27FC236}">
                    <a16:creationId xmlns:a16="http://schemas.microsoft.com/office/drawing/2014/main" id="{B4A04838-E538-5246-87B8-10A31181C3F4}"/>
                  </a:ext>
                </a:extLst>
              </p:cNvPr>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1" name="Line 51">
                <a:extLst>
                  <a:ext uri="{FF2B5EF4-FFF2-40B4-BE49-F238E27FC236}">
                    <a16:creationId xmlns:a16="http://schemas.microsoft.com/office/drawing/2014/main" id="{96D62A02-C12D-0541-A8D2-55369DEB78A1}"/>
                  </a:ext>
                </a:extLst>
              </p:cNvPr>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2" name="Line 52">
                <a:extLst>
                  <a:ext uri="{FF2B5EF4-FFF2-40B4-BE49-F238E27FC236}">
                    <a16:creationId xmlns:a16="http://schemas.microsoft.com/office/drawing/2014/main" id="{4F5E0313-9AE6-F349-99C3-198C02B42E70}"/>
                  </a:ext>
                </a:extLst>
              </p:cNvPr>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3" name="Line 53">
                <a:extLst>
                  <a:ext uri="{FF2B5EF4-FFF2-40B4-BE49-F238E27FC236}">
                    <a16:creationId xmlns:a16="http://schemas.microsoft.com/office/drawing/2014/main" id="{DA340542-CB9A-8C48-A5C6-2D3A312EE8B5}"/>
                  </a:ext>
                </a:extLst>
              </p:cNvPr>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 name="Line 54">
                <a:extLst>
                  <a:ext uri="{FF2B5EF4-FFF2-40B4-BE49-F238E27FC236}">
                    <a16:creationId xmlns:a16="http://schemas.microsoft.com/office/drawing/2014/main" id="{FF7B8032-3D42-6649-9C20-B10488DE03D2}"/>
                  </a:ext>
                </a:extLst>
              </p:cNvPr>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 name="Line 55">
                <a:extLst>
                  <a:ext uri="{FF2B5EF4-FFF2-40B4-BE49-F238E27FC236}">
                    <a16:creationId xmlns:a16="http://schemas.microsoft.com/office/drawing/2014/main" id="{F31A2BD4-C041-8642-81B1-8284C9EA84AF}"/>
                  </a:ext>
                </a:extLst>
              </p:cNvPr>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67" name="Line 78">
              <a:extLst>
                <a:ext uri="{FF2B5EF4-FFF2-40B4-BE49-F238E27FC236}">
                  <a16:creationId xmlns:a16="http://schemas.microsoft.com/office/drawing/2014/main" id="{275EF7C7-B6D8-C340-BF4B-0C7B3AC630E6}"/>
                </a:ext>
              </a:extLst>
            </p:cNvPr>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176" name="Object 2">
            <a:extLst>
              <a:ext uri="{FF2B5EF4-FFF2-40B4-BE49-F238E27FC236}">
                <a16:creationId xmlns:a16="http://schemas.microsoft.com/office/drawing/2014/main" id="{7B4B8D84-CC6D-7348-9195-03533E171C2E}"/>
              </a:ext>
            </a:extLst>
          </p:cNvPr>
          <p:cNvGraphicFramePr>
            <a:graphicFrameLocks noChangeAspect="1"/>
          </p:cNvGraphicFramePr>
          <p:nvPr/>
        </p:nvGraphicFramePr>
        <p:xfrm>
          <a:off x="6455851" y="901014"/>
          <a:ext cx="1022015" cy="241985"/>
        </p:xfrm>
        <a:graphic>
          <a:graphicData uri="http://schemas.openxmlformats.org/presentationml/2006/ole">
            <mc:AlternateContent xmlns:mc="http://schemas.openxmlformats.org/markup-compatibility/2006">
              <mc:Choice xmlns:v="urn:schemas-microsoft-com:vml" Requires="v">
                <p:oleObj spid="_x0000_s2657395" name="Equation" r:id="rId14" imgW="698500" imgH="165100" progId="Equation.DSMT4">
                  <p:embed/>
                </p:oleObj>
              </mc:Choice>
              <mc:Fallback>
                <p:oleObj name="Equation" r:id="rId14" imgW="698500" imgH="165100" progId="Equation.DSMT4">
                  <p:embed/>
                  <p:pic>
                    <p:nvPicPr>
                      <p:cNvPr id="176" name="Object 2">
                        <a:extLst>
                          <a:ext uri="{FF2B5EF4-FFF2-40B4-BE49-F238E27FC236}">
                            <a16:creationId xmlns:a16="http://schemas.microsoft.com/office/drawing/2014/main" id="{7B4B8D84-CC6D-7348-9195-03533E171C2E}"/>
                          </a:ext>
                        </a:extLst>
                      </p:cNvPr>
                      <p:cNvPicPr>
                        <a:picLocks noChangeAspect="1" noChangeArrowheads="1"/>
                      </p:cNvPicPr>
                      <p:nvPr/>
                    </p:nvPicPr>
                    <p:blipFill>
                      <a:blip r:embed="rId15"/>
                      <a:srcRect/>
                      <a:stretch>
                        <a:fillRect/>
                      </a:stretch>
                    </p:blipFill>
                    <p:spPr bwMode="auto">
                      <a:xfrm>
                        <a:off x="6455851" y="901014"/>
                        <a:ext cx="1022015" cy="241985"/>
                      </a:xfrm>
                      <a:prstGeom prst="rect">
                        <a:avLst/>
                      </a:prstGeom>
                      <a:noFill/>
                      <a:ln>
                        <a:noFill/>
                      </a:ln>
                      <a:effectLst/>
                    </p:spPr>
                  </p:pic>
                </p:oleObj>
              </mc:Fallback>
            </mc:AlternateContent>
          </a:graphicData>
        </a:graphic>
      </p:graphicFrame>
      <p:graphicFrame>
        <p:nvGraphicFramePr>
          <p:cNvPr id="177" name="Object 2">
            <a:extLst>
              <a:ext uri="{FF2B5EF4-FFF2-40B4-BE49-F238E27FC236}">
                <a16:creationId xmlns:a16="http://schemas.microsoft.com/office/drawing/2014/main" id="{93D2917C-7349-9543-BAC8-1A08B7D91CCE}"/>
              </a:ext>
            </a:extLst>
          </p:cNvPr>
          <p:cNvGraphicFramePr>
            <a:graphicFrameLocks noChangeAspect="1"/>
          </p:cNvGraphicFramePr>
          <p:nvPr/>
        </p:nvGraphicFramePr>
        <p:xfrm>
          <a:off x="7620000" y="900113"/>
          <a:ext cx="1116013" cy="241300"/>
        </p:xfrm>
        <a:graphic>
          <a:graphicData uri="http://schemas.openxmlformats.org/presentationml/2006/ole">
            <mc:AlternateContent xmlns:mc="http://schemas.openxmlformats.org/markup-compatibility/2006">
              <mc:Choice xmlns:v="urn:schemas-microsoft-com:vml" Requires="v">
                <p:oleObj spid="_x0000_s2657396" name="Equation" r:id="rId16" imgW="762000" imgH="165100" progId="Equation.DSMT4">
                  <p:embed/>
                </p:oleObj>
              </mc:Choice>
              <mc:Fallback>
                <p:oleObj name="Equation" r:id="rId16" imgW="762000" imgH="165100" progId="Equation.DSMT4">
                  <p:embed/>
                  <p:pic>
                    <p:nvPicPr>
                      <p:cNvPr id="177" name="Object 2">
                        <a:extLst>
                          <a:ext uri="{FF2B5EF4-FFF2-40B4-BE49-F238E27FC236}">
                            <a16:creationId xmlns:a16="http://schemas.microsoft.com/office/drawing/2014/main" id="{93D2917C-7349-9543-BAC8-1A08B7D91CCE}"/>
                          </a:ext>
                        </a:extLst>
                      </p:cNvPr>
                      <p:cNvPicPr>
                        <a:picLocks noChangeAspect="1" noChangeArrowheads="1"/>
                      </p:cNvPicPr>
                      <p:nvPr/>
                    </p:nvPicPr>
                    <p:blipFill>
                      <a:blip r:embed="rId17"/>
                      <a:srcRect/>
                      <a:stretch>
                        <a:fillRect/>
                      </a:stretch>
                    </p:blipFill>
                    <p:spPr bwMode="auto">
                      <a:xfrm>
                        <a:off x="7620000" y="900113"/>
                        <a:ext cx="1116013" cy="241300"/>
                      </a:xfrm>
                      <a:prstGeom prst="rect">
                        <a:avLst/>
                      </a:prstGeom>
                      <a:noFill/>
                      <a:ln>
                        <a:noFill/>
                      </a:ln>
                      <a:effectLst/>
                    </p:spPr>
                  </p:pic>
                </p:oleObj>
              </mc:Fallback>
            </mc:AlternateContent>
          </a:graphicData>
        </a:graphic>
      </p:graphicFrame>
      <p:sp>
        <p:nvSpPr>
          <p:cNvPr id="178" name="TextBox 177">
            <a:extLst>
              <a:ext uri="{FF2B5EF4-FFF2-40B4-BE49-F238E27FC236}">
                <a16:creationId xmlns:a16="http://schemas.microsoft.com/office/drawing/2014/main" id="{E8CEC4A2-FF0F-1B44-99FA-5823CC0BBB53}"/>
              </a:ext>
            </a:extLst>
          </p:cNvPr>
          <p:cNvSpPr txBox="1"/>
          <p:nvPr/>
        </p:nvSpPr>
        <p:spPr>
          <a:xfrm>
            <a:off x="317839" y="3905263"/>
            <a:ext cx="6649019" cy="707886"/>
          </a:xfrm>
          <a:prstGeom prst="rect">
            <a:avLst/>
          </a:prstGeom>
          <a:noFill/>
        </p:spPr>
        <p:txBody>
          <a:bodyPr wrap="square" rtlCol="0">
            <a:spAutoFit/>
          </a:bodyPr>
          <a:lstStyle/>
          <a:p>
            <a:r>
              <a:rPr lang="en-US" sz="2000" dirty="0">
                <a:solidFill>
                  <a:srgbClr val="FF0000"/>
                </a:solidFill>
                <a:latin typeface="Apple Chancery"/>
                <a:cs typeface="Apple Chancery"/>
              </a:rPr>
              <a:t>With that, </a:t>
            </a:r>
            <a:r>
              <a:rPr lang="en-US" sz="2000" dirty="0">
                <a:latin typeface="Times New Roman"/>
                <a:cs typeface="Times New Roman"/>
              </a:rPr>
              <a:t>the equivalent resistance and, hence, actual current in the circuit becomes:</a:t>
            </a:r>
            <a:endParaRPr lang="en-US" sz="2000" dirty="0">
              <a:solidFill>
                <a:srgbClr val="000000"/>
              </a:solidFill>
              <a:latin typeface="Times New Roman"/>
              <a:cs typeface="Times New Roman"/>
            </a:endParaRPr>
          </a:p>
        </p:txBody>
      </p:sp>
      <p:graphicFrame>
        <p:nvGraphicFramePr>
          <p:cNvPr id="179" name="Object 2">
            <a:extLst>
              <a:ext uri="{FF2B5EF4-FFF2-40B4-BE49-F238E27FC236}">
                <a16:creationId xmlns:a16="http://schemas.microsoft.com/office/drawing/2014/main" id="{740CCCBE-2986-9A4C-9B13-89C12D1EC74F}"/>
              </a:ext>
            </a:extLst>
          </p:cNvPr>
          <p:cNvGraphicFramePr>
            <a:graphicFrameLocks noChangeAspect="1"/>
          </p:cNvGraphicFramePr>
          <p:nvPr/>
        </p:nvGraphicFramePr>
        <p:xfrm>
          <a:off x="7655413" y="5291872"/>
          <a:ext cx="1177925" cy="349250"/>
        </p:xfrm>
        <a:graphic>
          <a:graphicData uri="http://schemas.openxmlformats.org/presentationml/2006/ole">
            <mc:AlternateContent xmlns:mc="http://schemas.openxmlformats.org/markup-compatibility/2006">
              <mc:Choice xmlns:v="urn:schemas-microsoft-com:vml" Requires="v">
                <p:oleObj spid="_x0000_s2657397" name="Equation" r:id="rId18" imgW="685800" imgH="203200" progId="Equation.DSMT4">
                  <p:embed/>
                </p:oleObj>
              </mc:Choice>
              <mc:Fallback>
                <p:oleObj name="Equation" r:id="rId18" imgW="685800" imgH="203200" progId="Equation.DSMT4">
                  <p:embed/>
                  <p:pic>
                    <p:nvPicPr>
                      <p:cNvPr id="179" name="Object 2">
                        <a:extLst>
                          <a:ext uri="{FF2B5EF4-FFF2-40B4-BE49-F238E27FC236}">
                            <a16:creationId xmlns:a16="http://schemas.microsoft.com/office/drawing/2014/main" id="{740CCCBE-2986-9A4C-9B13-89C12D1EC74F}"/>
                          </a:ext>
                        </a:extLst>
                      </p:cNvPr>
                      <p:cNvPicPr>
                        <a:picLocks noChangeAspect="1" noChangeArrowheads="1"/>
                      </p:cNvPicPr>
                      <p:nvPr/>
                    </p:nvPicPr>
                    <p:blipFill>
                      <a:blip r:embed="rId9"/>
                      <a:srcRect/>
                      <a:stretch>
                        <a:fillRect/>
                      </a:stretch>
                    </p:blipFill>
                    <p:spPr bwMode="auto">
                      <a:xfrm>
                        <a:off x="7655413" y="5291872"/>
                        <a:ext cx="1177925" cy="349250"/>
                      </a:xfrm>
                      <a:prstGeom prst="rect">
                        <a:avLst/>
                      </a:prstGeom>
                      <a:noFill/>
                      <a:ln>
                        <a:noFill/>
                      </a:ln>
                      <a:effectLst/>
                    </p:spPr>
                  </p:pic>
                </p:oleObj>
              </mc:Fallback>
            </mc:AlternateContent>
          </a:graphicData>
        </a:graphic>
      </p:graphicFrame>
      <p:graphicFrame>
        <p:nvGraphicFramePr>
          <p:cNvPr id="79" name="Object 2">
            <a:extLst>
              <a:ext uri="{FF2B5EF4-FFF2-40B4-BE49-F238E27FC236}">
                <a16:creationId xmlns:a16="http://schemas.microsoft.com/office/drawing/2014/main" id="{DED57172-3F3F-954A-9535-F6F1AEF34FE1}"/>
              </a:ext>
            </a:extLst>
          </p:cNvPr>
          <p:cNvGraphicFramePr>
            <a:graphicFrameLocks noChangeAspect="1"/>
          </p:cNvGraphicFramePr>
          <p:nvPr>
            <p:extLst>
              <p:ext uri="{D42A27DB-BD31-4B8C-83A1-F6EECF244321}">
                <p14:modId xmlns:p14="http://schemas.microsoft.com/office/powerpoint/2010/main" val="4046203802"/>
              </p:ext>
            </p:extLst>
          </p:nvPr>
        </p:nvGraphicFramePr>
        <p:xfrm>
          <a:off x="992188" y="2576513"/>
          <a:ext cx="3121025" cy="1177925"/>
        </p:xfrm>
        <a:graphic>
          <a:graphicData uri="http://schemas.openxmlformats.org/presentationml/2006/ole">
            <mc:AlternateContent xmlns:mc="http://schemas.openxmlformats.org/markup-compatibility/2006">
              <mc:Choice xmlns:v="urn:schemas-microsoft-com:vml" Requires="v">
                <p:oleObj spid="_x0000_s2657398" name="Equation" r:id="rId19" imgW="1816100" imgH="685800" progId="Equation.DSMT4">
                  <p:embed/>
                </p:oleObj>
              </mc:Choice>
              <mc:Fallback>
                <p:oleObj name="Equation" r:id="rId19" imgW="1816100" imgH="685800" progId="Equation.DSMT4">
                  <p:embed/>
                  <p:pic>
                    <p:nvPicPr>
                      <p:cNvPr id="83" name="Object 2"/>
                      <p:cNvPicPr>
                        <a:picLocks noChangeAspect="1" noChangeArrowheads="1"/>
                      </p:cNvPicPr>
                      <p:nvPr/>
                    </p:nvPicPr>
                    <p:blipFill>
                      <a:blip r:embed="rId20"/>
                      <a:srcRect/>
                      <a:stretch>
                        <a:fillRect/>
                      </a:stretch>
                    </p:blipFill>
                    <p:spPr bwMode="auto">
                      <a:xfrm>
                        <a:off x="992188" y="2576513"/>
                        <a:ext cx="3121025" cy="1177925"/>
                      </a:xfrm>
                      <a:prstGeom prst="rect">
                        <a:avLst/>
                      </a:prstGeom>
                      <a:noFill/>
                      <a:ln>
                        <a:noFill/>
                      </a:ln>
                      <a:effectLst/>
                    </p:spPr>
                  </p:pic>
                </p:oleObj>
              </mc:Fallback>
            </mc:AlternateContent>
          </a:graphicData>
        </a:graphic>
      </p:graphicFrame>
      <p:graphicFrame>
        <p:nvGraphicFramePr>
          <p:cNvPr id="82" name="Object 2">
            <a:extLst>
              <a:ext uri="{FF2B5EF4-FFF2-40B4-BE49-F238E27FC236}">
                <a16:creationId xmlns:a16="http://schemas.microsoft.com/office/drawing/2014/main" id="{19C6017A-2A18-534C-A3DC-3D2AED9A3DEF}"/>
              </a:ext>
            </a:extLst>
          </p:cNvPr>
          <p:cNvGraphicFramePr>
            <a:graphicFrameLocks noChangeAspect="1"/>
          </p:cNvGraphicFramePr>
          <p:nvPr>
            <p:extLst>
              <p:ext uri="{D42A27DB-BD31-4B8C-83A1-F6EECF244321}">
                <p14:modId xmlns:p14="http://schemas.microsoft.com/office/powerpoint/2010/main" val="1776470636"/>
              </p:ext>
            </p:extLst>
          </p:nvPr>
        </p:nvGraphicFramePr>
        <p:xfrm>
          <a:off x="310662" y="4876181"/>
          <a:ext cx="3033713" cy="719138"/>
        </p:xfrm>
        <a:graphic>
          <a:graphicData uri="http://schemas.openxmlformats.org/presentationml/2006/ole">
            <mc:AlternateContent xmlns:mc="http://schemas.openxmlformats.org/markup-compatibility/2006">
              <mc:Choice xmlns:v="urn:schemas-microsoft-com:vml" Requires="v">
                <p:oleObj spid="_x0000_s2657399" name="Equation" r:id="rId21" imgW="1765300" imgH="419100" progId="Equation.DSMT4">
                  <p:embed/>
                </p:oleObj>
              </mc:Choice>
              <mc:Fallback>
                <p:oleObj name="Equation" r:id="rId21" imgW="1765300" imgH="419100" progId="Equation.DSMT4">
                  <p:embed/>
                  <p:pic>
                    <p:nvPicPr>
                      <p:cNvPr id="79" name="Object 2">
                        <a:extLst>
                          <a:ext uri="{FF2B5EF4-FFF2-40B4-BE49-F238E27FC236}">
                            <a16:creationId xmlns:a16="http://schemas.microsoft.com/office/drawing/2014/main" id="{DED57172-3F3F-954A-9535-F6F1AEF34FE1}"/>
                          </a:ext>
                        </a:extLst>
                      </p:cNvPr>
                      <p:cNvPicPr>
                        <a:picLocks noChangeAspect="1" noChangeArrowheads="1"/>
                      </p:cNvPicPr>
                      <p:nvPr/>
                    </p:nvPicPr>
                    <p:blipFill>
                      <a:blip r:embed="rId22"/>
                      <a:srcRect/>
                      <a:stretch>
                        <a:fillRect/>
                      </a:stretch>
                    </p:blipFill>
                    <p:spPr bwMode="auto">
                      <a:xfrm>
                        <a:off x="310662" y="4876181"/>
                        <a:ext cx="3033713" cy="719138"/>
                      </a:xfrm>
                      <a:prstGeom prst="rect">
                        <a:avLst/>
                      </a:prstGeom>
                      <a:noFill/>
                      <a:ln>
                        <a:noFill/>
                      </a:ln>
                      <a:effectLst/>
                    </p:spPr>
                  </p:pic>
                </p:oleObj>
              </mc:Fallback>
            </mc:AlternateContent>
          </a:graphicData>
        </a:graphic>
      </p:graphicFrame>
      <p:graphicFrame>
        <p:nvGraphicFramePr>
          <p:cNvPr id="85" name="Object 2">
            <a:extLst>
              <a:ext uri="{FF2B5EF4-FFF2-40B4-BE49-F238E27FC236}">
                <a16:creationId xmlns:a16="http://schemas.microsoft.com/office/drawing/2014/main" id="{CF4EB80C-F2D1-4F43-ACF6-DFFE2D14B1DC}"/>
              </a:ext>
            </a:extLst>
          </p:cNvPr>
          <p:cNvGraphicFramePr>
            <a:graphicFrameLocks noChangeAspect="1"/>
          </p:cNvGraphicFramePr>
          <p:nvPr>
            <p:extLst>
              <p:ext uri="{D42A27DB-BD31-4B8C-83A1-F6EECF244321}">
                <p14:modId xmlns:p14="http://schemas.microsoft.com/office/powerpoint/2010/main" val="2241323398"/>
              </p:ext>
            </p:extLst>
          </p:nvPr>
        </p:nvGraphicFramePr>
        <p:xfrm>
          <a:off x="4267689" y="4697890"/>
          <a:ext cx="3033712" cy="1220787"/>
        </p:xfrm>
        <a:graphic>
          <a:graphicData uri="http://schemas.openxmlformats.org/presentationml/2006/ole">
            <mc:AlternateContent xmlns:mc="http://schemas.openxmlformats.org/markup-compatibility/2006">
              <mc:Choice xmlns:v="urn:schemas-microsoft-com:vml" Requires="v">
                <p:oleObj spid="_x0000_s2657400" name="Equation" r:id="rId23" imgW="1765300" imgH="711200" progId="Equation.DSMT4">
                  <p:embed/>
                </p:oleObj>
              </mc:Choice>
              <mc:Fallback>
                <p:oleObj name="Equation" r:id="rId23" imgW="1765300" imgH="711200" progId="Equation.DSMT4">
                  <p:embed/>
                  <p:pic>
                    <p:nvPicPr>
                      <p:cNvPr id="82" name="Object 2">
                        <a:extLst>
                          <a:ext uri="{FF2B5EF4-FFF2-40B4-BE49-F238E27FC236}">
                            <a16:creationId xmlns:a16="http://schemas.microsoft.com/office/drawing/2014/main" id="{19C6017A-2A18-534C-A3DC-3D2AED9A3DEF}"/>
                          </a:ext>
                        </a:extLst>
                      </p:cNvPr>
                      <p:cNvPicPr>
                        <a:picLocks noChangeAspect="1" noChangeArrowheads="1"/>
                      </p:cNvPicPr>
                      <p:nvPr/>
                    </p:nvPicPr>
                    <p:blipFill>
                      <a:blip r:embed="rId24"/>
                      <a:srcRect/>
                      <a:stretch>
                        <a:fillRect/>
                      </a:stretch>
                    </p:blipFill>
                    <p:spPr bwMode="auto">
                      <a:xfrm>
                        <a:off x="4267689" y="4697890"/>
                        <a:ext cx="3033712" cy="1220787"/>
                      </a:xfrm>
                      <a:prstGeom prst="rect">
                        <a:avLst/>
                      </a:prstGeom>
                      <a:noFill/>
                      <a:ln>
                        <a:noFill/>
                      </a:ln>
                      <a:effectLst/>
                    </p:spPr>
                  </p:pic>
                </p:oleObj>
              </mc:Fallback>
            </mc:AlternateContent>
          </a:graphicData>
        </a:graphic>
      </p:graphicFrame>
      <p:sp>
        <p:nvSpPr>
          <p:cNvPr id="87" name="TextBox 86">
            <a:extLst>
              <a:ext uri="{FF2B5EF4-FFF2-40B4-BE49-F238E27FC236}">
                <a16:creationId xmlns:a16="http://schemas.microsoft.com/office/drawing/2014/main" id="{5FB867F0-9C96-804D-A8EA-AA4764DFEBFA}"/>
              </a:ext>
            </a:extLst>
          </p:cNvPr>
          <p:cNvSpPr txBox="1"/>
          <p:nvPr/>
        </p:nvSpPr>
        <p:spPr>
          <a:xfrm>
            <a:off x="3507186" y="4857838"/>
            <a:ext cx="652554" cy="400110"/>
          </a:xfrm>
          <a:prstGeom prst="rect">
            <a:avLst/>
          </a:prstGeom>
          <a:noFill/>
        </p:spPr>
        <p:txBody>
          <a:bodyPr wrap="square" rtlCol="0">
            <a:spAutoFit/>
          </a:bodyPr>
          <a:lstStyle/>
          <a:p>
            <a:r>
              <a:rPr lang="en-US" sz="2000" dirty="0">
                <a:latin typeface="Times New Roman"/>
                <a:cs typeface="Times New Roman"/>
              </a:rPr>
              <a:t>and</a:t>
            </a:r>
            <a:endParaRPr lang="en-US" sz="2000" dirty="0">
              <a:solidFill>
                <a:srgbClr val="000000"/>
              </a:solidFill>
              <a:latin typeface="Times New Roman"/>
              <a:cs typeface="Times New Roman"/>
            </a:endParaRPr>
          </a:p>
        </p:txBody>
      </p:sp>
    </p:spTree>
    <p:extLst>
      <p:ext uri="{BB962C8B-B14F-4D97-AF65-F5344CB8AC3E}">
        <p14:creationId xmlns:p14="http://schemas.microsoft.com/office/powerpoint/2010/main" val="259727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dissolve">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dissolv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dissolve">
                                      <p:cBhvr>
                                        <p:cTn id="17" dur="500"/>
                                        <p:tgtEl>
                                          <p:spTgt spid="17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dissolve">
                                      <p:cBhvr>
                                        <p:cTn id="22" dur="500"/>
                                        <p:tgtEl>
                                          <p:spTgt spid="13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dissolve">
                                      <p:cBhvr>
                                        <p:cTn id="25" dur="500"/>
                                        <p:tgtEl>
                                          <p:spTgt spid="139"/>
                                        </p:tgtEl>
                                      </p:cBhvr>
                                    </p:animEffect>
                                  </p:childTnLst>
                                </p:cTn>
                              </p:par>
                              <p:par>
                                <p:cTn id="26" presetID="9" presetClass="entr" presetSubtype="0" fill="hold" nodeType="with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dissolve">
                                      <p:cBhvr>
                                        <p:cTn id="28" dur="500"/>
                                        <p:tgtEl>
                                          <p:spTgt spid="14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70"/>
                                        </p:tgtEl>
                                        <p:attrNameLst>
                                          <p:attrName>style.visibility</p:attrName>
                                        </p:attrNameLst>
                                      </p:cBhvr>
                                      <p:to>
                                        <p:strVal val="visible"/>
                                      </p:to>
                                    </p:set>
                                    <p:animEffect transition="in" filter="dissolve">
                                      <p:cBhvr>
                                        <p:cTn id="31" dur="500"/>
                                        <p:tgtEl>
                                          <p:spTgt spid="17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82"/>
                                        </p:tgtEl>
                                        <p:attrNameLst>
                                          <p:attrName>style.visibility</p:attrName>
                                        </p:attrNameLst>
                                      </p:cBhvr>
                                      <p:to>
                                        <p:strVal val="visible"/>
                                      </p:to>
                                    </p:set>
                                    <p:animEffect transition="in" filter="dissolve">
                                      <p:cBhvr>
                                        <p:cTn id="34" dur="500"/>
                                        <p:tgtEl>
                                          <p:spTgt spid="182"/>
                                        </p:tgtEl>
                                      </p:cBhvr>
                                    </p:animEffect>
                                  </p:childTnLst>
                                </p:cTn>
                              </p:par>
                              <p:par>
                                <p:cTn id="35" presetID="9" presetClass="entr" presetSubtype="0" fill="hold" nodeType="withEffect">
                                  <p:stCondLst>
                                    <p:cond delay="0"/>
                                  </p:stCondLst>
                                  <p:childTnLst>
                                    <p:set>
                                      <p:cBhvr>
                                        <p:cTn id="36" dur="1" fill="hold">
                                          <p:stCondLst>
                                            <p:cond delay="0"/>
                                          </p:stCondLst>
                                        </p:cTn>
                                        <p:tgtEl>
                                          <p:spTgt spid="183"/>
                                        </p:tgtEl>
                                        <p:attrNameLst>
                                          <p:attrName>style.visibility</p:attrName>
                                        </p:attrNameLst>
                                      </p:cBhvr>
                                      <p:to>
                                        <p:strVal val="visible"/>
                                      </p:to>
                                    </p:set>
                                    <p:animEffect transition="in" filter="dissolve">
                                      <p:cBhvr>
                                        <p:cTn id="37" dur="500"/>
                                        <p:tgtEl>
                                          <p:spTgt spid="18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04"/>
                                        </p:tgtEl>
                                        <p:attrNameLst>
                                          <p:attrName>style.visibility</p:attrName>
                                        </p:attrNameLst>
                                      </p:cBhvr>
                                      <p:to>
                                        <p:strVal val="visible"/>
                                      </p:to>
                                    </p:set>
                                    <p:animEffect transition="in" filter="dissolve">
                                      <p:cBhvr>
                                        <p:cTn id="40" dur="500"/>
                                        <p:tgtEl>
                                          <p:spTgt spid="20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05"/>
                                        </p:tgtEl>
                                        <p:attrNameLst>
                                          <p:attrName>style.visibility</p:attrName>
                                        </p:attrNameLst>
                                      </p:cBhvr>
                                      <p:to>
                                        <p:strVal val="visible"/>
                                      </p:to>
                                    </p:set>
                                    <p:animEffect transition="in" filter="dissolve">
                                      <p:cBhvr>
                                        <p:cTn id="43" dur="500"/>
                                        <p:tgtEl>
                                          <p:spTgt spid="205"/>
                                        </p:tgtEl>
                                      </p:cBhvr>
                                    </p:animEffect>
                                  </p:childTnLst>
                                </p:cTn>
                              </p:par>
                              <p:par>
                                <p:cTn id="44" presetID="9" presetClass="entr" presetSubtype="0" fill="hold" nodeType="withEffect">
                                  <p:stCondLst>
                                    <p:cond delay="0"/>
                                  </p:stCondLst>
                                  <p:childTnLst>
                                    <p:set>
                                      <p:cBhvr>
                                        <p:cTn id="45" dur="1" fill="hold">
                                          <p:stCondLst>
                                            <p:cond delay="0"/>
                                          </p:stCondLst>
                                        </p:cTn>
                                        <p:tgtEl>
                                          <p:spTgt spid="215"/>
                                        </p:tgtEl>
                                        <p:attrNameLst>
                                          <p:attrName>style.visibility</p:attrName>
                                        </p:attrNameLst>
                                      </p:cBhvr>
                                      <p:to>
                                        <p:strVal val="visible"/>
                                      </p:to>
                                    </p:set>
                                    <p:animEffect transition="in" filter="dissolve">
                                      <p:cBhvr>
                                        <p:cTn id="46" dur="500"/>
                                        <p:tgtEl>
                                          <p:spTgt spid="215"/>
                                        </p:tgtEl>
                                      </p:cBhvr>
                                    </p:animEffect>
                                  </p:childTnLst>
                                </p:cTn>
                              </p:par>
                              <p:par>
                                <p:cTn id="47" presetID="9" presetClass="entr" presetSubtype="0" fill="hold" nodeType="withEffect">
                                  <p:stCondLst>
                                    <p:cond delay="0"/>
                                  </p:stCondLst>
                                  <p:childTnLst>
                                    <p:set>
                                      <p:cBhvr>
                                        <p:cTn id="48" dur="1" fill="hold">
                                          <p:stCondLst>
                                            <p:cond delay="0"/>
                                          </p:stCondLst>
                                        </p:cTn>
                                        <p:tgtEl>
                                          <p:spTgt spid="222"/>
                                        </p:tgtEl>
                                        <p:attrNameLst>
                                          <p:attrName>style.visibility</p:attrName>
                                        </p:attrNameLst>
                                      </p:cBhvr>
                                      <p:to>
                                        <p:strVal val="visible"/>
                                      </p:to>
                                    </p:set>
                                    <p:animEffect transition="in" filter="dissolve">
                                      <p:cBhvr>
                                        <p:cTn id="49" dur="500"/>
                                        <p:tgtEl>
                                          <p:spTgt spid="222"/>
                                        </p:tgtEl>
                                      </p:cBhvr>
                                    </p:animEffect>
                                  </p:childTnLst>
                                </p:cTn>
                              </p:par>
                              <p:par>
                                <p:cTn id="50" presetID="9" presetClass="entr" presetSubtype="0" fill="hold" nodeType="withEffect">
                                  <p:stCondLst>
                                    <p:cond delay="0"/>
                                  </p:stCondLst>
                                  <p:childTnLst>
                                    <p:set>
                                      <p:cBhvr>
                                        <p:cTn id="51" dur="1" fill="hold">
                                          <p:stCondLst>
                                            <p:cond delay="0"/>
                                          </p:stCondLst>
                                        </p:cTn>
                                        <p:tgtEl>
                                          <p:spTgt spid="225"/>
                                        </p:tgtEl>
                                        <p:attrNameLst>
                                          <p:attrName>style.visibility</p:attrName>
                                        </p:attrNameLst>
                                      </p:cBhvr>
                                      <p:to>
                                        <p:strVal val="visible"/>
                                      </p:to>
                                    </p:set>
                                    <p:animEffect transition="in" filter="dissolve">
                                      <p:cBhvr>
                                        <p:cTn id="52" dur="500"/>
                                        <p:tgtEl>
                                          <p:spTgt spid="225"/>
                                        </p:tgtEl>
                                      </p:cBhvr>
                                    </p:animEffect>
                                  </p:childTnLst>
                                </p:cTn>
                              </p:par>
                              <p:par>
                                <p:cTn id="53" presetID="9" presetClass="entr" presetSubtype="0" fill="hold" nodeType="withEffect">
                                  <p:stCondLst>
                                    <p:cond delay="0"/>
                                  </p:stCondLst>
                                  <p:childTnLst>
                                    <p:set>
                                      <p:cBhvr>
                                        <p:cTn id="54" dur="1" fill="hold">
                                          <p:stCondLst>
                                            <p:cond delay="0"/>
                                          </p:stCondLst>
                                        </p:cTn>
                                        <p:tgtEl>
                                          <p:spTgt spid="179"/>
                                        </p:tgtEl>
                                        <p:attrNameLst>
                                          <p:attrName>style.visibility</p:attrName>
                                        </p:attrNameLst>
                                      </p:cBhvr>
                                      <p:to>
                                        <p:strVal val="visible"/>
                                      </p:to>
                                    </p:set>
                                    <p:animEffect transition="in" filter="dissolve">
                                      <p:cBhvr>
                                        <p:cTn id="55" dur="500"/>
                                        <p:tgtEl>
                                          <p:spTgt spid="179"/>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dissolve">
                                      <p:cBhvr>
                                        <p:cTn id="60" dur="500"/>
                                        <p:tgtEl>
                                          <p:spTgt spid="82"/>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dissolve">
                                      <p:cBhvr>
                                        <p:cTn id="65" dur="500"/>
                                        <p:tgtEl>
                                          <p:spTgt spid="87"/>
                                        </p:tgtEl>
                                      </p:cBhvr>
                                    </p:animEffect>
                                  </p:childTnLst>
                                </p:cTn>
                              </p:par>
                              <p:par>
                                <p:cTn id="66" presetID="9" presetClass="entr" presetSubtype="0" fill="hold" nodeType="with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dissolve">
                                      <p:cBhvr>
                                        <p:cTn id="68" dur="500"/>
                                        <p:tgtEl>
                                          <p:spTgt spid="85"/>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dissolve">
                                      <p:cBhvr>
                                        <p:cTn id="7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134" grpId="0" animBg="1"/>
      <p:bldP spid="139" grpId="0" animBg="1"/>
      <p:bldP spid="170" grpId="0" animBg="1"/>
      <p:bldP spid="182" grpId="0" animBg="1"/>
      <p:bldP spid="204" grpId="0" animBg="1"/>
      <p:bldP spid="205" grpId="0" animBg="1"/>
      <p:bldP spid="178" grpId="0"/>
      <p:bldP spid="8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 name="TextBox 78"/>
          <p:cNvSpPr txBox="1"/>
          <p:nvPr/>
        </p:nvSpPr>
        <p:spPr>
          <a:xfrm>
            <a:off x="0" y="100718"/>
            <a:ext cx="9144000"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Sign of a Current</a:t>
            </a:r>
            <a:endParaRPr lang="en-US" sz="2000" dirty="0">
              <a:latin typeface="Times New Roman"/>
              <a:cs typeface="Times New Roman"/>
            </a:endParaRPr>
          </a:p>
        </p:txBody>
      </p:sp>
      <p:sp>
        <p:nvSpPr>
          <p:cNvPr id="4" name="TextBox 3"/>
          <p:cNvSpPr txBox="1"/>
          <p:nvPr/>
        </p:nvSpPr>
        <p:spPr>
          <a:xfrm>
            <a:off x="314586" y="850900"/>
            <a:ext cx="5362314" cy="1446550"/>
          </a:xfrm>
          <a:prstGeom prst="rect">
            <a:avLst/>
          </a:prstGeom>
          <a:noFill/>
        </p:spPr>
        <p:txBody>
          <a:bodyPr wrap="square" rtlCol="0">
            <a:spAutoFit/>
          </a:bodyPr>
          <a:lstStyle/>
          <a:p>
            <a:r>
              <a:rPr lang="en-US" sz="2800" dirty="0">
                <a:solidFill>
                  <a:srgbClr val="FF0000"/>
                </a:solidFill>
                <a:latin typeface="Apple Chancery"/>
                <a:cs typeface="Apple Chancery"/>
              </a:rPr>
              <a:t>Example 10: Let’s say </a:t>
            </a:r>
            <a:r>
              <a:rPr lang="en-US" sz="2000" dirty="0">
                <a:latin typeface="Times New Roman"/>
                <a:cs typeface="Times New Roman"/>
              </a:rPr>
              <a:t>you were to solve for the current through the middle branch of the parallel combination, and the numerical answer turned out to be </a:t>
            </a:r>
            <a:r>
              <a:rPr lang="en-US" sz="2000" dirty="0">
                <a:solidFill>
                  <a:srgbClr val="FF0000"/>
                </a:solidFill>
                <a:latin typeface="Times New Roman"/>
                <a:cs typeface="Times New Roman"/>
              </a:rPr>
              <a:t>-8 amps</a:t>
            </a:r>
            <a:r>
              <a:rPr lang="en-US" sz="2000" dirty="0">
                <a:latin typeface="Times New Roman"/>
                <a:cs typeface="Times New Roman"/>
              </a:rPr>
              <a:t>.  </a:t>
            </a:r>
            <a:endParaRPr lang="en-US" sz="2800" dirty="0">
              <a:solidFill>
                <a:srgbClr val="FF0000"/>
              </a:solidFill>
              <a:latin typeface="Apple Chancery"/>
              <a:cs typeface="Apple Chancery"/>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19.)</a:t>
            </a:r>
          </a:p>
        </p:txBody>
      </p:sp>
      <p:graphicFrame>
        <p:nvGraphicFramePr>
          <p:cNvPr id="84" name="Object 2"/>
          <p:cNvGraphicFramePr>
            <a:graphicFrameLocks noChangeAspect="1"/>
          </p:cNvGraphicFramePr>
          <p:nvPr/>
        </p:nvGraphicFramePr>
        <p:xfrm>
          <a:off x="8099173" y="1969544"/>
          <a:ext cx="327025" cy="349250"/>
        </p:xfrm>
        <a:graphic>
          <a:graphicData uri="http://schemas.openxmlformats.org/presentationml/2006/ole">
            <mc:AlternateContent xmlns:mc="http://schemas.openxmlformats.org/markup-compatibility/2006">
              <mc:Choice xmlns:v="urn:schemas-microsoft-com:vml" Requires="v">
                <p:oleObj spid="_x0000_s2632862" name="Equation" r:id="rId4" imgW="190500" imgH="203200" progId="Equation.DSMT4">
                  <p:embed/>
                </p:oleObj>
              </mc:Choice>
              <mc:Fallback>
                <p:oleObj name="Equation" r:id="rId4" imgW="190500" imgH="203200" progId="Equation.DSMT4">
                  <p:embed/>
                  <p:pic>
                    <p:nvPicPr>
                      <p:cNvPr id="84" name="Object 2"/>
                      <p:cNvPicPr>
                        <a:picLocks noChangeAspect="1" noChangeArrowheads="1"/>
                      </p:cNvPicPr>
                      <p:nvPr/>
                    </p:nvPicPr>
                    <p:blipFill>
                      <a:blip r:embed="rId5"/>
                      <a:srcRect/>
                      <a:stretch>
                        <a:fillRect/>
                      </a:stretch>
                    </p:blipFill>
                    <p:spPr bwMode="auto">
                      <a:xfrm>
                        <a:off x="8099173" y="1969544"/>
                        <a:ext cx="327025" cy="349250"/>
                      </a:xfrm>
                      <a:prstGeom prst="rect">
                        <a:avLst/>
                      </a:prstGeom>
                      <a:noFill/>
                      <a:ln>
                        <a:noFill/>
                      </a:ln>
                      <a:effectLst/>
                    </p:spPr>
                  </p:pic>
                </p:oleObj>
              </mc:Fallback>
            </mc:AlternateContent>
          </a:graphicData>
        </a:graphic>
      </p:graphicFrame>
      <p:graphicFrame>
        <p:nvGraphicFramePr>
          <p:cNvPr id="211" name="Object 2"/>
          <p:cNvGraphicFramePr>
            <a:graphicFrameLocks noChangeAspect="1"/>
          </p:cNvGraphicFramePr>
          <p:nvPr/>
        </p:nvGraphicFramePr>
        <p:xfrm>
          <a:off x="7978231" y="3294284"/>
          <a:ext cx="327025" cy="349250"/>
        </p:xfrm>
        <a:graphic>
          <a:graphicData uri="http://schemas.openxmlformats.org/presentationml/2006/ole">
            <mc:AlternateContent xmlns:mc="http://schemas.openxmlformats.org/markup-compatibility/2006">
              <mc:Choice xmlns:v="urn:schemas-microsoft-com:vml" Requires="v">
                <p:oleObj spid="_x0000_s2632863" name="Equation" r:id="rId6" imgW="190500" imgH="203200" progId="Equation.DSMT4">
                  <p:embed/>
                </p:oleObj>
              </mc:Choice>
              <mc:Fallback>
                <p:oleObj name="Equation" r:id="rId6" imgW="190500" imgH="203200" progId="Equation.DSMT4">
                  <p:embed/>
                  <p:pic>
                    <p:nvPicPr>
                      <p:cNvPr id="211" name="Object 2"/>
                      <p:cNvPicPr>
                        <a:picLocks noChangeAspect="1" noChangeArrowheads="1"/>
                      </p:cNvPicPr>
                      <p:nvPr/>
                    </p:nvPicPr>
                    <p:blipFill>
                      <a:blip r:embed="rId7"/>
                      <a:srcRect/>
                      <a:stretch>
                        <a:fillRect/>
                      </a:stretch>
                    </p:blipFill>
                    <p:spPr bwMode="auto">
                      <a:xfrm>
                        <a:off x="7978231" y="3294284"/>
                        <a:ext cx="327025" cy="349250"/>
                      </a:xfrm>
                      <a:prstGeom prst="rect">
                        <a:avLst/>
                      </a:prstGeom>
                      <a:noFill/>
                      <a:ln>
                        <a:noFill/>
                      </a:ln>
                      <a:effectLst/>
                    </p:spPr>
                  </p:pic>
                </p:oleObj>
              </mc:Fallback>
            </mc:AlternateContent>
          </a:graphicData>
        </a:graphic>
      </p:graphicFrame>
      <p:graphicFrame>
        <p:nvGraphicFramePr>
          <p:cNvPr id="212" name="Object 2"/>
          <p:cNvGraphicFramePr>
            <a:graphicFrameLocks noChangeAspect="1"/>
          </p:cNvGraphicFramePr>
          <p:nvPr/>
        </p:nvGraphicFramePr>
        <p:xfrm>
          <a:off x="8083837" y="1299178"/>
          <a:ext cx="349250" cy="349250"/>
        </p:xfrm>
        <a:graphic>
          <a:graphicData uri="http://schemas.openxmlformats.org/presentationml/2006/ole">
            <mc:AlternateContent xmlns:mc="http://schemas.openxmlformats.org/markup-compatibility/2006">
              <mc:Choice xmlns:v="urn:schemas-microsoft-com:vml" Requires="v">
                <p:oleObj spid="_x0000_s2632864" name="Equation" r:id="rId8" imgW="203200" imgH="203200" progId="Equation.DSMT4">
                  <p:embed/>
                </p:oleObj>
              </mc:Choice>
              <mc:Fallback>
                <p:oleObj name="Equation" r:id="rId8" imgW="203200" imgH="203200" progId="Equation.DSMT4">
                  <p:embed/>
                  <p:pic>
                    <p:nvPicPr>
                      <p:cNvPr id="212" name="Object 2"/>
                      <p:cNvPicPr>
                        <a:picLocks noChangeAspect="1" noChangeArrowheads="1"/>
                      </p:cNvPicPr>
                      <p:nvPr/>
                    </p:nvPicPr>
                    <p:blipFill>
                      <a:blip r:embed="rId9"/>
                      <a:srcRect/>
                      <a:stretch>
                        <a:fillRect/>
                      </a:stretch>
                    </p:blipFill>
                    <p:spPr bwMode="auto">
                      <a:xfrm>
                        <a:off x="8083837" y="1299178"/>
                        <a:ext cx="349250" cy="349250"/>
                      </a:xfrm>
                      <a:prstGeom prst="rect">
                        <a:avLst/>
                      </a:prstGeom>
                      <a:noFill/>
                      <a:ln>
                        <a:noFill/>
                      </a:ln>
                      <a:effectLst/>
                    </p:spPr>
                  </p:pic>
                </p:oleObj>
              </mc:Fallback>
            </mc:AlternateContent>
          </a:graphicData>
        </a:graphic>
      </p:graphicFrame>
      <p:graphicFrame>
        <p:nvGraphicFramePr>
          <p:cNvPr id="213" name="Object 2"/>
          <p:cNvGraphicFramePr>
            <a:graphicFrameLocks noChangeAspect="1"/>
          </p:cNvGraphicFramePr>
          <p:nvPr/>
        </p:nvGraphicFramePr>
        <p:xfrm>
          <a:off x="8049642" y="624593"/>
          <a:ext cx="347663" cy="349250"/>
        </p:xfrm>
        <a:graphic>
          <a:graphicData uri="http://schemas.openxmlformats.org/presentationml/2006/ole">
            <mc:AlternateContent xmlns:mc="http://schemas.openxmlformats.org/markup-compatibility/2006">
              <mc:Choice xmlns:v="urn:schemas-microsoft-com:vml" Requires="v">
                <p:oleObj spid="_x0000_s2632865" name="Equation" r:id="rId10" imgW="203200" imgH="203200" progId="Equation.DSMT4">
                  <p:embed/>
                </p:oleObj>
              </mc:Choice>
              <mc:Fallback>
                <p:oleObj name="Equation" r:id="rId10" imgW="203200" imgH="203200" progId="Equation.DSMT4">
                  <p:embed/>
                  <p:pic>
                    <p:nvPicPr>
                      <p:cNvPr id="213" name="Object 2"/>
                      <p:cNvPicPr>
                        <a:picLocks noChangeAspect="1" noChangeArrowheads="1"/>
                      </p:cNvPicPr>
                      <p:nvPr/>
                    </p:nvPicPr>
                    <p:blipFill>
                      <a:blip r:embed="rId11"/>
                      <a:srcRect/>
                      <a:stretch>
                        <a:fillRect/>
                      </a:stretch>
                    </p:blipFill>
                    <p:spPr bwMode="auto">
                      <a:xfrm>
                        <a:off x="8049642" y="624593"/>
                        <a:ext cx="347663" cy="349250"/>
                      </a:xfrm>
                      <a:prstGeom prst="rect">
                        <a:avLst/>
                      </a:prstGeom>
                      <a:noFill/>
                      <a:ln>
                        <a:noFill/>
                      </a:ln>
                      <a:effectLst/>
                    </p:spPr>
                  </p:pic>
                </p:oleObj>
              </mc:Fallback>
            </mc:AlternateContent>
          </a:graphicData>
        </a:graphic>
      </p:graphicFrame>
      <p:sp>
        <p:nvSpPr>
          <p:cNvPr id="217" name="TextBox 216"/>
          <p:cNvSpPr txBox="1"/>
          <p:nvPr/>
        </p:nvSpPr>
        <p:spPr>
          <a:xfrm>
            <a:off x="576593" y="2340381"/>
            <a:ext cx="5572013" cy="400110"/>
          </a:xfrm>
          <a:prstGeom prst="rect">
            <a:avLst/>
          </a:prstGeom>
          <a:noFill/>
        </p:spPr>
        <p:txBody>
          <a:bodyPr wrap="square" rtlCol="0">
            <a:spAutoFit/>
          </a:bodyPr>
          <a:lstStyle/>
          <a:p>
            <a:r>
              <a:rPr lang="en-US" sz="2000" dirty="0">
                <a:solidFill>
                  <a:srgbClr val="FF0000"/>
                </a:solidFill>
                <a:latin typeface="Apple Chancery"/>
                <a:cs typeface="Apple Chancery"/>
              </a:rPr>
              <a:t>What would </a:t>
            </a:r>
            <a:r>
              <a:rPr lang="en-US" sz="2000" dirty="0">
                <a:latin typeface="Times New Roman"/>
                <a:cs typeface="Times New Roman"/>
              </a:rPr>
              <a:t>the negative sign signify?  </a:t>
            </a:r>
          </a:p>
        </p:txBody>
      </p:sp>
      <p:grpSp>
        <p:nvGrpSpPr>
          <p:cNvPr id="218" name="Group 217"/>
          <p:cNvGrpSpPr/>
          <p:nvPr/>
        </p:nvGrpSpPr>
        <p:grpSpPr>
          <a:xfrm>
            <a:off x="6828134" y="2749521"/>
            <a:ext cx="308298" cy="304915"/>
            <a:chOff x="6610027" y="3162302"/>
            <a:chExt cx="308298" cy="304915"/>
          </a:xfrm>
        </p:grpSpPr>
        <p:cxnSp>
          <p:nvCxnSpPr>
            <p:cNvPr id="219" name="Straight Arrow Connector 218"/>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0" name="Freeform 219"/>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221" name="Object 2"/>
          <p:cNvGraphicFramePr>
            <a:graphicFrameLocks noChangeAspect="1"/>
          </p:cNvGraphicFramePr>
          <p:nvPr/>
        </p:nvGraphicFramePr>
        <p:xfrm>
          <a:off x="6907832" y="2675743"/>
          <a:ext cx="239713" cy="350837"/>
        </p:xfrm>
        <a:graphic>
          <a:graphicData uri="http://schemas.openxmlformats.org/presentationml/2006/ole">
            <mc:AlternateContent xmlns:mc="http://schemas.openxmlformats.org/markup-compatibility/2006">
              <mc:Choice xmlns:v="urn:schemas-microsoft-com:vml" Requires="v">
                <p:oleObj spid="_x0000_s2632866" name="Equation" r:id="rId12" imgW="139700" imgH="203200" progId="Equation.DSMT4">
                  <p:embed/>
                </p:oleObj>
              </mc:Choice>
              <mc:Fallback>
                <p:oleObj name="Equation" r:id="rId12" imgW="139700" imgH="203200" progId="Equation.DSMT4">
                  <p:embed/>
                  <p:pic>
                    <p:nvPicPr>
                      <p:cNvPr id="221" name="Object 2"/>
                      <p:cNvPicPr>
                        <a:picLocks noChangeAspect="1" noChangeArrowheads="1"/>
                      </p:cNvPicPr>
                      <p:nvPr/>
                    </p:nvPicPr>
                    <p:blipFill>
                      <a:blip r:embed="rId13"/>
                      <a:srcRect/>
                      <a:stretch>
                        <a:fillRect/>
                      </a:stretch>
                    </p:blipFill>
                    <p:spPr bwMode="auto">
                      <a:xfrm>
                        <a:off x="6907832" y="2675743"/>
                        <a:ext cx="239713" cy="350837"/>
                      </a:xfrm>
                      <a:prstGeom prst="rect">
                        <a:avLst/>
                      </a:prstGeom>
                      <a:noFill/>
                      <a:ln>
                        <a:noFill/>
                      </a:ln>
                      <a:effectLst/>
                    </p:spPr>
                  </p:pic>
                </p:oleObj>
              </mc:Fallback>
            </mc:AlternateContent>
          </a:graphicData>
        </a:graphic>
      </p:graphicFrame>
      <p:sp>
        <p:nvSpPr>
          <p:cNvPr id="89" name="Line 73"/>
          <p:cNvSpPr>
            <a:spLocks noChangeShapeType="1"/>
          </p:cNvSpPr>
          <p:nvPr/>
        </p:nvSpPr>
        <p:spPr bwMode="auto">
          <a:xfrm>
            <a:off x="6745951" y="1813927"/>
            <a:ext cx="847750" cy="478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78"/>
          <p:cNvSpPr>
            <a:spLocks noChangeShapeType="1"/>
          </p:cNvSpPr>
          <p:nvPr/>
        </p:nvSpPr>
        <p:spPr bwMode="auto">
          <a:xfrm flipH="1">
            <a:off x="7181683" y="1153325"/>
            <a:ext cx="3755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111"/>
          <p:cNvSpPr>
            <a:spLocks noChangeShapeType="1"/>
          </p:cNvSpPr>
          <p:nvPr/>
        </p:nvSpPr>
        <p:spPr bwMode="auto">
          <a:xfrm>
            <a:off x="7181681" y="1143685"/>
            <a:ext cx="1" cy="13448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98" name="Group 97"/>
          <p:cNvGrpSpPr/>
          <p:nvPr/>
        </p:nvGrpSpPr>
        <p:grpSpPr>
          <a:xfrm>
            <a:off x="7557258" y="910444"/>
            <a:ext cx="797838" cy="388734"/>
            <a:chOff x="5746750" y="2319338"/>
            <a:chExt cx="660401" cy="321770"/>
          </a:xfrm>
        </p:grpSpPr>
        <p:grpSp>
          <p:nvGrpSpPr>
            <p:cNvPr id="99" name="Group 48"/>
            <p:cNvGrpSpPr>
              <a:grpSpLocks/>
            </p:cNvGrpSpPr>
            <p:nvPr/>
          </p:nvGrpSpPr>
          <p:grpSpPr bwMode="auto">
            <a:xfrm>
              <a:off x="5746750" y="2319338"/>
              <a:ext cx="628650" cy="321770"/>
              <a:chOff x="2256" y="2880"/>
              <a:chExt cx="576" cy="240"/>
            </a:xfrm>
          </p:grpSpPr>
          <p:sp>
            <p:nvSpPr>
              <p:cNvPr id="101"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0"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8" name="Line 73"/>
          <p:cNvSpPr>
            <a:spLocks noChangeShapeType="1"/>
          </p:cNvSpPr>
          <p:nvPr/>
        </p:nvSpPr>
        <p:spPr bwMode="auto">
          <a:xfrm flipV="1">
            <a:off x="8394440" y="1814880"/>
            <a:ext cx="583045"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09" name="Group 108"/>
          <p:cNvGrpSpPr/>
          <p:nvPr/>
        </p:nvGrpSpPr>
        <p:grpSpPr>
          <a:xfrm>
            <a:off x="7597535" y="1589532"/>
            <a:ext cx="797838" cy="388734"/>
            <a:chOff x="5746750" y="2319338"/>
            <a:chExt cx="660401" cy="321770"/>
          </a:xfrm>
        </p:grpSpPr>
        <p:grpSp>
          <p:nvGrpSpPr>
            <p:cNvPr id="110" name="Group 48"/>
            <p:cNvGrpSpPr>
              <a:grpSpLocks/>
            </p:cNvGrpSpPr>
            <p:nvPr/>
          </p:nvGrpSpPr>
          <p:grpSpPr bwMode="auto">
            <a:xfrm>
              <a:off x="5746750" y="2319338"/>
              <a:ext cx="628650" cy="321770"/>
              <a:chOff x="2256" y="2880"/>
              <a:chExt cx="576" cy="240"/>
            </a:xfrm>
          </p:grpSpPr>
          <p:sp>
            <p:nvSpPr>
              <p:cNvPr id="112"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3"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4"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5"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6"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7"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11"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19" name="Line 73"/>
          <p:cNvSpPr>
            <a:spLocks noChangeShapeType="1"/>
          </p:cNvSpPr>
          <p:nvPr/>
        </p:nvSpPr>
        <p:spPr bwMode="auto">
          <a:xfrm flipV="1">
            <a:off x="8354494" y="2478467"/>
            <a:ext cx="377495" cy="2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20" name="Group 119"/>
          <p:cNvGrpSpPr/>
          <p:nvPr/>
        </p:nvGrpSpPr>
        <p:grpSpPr>
          <a:xfrm>
            <a:off x="7559178" y="2253118"/>
            <a:ext cx="797838" cy="388734"/>
            <a:chOff x="5746750" y="2319338"/>
            <a:chExt cx="660401" cy="321770"/>
          </a:xfrm>
        </p:grpSpPr>
        <p:grpSp>
          <p:nvGrpSpPr>
            <p:cNvPr id="121" name="Group 48"/>
            <p:cNvGrpSpPr>
              <a:grpSpLocks/>
            </p:cNvGrpSpPr>
            <p:nvPr/>
          </p:nvGrpSpPr>
          <p:grpSpPr bwMode="auto">
            <a:xfrm>
              <a:off x="5746750" y="2319338"/>
              <a:ext cx="628650" cy="321770"/>
              <a:chOff x="2256" y="2880"/>
              <a:chExt cx="576" cy="240"/>
            </a:xfrm>
          </p:grpSpPr>
          <p:sp>
            <p:nvSpPr>
              <p:cNvPr id="123"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4"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6"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8"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9"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22"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3" name="Group 92"/>
          <p:cNvGrpSpPr/>
          <p:nvPr/>
        </p:nvGrpSpPr>
        <p:grpSpPr>
          <a:xfrm rot="10800000">
            <a:off x="7946658" y="2785445"/>
            <a:ext cx="130416" cy="736465"/>
            <a:chOff x="7239000" y="1439068"/>
            <a:chExt cx="76200" cy="609600"/>
          </a:xfrm>
        </p:grpSpPr>
        <p:sp>
          <p:nvSpPr>
            <p:cNvPr id="94"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5"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7" name="Line 131"/>
          <p:cNvSpPr>
            <a:spLocks noChangeShapeType="1"/>
          </p:cNvSpPr>
          <p:nvPr/>
        </p:nvSpPr>
        <p:spPr bwMode="auto">
          <a:xfrm>
            <a:off x="6745951" y="3133726"/>
            <a:ext cx="1198788" cy="170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0" name="Line 131"/>
          <p:cNvSpPr>
            <a:spLocks noChangeShapeType="1"/>
          </p:cNvSpPr>
          <p:nvPr/>
        </p:nvSpPr>
        <p:spPr bwMode="auto">
          <a:xfrm>
            <a:off x="8077074" y="3150801"/>
            <a:ext cx="90266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 name="Line 111"/>
          <p:cNvSpPr>
            <a:spLocks noChangeShapeType="1"/>
          </p:cNvSpPr>
          <p:nvPr/>
        </p:nvSpPr>
        <p:spPr bwMode="auto">
          <a:xfrm>
            <a:off x="8727162" y="1135793"/>
            <a:ext cx="4826" cy="134267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78"/>
          <p:cNvSpPr>
            <a:spLocks noChangeShapeType="1"/>
          </p:cNvSpPr>
          <p:nvPr/>
        </p:nvSpPr>
        <p:spPr bwMode="auto">
          <a:xfrm flipH="1" flipV="1">
            <a:off x="8352256" y="1135793"/>
            <a:ext cx="374907" cy="78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 name="Line 73"/>
          <p:cNvSpPr>
            <a:spLocks noChangeShapeType="1"/>
          </p:cNvSpPr>
          <p:nvPr/>
        </p:nvSpPr>
        <p:spPr bwMode="auto">
          <a:xfrm flipV="1">
            <a:off x="7181683" y="2488328"/>
            <a:ext cx="377495" cy="2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2" name="Line 111"/>
          <p:cNvSpPr>
            <a:spLocks noChangeShapeType="1"/>
          </p:cNvSpPr>
          <p:nvPr/>
        </p:nvSpPr>
        <p:spPr bwMode="auto">
          <a:xfrm>
            <a:off x="6745951" y="1813927"/>
            <a:ext cx="1" cy="13448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 name="Line 111"/>
          <p:cNvSpPr>
            <a:spLocks noChangeShapeType="1"/>
          </p:cNvSpPr>
          <p:nvPr/>
        </p:nvSpPr>
        <p:spPr bwMode="auto">
          <a:xfrm>
            <a:off x="8979734" y="1813927"/>
            <a:ext cx="1" cy="13448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35" name="Group 134"/>
          <p:cNvGrpSpPr/>
          <p:nvPr/>
        </p:nvGrpSpPr>
        <p:grpSpPr>
          <a:xfrm rot="5400000" flipH="1">
            <a:off x="7250651" y="2102005"/>
            <a:ext cx="308298" cy="304915"/>
            <a:chOff x="6610027" y="3162302"/>
            <a:chExt cx="308298" cy="304915"/>
          </a:xfrm>
        </p:grpSpPr>
        <p:cxnSp>
          <p:nvCxnSpPr>
            <p:cNvPr id="136" name="Straight Arrow Connector 135"/>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7" name="Freeform 136"/>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8" name="Group 137"/>
          <p:cNvGrpSpPr/>
          <p:nvPr/>
        </p:nvGrpSpPr>
        <p:grpSpPr>
          <a:xfrm rot="5400000">
            <a:off x="7252571" y="1220088"/>
            <a:ext cx="308298" cy="304915"/>
            <a:chOff x="6610027" y="3162302"/>
            <a:chExt cx="308298" cy="304915"/>
          </a:xfrm>
        </p:grpSpPr>
        <p:cxnSp>
          <p:nvCxnSpPr>
            <p:cNvPr id="143" name="Straight Arrow Connector 142"/>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4" name="Freeform 143"/>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8" name="Straight Arrow Connector 7"/>
          <p:cNvCxnSpPr>
            <a:cxnSpLocks/>
          </p:cNvCxnSpPr>
          <p:nvPr/>
        </p:nvCxnSpPr>
        <p:spPr>
          <a:xfrm flipH="1">
            <a:off x="7312025" y="1866900"/>
            <a:ext cx="373067"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45" name="Object 2"/>
          <p:cNvGraphicFramePr>
            <a:graphicFrameLocks noChangeAspect="1"/>
          </p:cNvGraphicFramePr>
          <p:nvPr/>
        </p:nvGraphicFramePr>
        <p:xfrm>
          <a:off x="7266607" y="2057451"/>
          <a:ext cx="219075" cy="350838"/>
        </p:xfrm>
        <a:graphic>
          <a:graphicData uri="http://schemas.openxmlformats.org/presentationml/2006/ole">
            <mc:AlternateContent xmlns:mc="http://schemas.openxmlformats.org/markup-compatibility/2006">
              <mc:Choice xmlns:v="urn:schemas-microsoft-com:vml" Requires="v">
                <p:oleObj spid="_x0000_s2632867" name="Equation" r:id="rId14" imgW="127000" imgH="203200" progId="Equation.DSMT4">
                  <p:embed/>
                </p:oleObj>
              </mc:Choice>
              <mc:Fallback>
                <p:oleObj name="Equation" r:id="rId14" imgW="127000" imgH="203200" progId="Equation.DSMT4">
                  <p:embed/>
                  <p:pic>
                    <p:nvPicPr>
                      <p:cNvPr id="145" name="Object 2"/>
                      <p:cNvPicPr>
                        <a:picLocks noChangeAspect="1" noChangeArrowheads="1"/>
                      </p:cNvPicPr>
                      <p:nvPr/>
                    </p:nvPicPr>
                    <p:blipFill>
                      <a:blip r:embed="rId15"/>
                      <a:srcRect/>
                      <a:stretch>
                        <a:fillRect/>
                      </a:stretch>
                    </p:blipFill>
                    <p:spPr bwMode="auto">
                      <a:xfrm>
                        <a:off x="7266607" y="2057451"/>
                        <a:ext cx="219075" cy="350838"/>
                      </a:xfrm>
                      <a:prstGeom prst="rect">
                        <a:avLst/>
                      </a:prstGeom>
                      <a:noFill/>
                      <a:ln>
                        <a:noFill/>
                      </a:ln>
                      <a:effectLst/>
                    </p:spPr>
                  </p:pic>
                </p:oleObj>
              </mc:Fallback>
            </mc:AlternateContent>
          </a:graphicData>
        </a:graphic>
      </p:graphicFrame>
      <p:graphicFrame>
        <p:nvGraphicFramePr>
          <p:cNvPr id="146" name="Object 2"/>
          <p:cNvGraphicFramePr>
            <a:graphicFrameLocks noChangeAspect="1"/>
          </p:cNvGraphicFramePr>
          <p:nvPr/>
        </p:nvGraphicFramePr>
        <p:xfrm>
          <a:off x="7419975" y="1827213"/>
          <a:ext cx="241300" cy="350837"/>
        </p:xfrm>
        <a:graphic>
          <a:graphicData uri="http://schemas.openxmlformats.org/presentationml/2006/ole">
            <mc:AlternateContent xmlns:mc="http://schemas.openxmlformats.org/markup-compatibility/2006">
              <mc:Choice xmlns:v="urn:schemas-microsoft-com:vml" Requires="v">
                <p:oleObj spid="_x0000_s2632868" name="Equation" r:id="rId16" imgW="139700" imgH="203200" progId="Equation.DSMT4">
                  <p:embed/>
                </p:oleObj>
              </mc:Choice>
              <mc:Fallback>
                <p:oleObj name="Equation" r:id="rId16" imgW="139700" imgH="203200" progId="Equation.DSMT4">
                  <p:embed/>
                  <p:pic>
                    <p:nvPicPr>
                      <p:cNvPr id="146" name="Object 2"/>
                      <p:cNvPicPr>
                        <a:picLocks noChangeAspect="1" noChangeArrowheads="1"/>
                      </p:cNvPicPr>
                      <p:nvPr/>
                    </p:nvPicPr>
                    <p:blipFill>
                      <a:blip r:embed="rId17"/>
                      <a:srcRect/>
                      <a:stretch>
                        <a:fillRect/>
                      </a:stretch>
                    </p:blipFill>
                    <p:spPr bwMode="auto">
                      <a:xfrm>
                        <a:off x="7419975" y="1827213"/>
                        <a:ext cx="241300" cy="350837"/>
                      </a:xfrm>
                      <a:prstGeom prst="rect">
                        <a:avLst/>
                      </a:prstGeom>
                      <a:noFill/>
                      <a:ln>
                        <a:noFill/>
                      </a:ln>
                      <a:effectLst/>
                    </p:spPr>
                  </p:pic>
                </p:oleObj>
              </mc:Fallback>
            </mc:AlternateContent>
          </a:graphicData>
        </a:graphic>
      </p:graphicFrame>
      <p:graphicFrame>
        <p:nvGraphicFramePr>
          <p:cNvPr id="147" name="Object 2"/>
          <p:cNvGraphicFramePr>
            <a:graphicFrameLocks noChangeAspect="1"/>
          </p:cNvGraphicFramePr>
          <p:nvPr/>
        </p:nvGraphicFramePr>
        <p:xfrm>
          <a:off x="7266607" y="1218397"/>
          <a:ext cx="241300" cy="350837"/>
        </p:xfrm>
        <a:graphic>
          <a:graphicData uri="http://schemas.openxmlformats.org/presentationml/2006/ole">
            <mc:AlternateContent xmlns:mc="http://schemas.openxmlformats.org/markup-compatibility/2006">
              <mc:Choice xmlns:v="urn:schemas-microsoft-com:vml" Requires="v">
                <p:oleObj spid="_x0000_s2632869" name="Equation" r:id="rId18" imgW="139700" imgH="203200" progId="Equation.DSMT4">
                  <p:embed/>
                </p:oleObj>
              </mc:Choice>
              <mc:Fallback>
                <p:oleObj name="Equation" r:id="rId18" imgW="139700" imgH="203200" progId="Equation.DSMT4">
                  <p:embed/>
                  <p:pic>
                    <p:nvPicPr>
                      <p:cNvPr id="147" name="Object 2"/>
                      <p:cNvPicPr>
                        <a:picLocks noChangeAspect="1" noChangeArrowheads="1"/>
                      </p:cNvPicPr>
                      <p:nvPr/>
                    </p:nvPicPr>
                    <p:blipFill>
                      <a:blip r:embed="rId19"/>
                      <a:srcRect/>
                      <a:stretch>
                        <a:fillRect/>
                      </a:stretch>
                    </p:blipFill>
                    <p:spPr bwMode="auto">
                      <a:xfrm>
                        <a:off x="7266607" y="1218397"/>
                        <a:ext cx="241300" cy="350837"/>
                      </a:xfrm>
                      <a:prstGeom prst="rect">
                        <a:avLst/>
                      </a:prstGeom>
                      <a:noFill/>
                      <a:ln>
                        <a:noFill/>
                      </a:ln>
                      <a:effectLst/>
                    </p:spPr>
                  </p:pic>
                </p:oleObj>
              </mc:Fallback>
            </mc:AlternateContent>
          </a:graphicData>
        </a:graphic>
      </p:graphicFrame>
      <p:grpSp>
        <p:nvGrpSpPr>
          <p:cNvPr id="148" name="Group 147"/>
          <p:cNvGrpSpPr/>
          <p:nvPr/>
        </p:nvGrpSpPr>
        <p:grpSpPr>
          <a:xfrm rot="5400000">
            <a:off x="6780511" y="1887611"/>
            <a:ext cx="308298" cy="304915"/>
            <a:chOff x="6610027" y="3162302"/>
            <a:chExt cx="308298" cy="304915"/>
          </a:xfrm>
        </p:grpSpPr>
        <p:cxnSp>
          <p:nvCxnSpPr>
            <p:cNvPr id="149" name="Straight Arrow Connector 148"/>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Freeform 149"/>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151" name="Object 2"/>
          <p:cNvGraphicFramePr>
            <a:graphicFrameLocks noChangeAspect="1"/>
          </p:cNvGraphicFramePr>
          <p:nvPr/>
        </p:nvGraphicFramePr>
        <p:xfrm>
          <a:off x="6820519" y="1889386"/>
          <a:ext cx="239713" cy="350837"/>
        </p:xfrm>
        <a:graphic>
          <a:graphicData uri="http://schemas.openxmlformats.org/presentationml/2006/ole">
            <mc:AlternateContent xmlns:mc="http://schemas.openxmlformats.org/markup-compatibility/2006">
              <mc:Choice xmlns:v="urn:schemas-microsoft-com:vml" Requires="v">
                <p:oleObj spid="_x0000_s2632870" name="Equation" r:id="rId20" imgW="139700" imgH="203200" progId="Equation.DSMT4">
                  <p:embed/>
                </p:oleObj>
              </mc:Choice>
              <mc:Fallback>
                <p:oleObj name="Equation" r:id="rId20" imgW="139700" imgH="203200" progId="Equation.DSMT4">
                  <p:embed/>
                  <p:pic>
                    <p:nvPicPr>
                      <p:cNvPr id="151" name="Object 2"/>
                      <p:cNvPicPr>
                        <a:picLocks noChangeAspect="1" noChangeArrowheads="1"/>
                      </p:cNvPicPr>
                      <p:nvPr/>
                    </p:nvPicPr>
                    <p:blipFill>
                      <a:blip r:embed="rId13"/>
                      <a:srcRect/>
                      <a:stretch>
                        <a:fillRect/>
                      </a:stretch>
                    </p:blipFill>
                    <p:spPr bwMode="auto">
                      <a:xfrm>
                        <a:off x="6820519" y="1889386"/>
                        <a:ext cx="239713" cy="350837"/>
                      </a:xfrm>
                      <a:prstGeom prst="rect">
                        <a:avLst/>
                      </a:prstGeom>
                      <a:noFill/>
                      <a:ln>
                        <a:noFill/>
                      </a:ln>
                      <a:effectLst/>
                    </p:spPr>
                  </p:pic>
                </p:oleObj>
              </mc:Fallback>
            </mc:AlternateContent>
          </a:graphicData>
        </a:graphic>
      </p:graphicFrame>
      <p:sp>
        <p:nvSpPr>
          <p:cNvPr id="152" name="TextBox 151"/>
          <p:cNvSpPr txBox="1"/>
          <p:nvPr/>
        </p:nvSpPr>
        <p:spPr>
          <a:xfrm>
            <a:off x="830649" y="2807189"/>
            <a:ext cx="5572012" cy="1323439"/>
          </a:xfrm>
          <a:prstGeom prst="rect">
            <a:avLst/>
          </a:prstGeom>
          <a:noFill/>
        </p:spPr>
        <p:txBody>
          <a:bodyPr wrap="square" rtlCol="0">
            <a:spAutoFit/>
          </a:bodyPr>
          <a:lstStyle/>
          <a:p>
            <a:r>
              <a:rPr lang="en-US" sz="2000" dirty="0">
                <a:solidFill>
                  <a:srgbClr val="FF0000"/>
                </a:solidFill>
                <a:latin typeface="Apple Chancery"/>
                <a:cs typeface="Apple Chancery"/>
              </a:rPr>
              <a:t>It would tell you </a:t>
            </a:r>
            <a:r>
              <a:rPr lang="en-US" sz="2000" dirty="0">
                <a:latin typeface="Times New Roman"/>
                <a:cs typeface="Times New Roman"/>
              </a:rPr>
              <a:t>you had assumed the WRONG DIRECTION for charge flow in the branch, which is to say, the arrow denoting the current in the branch would be in the wrong direction.</a:t>
            </a:r>
            <a:endParaRPr lang="en-US" sz="2000" dirty="0">
              <a:solidFill>
                <a:srgbClr val="000000"/>
              </a:solidFill>
              <a:latin typeface="Times New Roman"/>
              <a:cs typeface="Times New Roman"/>
            </a:endParaRPr>
          </a:p>
        </p:txBody>
      </p:sp>
      <p:sp>
        <p:nvSpPr>
          <p:cNvPr id="154" name="TextBox 153">
            <a:extLst>
              <a:ext uri="{FF2B5EF4-FFF2-40B4-BE49-F238E27FC236}">
                <a16:creationId xmlns:a16="http://schemas.microsoft.com/office/drawing/2014/main" id="{6E18E553-56F4-704F-B124-8D8E44ECB448}"/>
              </a:ext>
            </a:extLst>
          </p:cNvPr>
          <p:cNvSpPr txBox="1"/>
          <p:nvPr/>
        </p:nvSpPr>
        <p:spPr>
          <a:xfrm>
            <a:off x="581875" y="4349998"/>
            <a:ext cx="8145287" cy="1015663"/>
          </a:xfrm>
          <a:prstGeom prst="rect">
            <a:avLst/>
          </a:prstGeom>
          <a:noFill/>
        </p:spPr>
        <p:txBody>
          <a:bodyPr wrap="square" rtlCol="0">
            <a:spAutoFit/>
          </a:bodyPr>
          <a:lstStyle/>
          <a:p>
            <a:r>
              <a:rPr lang="en-US" sz="2000" dirty="0">
                <a:solidFill>
                  <a:srgbClr val="FF0000"/>
                </a:solidFill>
                <a:latin typeface="Apple Chancery"/>
                <a:cs typeface="Apple Chancery"/>
              </a:rPr>
              <a:t>Consequence:  </a:t>
            </a:r>
            <a:r>
              <a:rPr lang="en-US" sz="2000" dirty="0">
                <a:latin typeface="Times New Roman"/>
                <a:cs typeface="Times New Roman"/>
              </a:rPr>
              <a:t>You could state this fact, but you wouldn’t have to change anything.  The real point of order is that if you were to use that current value in subsequent calculations, you would leave it negative.</a:t>
            </a:r>
            <a:endParaRPr lang="en-US" sz="2000" dirty="0">
              <a:solidFill>
                <a:srgbClr val="000000"/>
              </a:solidFill>
              <a:latin typeface="Times New Roman"/>
              <a:cs typeface="Times New Roman"/>
            </a:endParaRPr>
          </a:p>
        </p:txBody>
      </p:sp>
    </p:spTree>
    <p:extLst>
      <p:ext uri="{BB962C8B-B14F-4D97-AF65-F5344CB8AC3E}">
        <p14:creationId xmlns:p14="http://schemas.microsoft.com/office/powerpoint/2010/main" val="21955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dissolve">
                                      <p:cBhvr>
                                        <p:cTn id="7" dur="5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dissolve">
                                      <p:cBhvr>
                                        <p:cTn id="12" dur="5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dissolve">
                                      <p:cBhvr>
                                        <p:cTn id="17" dur="500"/>
                                        <p:tgtEl>
                                          <p:spTgt spid="148"/>
                                        </p:tgtEl>
                                      </p:cBhvr>
                                    </p:animEffect>
                                  </p:childTnLst>
                                </p:cTn>
                              </p:par>
                              <p:par>
                                <p:cTn id="18" presetID="9" presetClass="entr" presetSubtype="0" fill="hold" nodeType="withEffect">
                                  <p:stCondLst>
                                    <p:cond delay="0"/>
                                  </p:stCondLst>
                                  <p:childTnLst>
                                    <p:set>
                                      <p:cBhvr>
                                        <p:cTn id="19" dur="1" fill="hold">
                                          <p:stCondLst>
                                            <p:cond delay="0"/>
                                          </p:stCondLst>
                                        </p:cTn>
                                        <p:tgtEl>
                                          <p:spTgt spid="151"/>
                                        </p:tgtEl>
                                        <p:attrNameLst>
                                          <p:attrName>style.visibility</p:attrName>
                                        </p:attrNameLst>
                                      </p:cBhvr>
                                      <p:to>
                                        <p:strVal val="visible"/>
                                      </p:to>
                                    </p:set>
                                    <p:animEffect transition="in" filter="dissolve">
                                      <p:cBhvr>
                                        <p:cTn id="20" dur="500"/>
                                        <p:tgtEl>
                                          <p:spTgt spid="151"/>
                                        </p:tgtEl>
                                      </p:cBhvr>
                                    </p:animEffect>
                                  </p:childTnLst>
                                </p:cTn>
                              </p:par>
                              <p:par>
                                <p:cTn id="21" presetID="9" presetClass="entr" presetSubtype="0" fill="hold" nodeType="withEffect">
                                  <p:stCondLst>
                                    <p:cond delay="0"/>
                                  </p:stCondLst>
                                  <p:childTnLst>
                                    <p:set>
                                      <p:cBhvr>
                                        <p:cTn id="22" dur="1" fill="hold">
                                          <p:stCondLst>
                                            <p:cond delay="0"/>
                                          </p:stCondLst>
                                        </p:cTn>
                                        <p:tgtEl>
                                          <p:spTgt spid="146"/>
                                        </p:tgtEl>
                                        <p:attrNameLst>
                                          <p:attrName>style.visibility</p:attrName>
                                        </p:attrNameLst>
                                      </p:cBhvr>
                                      <p:to>
                                        <p:strVal val="visible"/>
                                      </p:to>
                                    </p:set>
                                    <p:animEffect transition="in" filter="dissolve">
                                      <p:cBhvr>
                                        <p:cTn id="23" dur="500"/>
                                        <p:tgtEl>
                                          <p:spTgt spid="146"/>
                                        </p:tgtEl>
                                      </p:cBhvr>
                                    </p:animEffect>
                                  </p:childTnLst>
                                </p:cTn>
                              </p:par>
                              <p:par>
                                <p:cTn id="24" presetID="9"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nodeType="withEffect">
                                  <p:stCondLst>
                                    <p:cond delay="0"/>
                                  </p:stCondLst>
                                  <p:childTnLst>
                                    <p:set>
                                      <p:cBhvr>
                                        <p:cTn id="28" dur="1" fill="hold">
                                          <p:stCondLst>
                                            <p:cond delay="0"/>
                                          </p:stCondLst>
                                        </p:cTn>
                                        <p:tgtEl>
                                          <p:spTgt spid="138"/>
                                        </p:tgtEl>
                                        <p:attrNameLst>
                                          <p:attrName>style.visibility</p:attrName>
                                        </p:attrNameLst>
                                      </p:cBhvr>
                                      <p:to>
                                        <p:strVal val="visible"/>
                                      </p:to>
                                    </p:set>
                                    <p:animEffect transition="in" filter="dissolve">
                                      <p:cBhvr>
                                        <p:cTn id="29" dur="500"/>
                                        <p:tgtEl>
                                          <p:spTgt spid="138"/>
                                        </p:tgtEl>
                                      </p:cBhvr>
                                    </p:animEffect>
                                  </p:childTnLst>
                                </p:cTn>
                              </p:par>
                              <p:par>
                                <p:cTn id="30" presetID="9" presetClass="entr" presetSubtype="0" fill="hold" nodeType="withEffect">
                                  <p:stCondLst>
                                    <p:cond delay="0"/>
                                  </p:stCondLst>
                                  <p:childTnLst>
                                    <p:set>
                                      <p:cBhvr>
                                        <p:cTn id="31" dur="1" fill="hold">
                                          <p:stCondLst>
                                            <p:cond delay="0"/>
                                          </p:stCondLst>
                                        </p:cTn>
                                        <p:tgtEl>
                                          <p:spTgt spid="147"/>
                                        </p:tgtEl>
                                        <p:attrNameLst>
                                          <p:attrName>style.visibility</p:attrName>
                                        </p:attrNameLst>
                                      </p:cBhvr>
                                      <p:to>
                                        <p:strVal val="visible"/>
                                      </p:to>
                                    </p:set>
                                    <p:animEffect transition="in" filter="dissolve">
                                      <p:cBhvr>
                                        <p:cTn id="32" dur="500"/>
                                        <p:tgtEl>
                                          <p:spTgt spid="147"/>
                                        </p:tgtEl>
                                      </p:cBhvr>
                                    </p:animEffect>
                                  </p:childTnLst>
                                </p:cTn>
                              </p:par>
                              <p:par>
                                <p:cTn id="33" presetID="9" presetClass="entr" presetSubtype="0" fill="hold" nodeType="withEffect">
                                  <p:stCondLst>
                                    <p:cond delay="0"/>
                                  </p:stCondLst>
                                  <p:childTnLst>
                                    <p:set>
                                      <p:cBhvr>
                                        <p:cTn id="34" dur="1" fill="hold">
                                          <p:stCondLst>
                                            <p:cond delay="0"/>
                                          </p:stCondLst>
                                        </p:cTn>
                                        <p:tgtEl>
                                          <p:spTgt spid="135"/>
                                        </p:tgtEl>
                                        <p:attrNameLst>
                                          <p:attrName>style.visibility</p:attrName>
                                        </p:attrNameLst>
                                      </p:cBhvr>
                                      <p:to>
                                        <p:strVal val="visible"/>
                                      </p:to>
                                    </p:set>
                                    <p:animEffect transition="in" filter="dissolve">
                                      <p:cBhvr>
                                        <p:cTn id="35" dur="500"/>
                                        <p:tgtEl>
                                          <p:spTgt spid="135"/>
                                        </p:tgtEl>
                                      </p:cBhvr>
                                    </p:animEffect>
                                  </p:childTnLst>
                                </p:cTn>
                              </p:par>
                              <p:par>
                                <p:cTn id="36" presetID="9" presetClass="entr" presetSubtype="0" fill="hold" nodeType="withEffect">
                                  <p:stCondLst>
                                    <p:cond delay="0"/>
                                  </p:stCondLst>
                                  <p:childTnLst>
                                    <p:set>
                                      <p:cBhvr>
                                        <p:cTn id="37" dur="1" fill="hold">
                                          <p:stCondLst>
                                            <p:cond delay="0"/>
                                          </p:stCondLst>
                                        </p:cTn>
                                        <p:tgtEl>
                                          <p:spTgt spid="145"/>
                                        </p:tgtEl>
                                        <p:attrNameLst>
                                          <p:attrName>style.visibility</p:attrName>
                                        </p:attrNameLst>
                                      </p:cBhvr>
                                      <p:to>
                                        <p:strVal val="visible"/>
                                      </p:to>
                                    </p:set>
                                    <p:animEffect transition="in" filter="dissolve">
                                      <p:cBhvr>
                                        <p:cTn id="38" dur="500"/>
                                        <p:tgtEl>
                                          <p:spTgt spid="14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54"/>
                                        </p:tgtEl>
                                        <p:attrNameLst>
                                          <p:attrName>style.visibility</p:attrName>
                                        </p:attrNameLst>
                                      </p:cBhvr>
                                      <p:to>
                                        <p:strVal val="visible"/>
                                      </p:to>
                                    </p:set>
                                    <p:animEffect transition="in" filter="dissolve">
                                      <p:cBhvr>
                                        <p:cTn id="43"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P spid="152" grpId="0"/>
      <p:bldP spid="15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314586" y="850900"/>
            <a:ext cx="5362314" cy="1754327"/>
          </a:xfrm>
          <a:prstGeom prst="rect">
            <a:avLst/>
          </a:prstGeom>
          <a:noFill/>
        </p:spPr>
        <p:txBody>
          <a:bodyPr wrap="square" rtlCol="0">
            <a:spAutoFit/>
          </a:bodyPr>
          <a:lstStyle/>
          <a:p>
            <a:r>
              <a:rPr lang="en-US" sz="2800" dirty="0">
                <a:solidFill>
                  <a:srgbClr val="FF0000"/>
                </a:solidFill>
                <a:latin typeface="Apple Chancery"/>
                <a:cs typeface="Apple Chancery"/>
              </a:rPr>
              <a:t>Example 2: Derive </a:t>
            </a:r>
            <a:r>
              <a:rPr lang="en-US" sz="2000" dirty="0">
                <a:latin typeface="Times New Roman"/>
                <a:cs typeface="Times New Roman"/>
              </a:rPr>
              <a:t>an expression for the </a:t>
            </a:r>
            <a:r>
              <a:rPr lang="en-US" sz="2000" i="1" dirty="0">
                <a:solidFill>
                  <a:srgbClr val="0000FF"/>
                </a:solidFill>
                <a:latin typeface="Times New Roman"/>
                <a:cs typeface="Times New Roman"/>
              </a:rPr>
              <a:t>equivalent resistance </a:t>
            </a:r>
            <a:r>
              <a:rPr lang="en-US" sz="2000" dirty="0">
                <a:latin typeface="Times New Roman"/>
                <a:cs typeface="Times New Roman"/>
              </a:rPr>
              <a:t>(the single resistor that can take the place of the resistor combination) </a:t>
            </a:r>
            <a:r>
              <a:rPr lang="en-US" sz="2000" dirty="0">
                <a:solidFill>
                  <a:srgbClr val="0000FF"/>
                </a:solidFill>
                <a:latin typeface="Times New Roman"/>
                <a:cs typeface="Times New Roman"/>
              </a:rPr>
              <a:t>for</a:t>
            </a:r>
            <a:r>
              <a:rPr lang="en-US" sz="2000" dirty="0">
                <a:latin typeface="Times New Roman"/>
                <a:cs typeface="Times New Roman"/>
              </a:rPr>
              <a:t> the </a:t>
            </a:r>
            <a:r>
              <a:rPr lang="en-US" sz="2000" dirty="0">
                <a:solidFill>
                  <a:srgbClr val="0000FF"/>
                </a:solidFill>
                <a:latin typeface="Times New Roman"/>
                <a:cs typeface="Times New Roman"/>
              </a:rPr>
              <a:t>series combination shown </a:t>
            </a:r>
            <a:r>
              <a:rPr lang="en-US" sz="2000" dirty="0">
                <a:latin typeface="Times New Roman"/>
                <a:cs typeface="Times New Roman"/>
              </a:rPr>
              <a:t>to the right.  </a:t>
            </a:r>
            <a:r>
              <a:rPr lang="en-US" sz="2000" dirty="0">
                <a:solidFill>
                  <a:srgbClr val="0000FF"/>
                </a:solidFill>
                <a:latin typeface="Times New Roman"/>
                <a:cs typeface="Times New Roman"/>
              </a:rPr>
              <a:t>Assume</a:t>
            </a:r>
            <a:r>
              <a:rPr lang="en-US" sz="2000" dirty="0">
                <a:latin typeface="Times New Roman"/>
                <a:cs typeface="Times New Roman"/>
              </a:rPr>
              <a:t> an </a:t>
            </a:r>
            <a:r>
              <a:rPr lang="en-US" sz="2000" dirty="0">
                <a:solidFill>
                  <a:srgbClr val="0000FF"/>
                </a:solidFill>
                <a:latin typeface="Times New Roman"/>
                <a:cs typeface="Times New Roman"/>
              </a:rPr>
              <a:t>ideal power supply </a:t>
            </a:r>
            <a:r>
              <a:rPr lang="en-US" sz="2000" dirty="0">
                <a:latin typeface="Times New Roman"/>
                <a:cs typeface="Times New Roman"/>
              </a:rPr>
              <a:t>with no internal resistance.</a:t>
            </a:r>
            <a:endParaRPr lang="en-US" sz="2800" dirty="0">
              <a:solidFill>
                <a:srgbClr val="FF0000"/>
              </a:solidFill>
              <a:latin typeface="Apple Chancery"/>
              <a:cs typeface="Apple Chancery"/>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a:t>
            </a:r>
          </a:p>
        </p:txBody>
      </p:sp>
      <p:sp>
        <p:nvSpPr>
          <p:cNvPr id="76" name="TextBox 75"/>
          <p:cNvSpPr txBox="1"/>
          <p:nvPr/>
        </p:nvSpPr>
        <p:spPr>
          <a:xfrm>
            <a:off x="693235" y="2675743"/>
            <a:ext cx="6521958" cy="1015663"/>
          </a:xfrm>
          <a:prstGeom prst="rect">
            <a:avLst/>
          </a:prstGeom>
          <a:noFill/>
        </p:spPr>
        <p:txBody>
          <a:bodyPr wrap="square" rtlCol="0">
            <a:spAutoFit/>
          </a:bodyPr>
          <a:lstStyle/>
          <a:p>
            <a:r>
              <a:rPr lang="en-US" sz="2000" dirty="0">
                <a:solidFill>
                  <a:srgbClr val="FF0000"/>
                </a:solidFill>
                <a:latin typeface="Apple Chancery"/>
                <a:cs typeface="Apple Chancery"/>
              </a:rPr>
              <a:t>The idea </a:t>
            </a:r>
            <a:r>
              <a:rPr lang="en-US" sz="2000" dirty="0">
                <a:latin typeface="Times New Roman"/>
                <a:cs typeface="Times New Roman"/>
              </a:rPr>
              <a:t>behind         is to find the </a:t>
            </a:r>
            <a:r>
              <a:rPr lang="en-US" sz="2000" dirty="0">
                <a:solidFill>
                  <a:srgbClr val="FF0000"/>
                </a:solidFill>
                <a:latin typeface="Times New Roman"/>
                <a:cs typeface="Times New Roman"/>
              </a:rPr>
              <a:t>single resistor </a:t>
            </a:r>
            <a:r>
              <a:rPr lang="en-US" sz="2000" dirty="0">
                <a:latin typeface="Times New Roman"/>
                <a:cs typeface="Times New Roman"/>
              </a:rPr>
              <a:t>that can take the place of all the resistors in the system.  In other words, the single resistor that, when put across      will draw    .   </a:t>
            </a:r>
          </a:p>
        </p:txBody>
      </p:sp>
      <p:graphicFrame>
        <p:nvGraphicFramePr>
          <p:cNvPr id="83" name="Object 2"/>
          <p:cNvGraphicFramePr>
            <a:graphicFrameLocks noChangeAspect="1"/>
          </p:cNvGraphicFramePr>
          <p:nvPr>
            <p:extLst>
              <p:ext uri="{D42A27DB-BD31-4B8C-83A1-F6EECF244321}">
                <p14:modId xmlns:p14="http://schemas.microsoft.com/office/powerpoint/2010/main" val="3992743104"/>
              </p:ext>
            </p:extLst>
          </p:nvPr>
        </p:nvGraphicFramePr>
        <p:xfrm>
          <a:off x="2649288" y="5094288"/>
          <a:ext cx="2925763" cy="1200150"/>
        </p:xfrm>
        <a:graphic>
          <a:graphicData uri="http://schemas.openxmlformats.org/presentationml/2006/ole">
            <mc:AlternateContent xmlns:mc="http://schemas.openxmlformats.org/markup-compatibility/2006">
              <mc:Choice xmlns:v="urn:schemas-microsoft-com:vml" Requires="v">
                <p:oleObj spid="_x0000_s2612431" name="Equation" r:id="rId4" imgW="1701800" imgH="698500" progId="Equation.DSMT4">
                  <p:embed/>
                </p:oleObj>
              </mc:Choice>
              <mc:Fallback>
                <p:oleObj name="Equation" r:id="rId4" imgW="1701800" imgH="698500" progId="Equation.DSMT4">
                  <p:embed/>
                  <p:pic>
                    <p:nvPicPr>
                      <p:cNvPr id="0" name=""/>
                      <p:cNvPicPr>
                        <a:picLocks noChangeAspect="1" noChangeArrowheads="1"/>
                      </p:cNvPicPr>
                      <p:nvPr/>
                    </p:nvPicPr>
                    <p:blipFill>
                      <a:blip r:embed="rId5"/>
                      <a:srcRect/>
                      <a:stretch>
                        <a:fillRect/>
                      </a:stretch>
                    </p:blipFill>
                    <p:spPr bwMode="auto">
                      <a:xfrm>
                        <a:off x="2649288" y="5094288"/>
                        <a:ext cx="2925763" cy="1200150"/>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extLst>
              <p:ext uri="{D42A27DB-BD31-4B8C-83A1-F6EECF244321}">
                <p14:modId xmlns:p14="http://schemas.microsoft.com/office/powerpoint/2010/main" val="3057087636"/>
              </p:ext>
            </p:extLst>
          </p:nvPr>
        </p:nvGraphicFramePr>
        <p:xfrm>
          <a:off x="6280155" y="762000"/>
          <a:ext cx="327025" cy="349250"/>
        </p:xfrm>
        <a:graphic>
          <a:graphicData uri="http://schemas.openxmlformats.org/presentationml/2006/ole">
            <mc:AlternateContent xmlns:mc="http://schemas.openxmlformats.org/markup-compatibility/2006">
              <mc:Choice xmlns:v="urn:schemas-microsoft-com:vml" Requires="v">
                <p:oleObj spid="_x0000_s2612432" name="Equation" r:id="rId6" imgW="190500" imgH="203200" progId="Equation.DSMT4">
                  <p:embed/>
                </p:oleObj>
              </mc:Choice>
              <mc:Fallback>
                <p:oleObj name="Equation" r:id="rId6" imgW="190500" imgH="203200" progId="Equation.DSMT4">
                  <p:embed/>
                  <p:pic>
                    <p:nvPicPr>
                      <p:cNvPr id="0" name=""/>
                      <p:cNvPicPr>
                        <a:picLocks noChangeAspect="1" noChangeArrowheads="1"/>
                      </p:cNvPicPr>
                      <p:nvPr/>
                    </p:nvPicPr>
                    <p:blipFill>
                      <a:blip r:embed="rId7"/>
                      <a:srcRect/>
                      <a:stretch>
                        <a:fillRect/>
                      </a:stretch>
                    </p:blipFill>
                    <p:spPr bwMode="auto">
                      <a:xfrm>
                        <a:off x="6280155" y="762000"/>
                        <a:ext cx="327025" cy="349250"/>
                      </a:xfrm>
                      <a:prstGeom prst="rect">
                        <a:avLst/>
                      </a:prstGeom>
                      <a:noFill/>
                      <a:ln>
                        <a:noFill/>
                      </a:ln>
                      <a:effectLst/>
                    </p:spPr>
                  </p:pic>
                </p:oleObj>
              </mc:Fallback>
            </mc:AlternateContent>
          </a:graphicData>
        </a:graphic>
      </p:graphicFrame>
      <p:sp>
        <p:nvSpPr>
          <p:cNvPr id="79" name="TextBox 78"/>
          <p:cNvSpPr txBox="1"/>
          <p:nvPr/>
        </p:nvSpPr>
        <p:spPr>
          <a:xfrm>
            <a:off x="0" y="100718"/>
            <a:ext cx="9144000"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Series Resistor Combinations</a:t>
            </a:r>
            <a:endParaRPr lang="en-US" sz="2000" dirty="0">
              <a:latin typeface="Times New Roman"/>
              <a:cs typeface="Times New Roman"/>
            </a:endParaRPr>
          </a:p>
        </p:txBody>
      </p:sp>
      <p:sp>
        <p:nvSpPr>
          <p:cNvPr id="89" name="Line 73"/>
          <p:cNvSpPr>
            <a:spLocks noChangeShapeType="1"/>
          </p:cNvSpPr>
          <p:nvPr/>
        </p:nvSpPr>
        <p:spPr bwMode="auto">
          <a:xfrm>
            <a:off x="6779446" y="1271630"/>
            <a:ext cx="275409" cy="6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78"/>
          <p:cNvSpPr>
            <a:spLocks noChangeShapeType="1"/>
          </p:cNvSpPr>
          <p:nvPr/>
        </p:nvSpPr>
        <p:spPr bwMode="auto">
          <a:xfrm flipH="1">
            <a:off x="5938842" y="1277980"/>
            <a:ext cx="1841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111"/>
          <p:cNvSpPr>
            <a:spLocks noChangeShapeType="1"/>
          </p:cNvSpPr>
          <p:nvPr/>
        </p:nvSpPr>
        <p:spPr bwMode="auto">
          <a:xfrm>
            <a:off x="5938842" y="1281338"/>
            <a:ext cx="0" cy="89675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93" name="Group 92"/>
          <p:cNvGrpSpPr/>
          <p:nvPr/>
        </p:nvGrpSpPr>
        <p:grpSpPr>
          <a:xfrm rot="10800000">
            <a:off x="7321556" y="1875674"/>
            <a:ext cx="107950" cy="609600"/>
            <a:chOff x="7239000" y="1439068"/>
            <a:chExt cx="76200" cy="609600"/>
          </a:xfrm>
        </p:grpSpPr>
        <p:sp>
          <p:nvSpPr>
            <p:cNvPr id="94"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5"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7" name="Line 131"/>
          <p:cNvSpPr>
            <a:spLocks noChangeShapeType="1"/>
          </p:cNvSpPr>
          <p:nvPr/>
        </p:nvSpPr>
        <p:spPr bwMode="auto">
          <a:xfrm>
            <a:off x="5938842" y="2178093"/>
            <a:ext cx="138112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98" name="Group 97"/>
          <p:cNvGrpSpPr/>
          <p:nvPr/>
        </p:nvGrpSpPr>
        <p:grpSpPr>
          <a:xfrm>
            <a:off x="6122992" y="1091450"/>
            <a:ext cx="660401" cy="321770"/>
            <a:chOff x="5746750" y="2319338"/>
            <a:chExt cx="660401" cy="321770"/>
          </a:xfrm>
        </p:grpSpPr>
        <p:grpSp>
          <p:nvGrpSpPr>
            <p:cNvPr id="99" name="Group 48"/>
            <p:cNvGrpSpPr>
              <a:grpSpLocks/>
            </p:cNvGrpSpPr>
            <p:nvPr/>
          </p:nvGrpSpPr>
          <p:grpSpPr bwMode="auto">
            <a:xfrm>
              <a:off x="5746750" y="2319338"/>
              <a:ext cx="628650" cy="321770"/>
              <a:chOff x="2256" y="2880"/>
              <a:chExt cx="576" cy="240"/>
            </a:xfrm>
          </p:grpSpPr>
          <p:sp>
            <p:nvSpPr>
              <p:cNvPr id="101"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0"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8" name="Line 73"/>
          <p:cNvSpPr>
            <a:spLocks noChangeShapeType="1"/>
          </p:cNvSpPr>
          <p:nvPr/>
        </p:nvSpPr>
        <p:spPr bwMode="auto">
          <a:xfrm>
            <a:off x="7717658" y="1274805"/>
            <a:ext cx="27540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09" name="Group 108"/>
          <p:cNvGrpSpPr/>
          <p:nvPr/>
        </p:nvGrpSpPr>
        <p:grpSpPr>
          <a:xfrm>
            <a:off x="7058030" y="1088275"/>
            <a:ext cx="660401" cy="321770"/>
            <a:chOff x="5746750" y="2319338"/>
            <a:chExt cx="660401" cy="321770"/>
          </a:xfrm>
        </p:grpSpPr>
        <p:grpSp>
          <p:nvGrpSpPr>
            <p:cNvPr id="110" name="Group 48"/>
            <p:cNvGrpSpPr>
              <a:grpSpLocks/>
            </p:cNvGrpSpPr>
            <p:nvPr/>
          </p:nvGrpSpPr>
          <p:grpSpPr bwMode="auto">
            <a:xfrm>
              <a:off x="5746750" y="2319338"/>
              <a:ext cx="628650" cy="321770"/>
              <a:chOff x="2256" y="2880"/>
              <a:chExt cx="576" cy="240"/>
            </a:xfrm>
          </p:grpSpPr>
          <p:sp>
            <p:nvSpPr>
              <p:cNvPr id="112"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3"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4"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5"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6"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7"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11"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19" name="Line 73"/>
          <p:cNvSpPr>
            <a:spLocks noChangeShapeType="1"/>
          </p:cNvSpPr>
          <p:nvPr/>
        </p:nvSpPr>
        <p:spPr bwMode="auto">
          <a:xfrm>
            <a:off x="8652697" y="1271630"/>
            <a:ext cx="14523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20" name="Group 119"/>
          <p:cNvGrpSpPr/>
          <p:nvPr/>
        </p:nvGrpSpPr>
        <p:grpSpPr>
          <a:xfrm>
            <a:off x="7993068" y="1085100"/>
            <a:ext cx="660401" cy="321770"/>
            <a:chOff x="5746750" y="2319338"/>
            <a:chExt cx="660401" cy="321770"/>
          </a:xfrm>
        </p:grpSpPr>
        <p:grpSp>
          <p:nvGrpSpPr>
            <p:cNvPr id="121" name="Group 48"/>
            <p:cNvGrpSpPr>
              <a:grpSpLocks/>
            </p:cNvGrpSpPr>
            <p:nvPr/>
          </p:nvGrpSpPr>
          <p:grpSpPr bwMode="auto">
            <a:xfrm>
              <a:off x="5746750" y="2319338"/>
              <a:ext cx="628650" cy="321770"/>
              <a:chOff x="2256" y="2880"/>
              <a:chExt cx="576" cy="240"/>
            </a:xfrm>
          </p:grpSpPr>
          <p:sp>
            <p:nvSpPr>
              <p:cNvPr id="123"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4"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6"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8"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9"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22"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30" name="Line 131"/>
          <p:cNvSpPr>
            <a:spLocks noChangeShapeType="1"/>
          </p:cNvSpPr>
          <p:nvPr/>
        </p:nvSpPr>
        <p:spPr bwMode="auto">
          <a:xfrm>
            <a:off x="7429506" y="2178093"/>
            <a:ext cx="13684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 name="Line 111"/>
          <p:cNvSpPr>
            <a:spLocks noChangeShapeType="1"/>
          </p:cNvSpPr>
          <p:nvPr/>
        </p:nvSpPr>
        <p:spPr bwMode="auto">
          <a:xfrm>
            <a:off x="8797931" y="1271630"/>
            <a:ext cx="0" cy="9064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 name="Line 73"/>
          <p:cNvSpPr>
            <a:spLocks noChangeShapeType="1"/>
          </p:cNvSpPr>
          <p:nvPr/>
        </p:nvSpPr>
        <p:spPr bwMode="auto">
          <a:xfrm>
            <a:off x="7601008" y="3345698"/>
            <a:ext cx="275409" cy="6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 name="Line 111"/>
          <p:cNvSpPr>
            <a:spLocks noChangeShapeType="1"/>
          </p:cNvSpPr>
          <p:nvPr/>
        </p:nvSpPr>
        <p:spPr bwMode="auto">
          <a:xfrm>
            <a:off x="7594664" y="3345698"/>
            <a:ext cx="0" cy="7731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40" name="Group 139"/>
          <p:cNvGrpSpPr/>
          <p:nvPr/>
        </p:nvGrpSpPr>
        <p:grpSpPr>
          <a:xfrm rot="10800000">
            <a:off x="8143118" y="3822742"/>
            <a:ext cx="107950" cy="609600"/>
            <a:chOff x="7239000" y="1439068"/>
            <a:chExt cx="76200" cy="609600"/>
          </a:xfrm>
        </p:grpSpPr>
        <p:sp>
          <p:nvSpPr>
            <p:cNvPr id="141"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2"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70" name="Line 131"/>
          <p:cNvSpPr>
            <a:spLocks noChangeShapeType="1"/>
          </p:cNvSpPr>
          <p:nvPr/>
        </p:nvSpPr>
        <p:spPr bwMode="auto">
          <a:xfrm>
            <a:off x="7594664" y="4118811"/>
            <a:ext cx="546866" cy="6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2" name="Line 73"/>
          <p:cNvSpPr>
            <a:spLocks noChangeShapeType="1"/>
          </p:cNvSpPr>
          <p:nvPr/>
        </p:nvSpPr>
        <p:spPr bwMode="auto">
          <a:xfrm>
            <a:off x="8539220" y="3348873"/>
            <a:ext cx="27540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83" name="Group 182"/>
          <p:cNvGrpSpPr/>
          <p:nvPr/>
        </p:nvGrpSpPr>
        <p:grpSpPr>
          <a:xfrm>
            <a:off x="7879592" y="3162343"/>
            <a:ext cx="660401" cy="321770"/>
            <a:chOff x="5746750" y="2319338"/>
            <a:chExt cx="660401" cy="321770"/>
          </a:xfrm>
        </p:grpSpPr>
        <p:grpSp>
          <p:nvGrpSpPr>
            <p:cNvPr id="184" name="Group 48"/>
            <p:cNvGrpSpPr>
              <a:grpSpLocks/>
            </p:cNvGrpSpPr>
            <p:nvPr/>
          </p:nvGrpSpPr>
          <p:grpSpPr bwMode="auto">
            <a:xfrm>
              <a:off x="5746750" y="2319338"/>
              <a:ext cx="628650" cy="321770"/>
              <a:chOff x="2256" y="2880"/>
              <a:chExt cx="576" cy="240"/>
            </a:xfrm>
          </p:grpSpPr>
          <p:sp>
            <p:nvSpPr>
              <p:cNvPr id="186"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7"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8"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9"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0"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1"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2"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85"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04" name="Line 131"/>
          <p:cNvSpPr>
            <a:spLocks noChangeShapeType="1"/>
          </p:cNvSpPr>
          <p:nvPr/>
        </p:nvSpPr>
        <p:spPr bwMode="auto">
          <a:xfrm>
            <a:off x="8251069" y="4125161"/>
            <a:ext cx="57150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 name="Line 111"/>
          <p:cNvSpPr>
            <a:spLocks noChangeShapeType="1"/>
          </p:cNvSpPr>
          <p:nvPr/>
        </p:nvSpPr>
        <p:spPr bwMode="auto">
          <a:xfrm>
            <a:off x="8822574" y="3345698"/>
            <a:ext cx="0" cy="7731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07" name="Object 2"/>
          <p:cNvGraphicFramePr>
            <a:graphicFrameLocks noChangeAspect="1"/>
          </p:cNvGraphicFramePr>
          <p:nvPr>
            <p:extLst>
              <p:ext uri="{D42A27DB-BD31-4B8C-83A1-F6EECF244321}">
                <p14:modId xmlns:p14="http://schemas.microsoft.com/office/powerpoint/2010/main" val="2238441189"/>
              </p:ext>
            </p:extLst>
          </p:nvPr>
        </p:nvGraphicFramePr>
        <p:xfrm>
          <a:off x="2485778" y="2741613"/>
          <a:ext cx="501650" cy="392113"/>
        </p:xfrm>
        <a:graphic>
          <a:graphicData uri="http://schemas.openxmlformats.org/presentationml/2006/ole">
            <mc:AlternateContent xmlns:mc="http://schemas.openxmlformats.org/markup-compatibility/2006">
              <mc:Choice xmlns:v="urn:schemas-microsoft-com:vml" Requires="v">
                <p:oleObj spid="_x0000_s2612433" name="Equation" r:id="rId8" imgW="292100" imgH="228600" progId="Equation.DSMT4">
                  <p:embed/>
                </p:oleObj>
              </mc:Choice>
              <mc:Fallback>
                <p:oleObj name="Equation" r:id="rId8" imgW="292100" imgH="228600" progId="Equation.DSMT4">
                  <p:embed/>
                  <p:pic>
                    <p:nvPicPr>
                      <p:cNvPr id="0" name=""/>
                      <p:cNvPicPr>
                        <a:picLocks noChangeAspect="1" noChangeArrowheads="1"/>
                      </p:cNvPicPr>
                      <p:nvPr/>
                    </p:nvPicPr>
                    <p:blipFill>
                      <a:blip r:embed="rId9"/>
                      <a:srcRect/>
                      <a:stretch>
                        <a:fillRect/>
                      </a:stretch>
                    </p:blipFill>
                    <p:spPr bwMode="auto">
                      <a:xfrm>
                        <a:off x="2485778" y="2741613"/>
                        <a:ext cx="501650" cy="392113"/>
                      </a:xfrm>
                      <a:prstGeom prst="rect">
                        <a:avLst/>
                      </a:prstGeom>
                      <a:noFill/>
                      <a:ln>
                        <a:noFill/>
                      </a:ln>
                      <a:effectLst/>
                    </p:spPr>
                  </p:pic>
                </p:oleObj>
              </mc:Fallback>
            </mc:AlternateContent>
          </a:graphicData>
        </a:graphic>
      </p:graphicFrame>
      <p:graphicFrame>
        <p:nvGraphicFramePr>
          <p:cNvPr id="209" name="Object 2"/>
          <p:cNvGraphicFramePr>
            <a:graphicFrameLocks noChangeAspect="1"/>
          </p:cNvGraphicFramePr>
          <p:nvPr>
            <p:extLst>
              <p:ext uri="{D42A27DB-BD31-4B8C-83A1-F6EECF244321}">
                <p14:modId xmlns:p14="http://schemas.microsoft.com/office/powerpoint/2010/main" val="2684604993"/>
              </p:ext>
            </p:extLst>
          </p:nvPr>
        </p:nvGraphicFramePr>
        <p:xfrm>
          <a:off x="5518830" y="3352048"/>
          <a:ext cx="327025" cy="349250"/>
        </p:xfrm>
        <a:graphic>
          <a:graphicData uri="http://schemas.openxmlformats.org/presentationml/2006/ole">
            <mc:AlternateContent xmlns:mc="http://schemas.openxmlformats.org/markup-compatibility/2006">
              <mc:Choice xmlns:v="urn:schemas-microsoft-com:vml" Requires="v">
                <p:oleObj spid="_x0000_s2612434" name="Equation" r:id="rId10" imgW="190500" imgH="203200" progId="Equation.DSMT4">
                  <p:embed/>
                </p:oleObj>
              </mc:Choice>
              <mc:Fallback>
                <p:oleObj name="Equation" r:id="rId10" imgW="190500" imgH="203200" progId="Equation.DSMT4">
                  <p:embed/>
                  <p:pic>
                    <p:nvPicPr>
                      <p:cNvPr id="0" name=""/>
                      <p:cNvPicPr>
                        <a:picLocks noChangeAspect="1" noChangeArrowheads="1"/>
                      </p:cNvPicPr>
                      <p:nvPr/>
                    </p:nvPicPr>
                    <p:blipFill>
                      <a:blip r:embed="rId11"/>
                      <a:srcRect/>
                      <a:stretch>
                        <a:fillRect/>
                      </a:stretch>
                    </p:blipFill>
                    <p:spPr bwMode="auto">
                      <a:xfrm>
                        <a:off x="5518830" y="3352048"/>
                        <a:ext cx="327025" cy="349250"/>
                      </a:xfrm>
                      <a:prstGeom prst="rect">
                        <a:avLst/>
                      </a:prstGeom>
                      <a:noFill/>
                      <a:ln>
                        <a:noFill/>
                      </a:ln>
                      <a:effectLst/>
                    </p:spPr>
                  </p:pic>
                </p:oleObj>
              </mc:Fallback>
            </mc:AlternateContent>
          </a:graphicData>
        </a:graphic>
      </p:graphicFrame>
      <p:graphicFrame>
        <p:nvGraphicFramePr>
          <p:cNvPr id="210" name="Object 2"/>
          <p:cNvGraphicFramePr>
            <a:graphicFrameLocks noChangeAspect="1"/>
          </p:cNvGraphicFramePr>
          <p:nvPr>
            <p:extLst>
              <p:ext uri="{D42A27DB-BD31-4B8C-83A1-F6EECF244321}">
                <p14:modId xmlns:p14="http://schemas.microsoft.com/office/powerpoint/2010/main" val="2877059013"/>
              </p:ext>
            </p:extLst>
          </p:nvPr>
        </p:nvGraphicFramePr>
        <p:xfrm>
          <a:off x="6889751" y="3338739"/>
          <a:ext cx="239712" cy="349250"/>
        </p:xfrm>
        <a:graphic>
          <a:graphicData uri="http://schemas.openxmlformats.org/presentationml/2006/ole">
            <mc:AlternateContent xmlns:mc="http://schemas.openxmlformats.org/markup-compatibility/2006">
              <mc:Choice xmlns:v="urn:schemas-microsoft-com:vml" Requires="v">
                <p:oleObj spid="_x0000_s2612435" name="Equation" r:id="rId12" imgW="139700" imgH="203200" progId="Equation.DSMT4">
                  <p:embed/>
                </p:oleObj>
              </mc:Choice>
              <mc:Fallback>
                <p:oleObj name="Equation" r:id="rId12" imgW="139700" imgH="203200" progId="Equation.DSMT4">
                  <p:embed/>
                  <p:pic>
                    <p:nvPicPr>
                      <p:cNvPr id="0" name=""/>
                      <p:cNvPicPr>
                        <a:picLocks noChangeAspect="1" noChangeArrowheads="1"/>
                      </p:cNvPicPr>
                      <p:nvPr/>
                    </p:nvPicPr>
                    <p:blipFill>
                      <a:blip r:embed="rId13"/>
                      <a:srcRect/>
                      <a:stretch>
                        <a:fillRect/>
                      </a:stretch>
                    </p:blipFill>
                    <p:spPr bwMode="auto">
                      <a:xfrm>
                        <a:off x="6889751" y="3338739"/>
                        <a:ext cx="239712" cy="349250"/>
                      </a:xfrm>
                      <a:prstGeom prst="rect">
                        <a:avLst/>
                      </a:prstGeom>
                      <a:noFill/>
                      <a:ln>
                        <a:noFill/>
                      </a:ln>
                      <a:effectLst/>
                    </p:spPr>
                  </p:pic>
                </p:oleObj>
              </mc:Fallback>
            </mc:AlternateContent>
          </a:graphicData>
        </a:graphic>
      </p:graphicFrame>
      <p:graphicFrame>
        <p:nvGraphicFramePr>
          <p:cNvPr id="211" name="Object 2"/>
          <p:cNvGraphicFramePr>
            <a:graphicFrameLocks noChangeAspect="1"/>
          </p:cNvGraphicFramePr>
          <p:nvPr>
            <p:extLst>
              <p:ext uri="{D42A27DB-BD31-4B8C-83A1-F6EECF244321}">
                <p14:modId xmlns:p14="http://schemas.microsoft.com/office/powerpoint/2010/main" val="2420556559"/>
              </p:ext>
            </p:extLst>
          </p:nvPr>
        </p:nvGraphicFramePr>
        <p:xfrm>
          <a:off x="7363919" y="2310649"/>
          <a:ext cx="327025" cy="349250"/>
        </p:xfrm>
        <a:graphic>
          <a:graphicData uri="http://schemas.openxmlformats.org/presentationml/2006/ole">
            <mc:AlternateContent xmlns:mc="http://schemas.openxmlformats.org/markup-compatibility/2006">
              <mc:Choice xmlns:v="urn:schemas-microsoft-com:vml" Requires="v">
                <p:oleObj spid="_x0000_s2612436" name="Equation" r:id="rId14" imgW="190500" imgH="203200" progId="Equation.DSMT4">
                  <p:embed/>
                </p:oleObj>
              </mc:Choice>
              <mc:Fallback>
                <p:oleObj name="Equation" r:id="rId14" imgW="190500" imgH="203200" progId="Equation.DSMT4">
                  <p:embed/>
                  <p:pic>
                    <p:nvPicPr>
                      <p:cNvPr id="0" name=""/>
                      <p:cNvPicPr>
                        <a:picLocks noChangeAspect="1" noChangeArrowheads="1"/>
                      </p:cNvPicPr>
                      <p:nvPr/>
                    </p:nvPicPr>
                    <p:blipFill>
                      <a:blip r:embed="rId11"/>
                      <a:srcRect/>
                      <a:stretch>
                        <a:fillRect/>
                      </a:stretch>
                    </p:blipFill>
                    <p:spPr bwMode="auto">
                      <a:xfrm>
                        <a:off x="7363919" y="2310649"/>
                        <a:ext cx="327025" cy="349250"/>
                      </a:xfrm>
                      <a:prstGeom prst="rect">
                        <a:avLst/>
                      </a:prstGeom>
                      <a:noFill/>
                      <a:ln>
                        <a:noFill/>
                      </a:ln>
                      <a:effectLst/>
                    </p:spPr>
                  </p:pic>
                </p:oleObj>
              </mc:Fallback>
            </mc:AlternateContent>
          </a:graphicData>
        </a:graphic>
      </p:graphicFrame>
      <p:graphicFrame>
        <p:nvGraphicFramePr>
          <p:cNvPr id="212" name="Object 2"/>
          <p:cNvGraphicFramePr>
            <a:graphicFrameLocks noChangeAspect="1"/>
          </p:cNvGraphicFramePr>
          <p:nvPr>
            <p:extLst>
              <p:ext uri="{D42A27DB-BD31-4B8C-83A1-F6EECF244321}">
                <p14:modId xmlns:p14="http://schemas.microsoft.com/office/powerpoint/2010/main" val="278048460"/>
              </p:ext>
            </p:extLst>
          </p:nvPr>
        </p:nvGraphicFramePr>
        <p:xfrm>
          <a:off x="7199313" y="762000"/>
          <a:ext cx="349250" cy="349250"/>
        </p:xfrm>
        <a:graphic>
          <a:graphicData uri="http://schemas.openxmlformats.org/presentationml/2006/ole">
            <mc:AlternateContent xmlns:mc="http://schemas.openxmlformats.org/markup-compatibility/2006">
              <mc:Choice xmlns:v="urn:schemas-microsoft-com:vml" Requires="v">
                <p:oleObj spid="_x0000_s2612437" name="Equation" r:id="rId15" imgW="203200" imgH="203200" progId="Equation.DSMT4">
                  <p:embed/>
                </p:oleObj>
              </mc:Choice>
              <mc:Fallback>
                <p:oleObj name="Equation" r:id="rId15" imgW="203200" imgH="203200" progId="Equation.DSMT4">
                  <p:embed/>
                  <p:pic>
                    <p:nvPicPr>
                      <p:cNvPr id="0" name=""/>
                      <p:cNvPicPr>
                        <a:picLocks noChangeAspect="1" noChangeArrowheads="1"/>
                      </p:cNvPicPr>
                      <p:nvPr/>
                    </p:nvPicPr>
                    <p:blipFill>
                      <a:blip r:embed="rId16"/>
                      <a:srcRect/>
                      <a:stretch>
                        <a:fillRect/>
                      </a:stretch>
                    </p:blipFill>
                    <p:spPr bwMode="auto">
                      <a:xfrm>
                        <a:off x="7199313" y="762000"/>
                        <a:ext cx="349250" cy="349250"/>
                      </a:xfrm>
                      <a:prstGeom prst="rect">
                        <a:avLst/>
                      </a:prstGeom>
                      <a:noFill/>
                      <a:ln>
                        <a:noFill/>
                      </a:ln>
                      <a:effectLst/>
                    </p:spPr>
                  </p:pic>
                </p:oleObj>
              </mc:Fallback>
            </mc:AlternateContent>
          </a:graphicData>
        </a:graphic>
      </p:graphicFrame>
      <p:graphicFrame>
        <p:nvGraphicFramePr>
          <p:cNvPr id="213" name="Object 2"/>
          <p:cNvGraphicFramePr>
            <a:graphicFrameLocks noChangeAspect="1"/>
          </p:cNvGraphicFramePr>
          <p:nvPr>
            <p:extLst>
              <p:ext uri="{D42A27DB-BD31-4B8C-83A1-F6EECF244321}">
                <p14:modId xmlns:p14="http://schemas.microsoft.com/office/powerpoint/2010/main" val="2775265942"/>
              </p:ext>
            </p:extLst>
          </p:nvPr>
        </p:nvGraphicFramePr>
        <p:xfrm>
          <a:off x="8128000" y="762000"/>
          <a:ext cx="347663" cy="349250"/>
        </p:xfrm>
        <a:graphic>
          <a:graphicData uri="http://schemas.openxmlformats.org/presentationml/2006/ole">
            <mc:AlternateContent xmlns:mc="http://schemas.openxmlformats.org/markup-compatibility/2006">
              <mc:Choice xmlns:v="urn:schemas-microsoft-com:vml" Requires="v">
                <p:oleObj spid="_x0000_s2612438" name="Equation" r:id="rId17" imgW="203200" imgH="203200" progId="Equation.DSMT4">
                  <p:embed/>
                </p:oleObj>
              </mc:Choice>
              <mc:Fallback>
                <p:oleObj name="Equation" r:id="rId17" imgW="203200" imgH="203200" progId="Equation.DSMT4">
                  <p:embed/>
                  <p:pic>
                    <p:nvPicPr>
                      <p:cNvPr id="0" name=""/>
                      <p:cNvPicPr>
                        <a:picLocks noChangeAspect="1" noChangeArrowheads="1"/>
                      </p:cNvPicPr>
                      <p:nvPr/>
                    </p:nvPicPr>
                    <p:blipFill>
                      <a:blip r:embed="rId18"/>
                      <a:srcRect/>
                      <a:stretch>
                        <a:fillRect/>
                      </a:stretch>
                    </p:blipFill>
                    <p:spPr bwMode="auto">
                      <a:xfrm>
                        <a:off x="8128000" y="762000"/>
                        <a:ext cx="347663" cy="349250"/>
                      </a:xfrm>
                      <a:prstGeom prst="rect">
                        <a:avLst/>
                      </a:prstGeom>
                      <a:noFill/>
                      <a:ln>
                        <a:noFill/>
                      </a:ln>
                      <a:effectLst/>
                    </p:spPr>
                  </p:pic>
                </p:oleObj>
              </mc:Fallback>
            </mc:AlternateContent>
          </a:graphicData>
        </a:graphic>
      </p:graphicFrame>
      <p:graphicFrame>
        <p:nvGraphicFramePr>
          <p:cNvPr id="215" name="Object 2"/>
          <p:cNvGraphicFramePr>
            <a:graphicFrameLocks noChangeAspect="1"/>
          </p:cNvGraphicFramePr>
          <p:nvPr>
            <p:extLst>
              <p:ext uri="{D42A27DB-BD31-4B8C-83A1-F6EECF244321}">
                <p14:modId xmlns:p14="http://schemas.microsoft.com/office/powerpoint/2010/main" val="654958150"/>
              </p:ext>
            </p:extLst>
          </p:nvPr>
        </p:nvGraphicFramePr>
        <p:xfrm>
          <a:off x="8200266" y="4203742"/>
          <a:ext cx="327025" cy="349250"/>
        </p:xfrm>
        <a:graphic>
          <a:graphicData uri="http://schemas.openxmlformats.org/presentationml/2006/ole">
            <mc:AlternateContent xmlns:mc="http://schemas.openxmlformats.org/markup-compatibility/2006">
              <mc:Choice xmlns:v="urn:schemas-microsoft-com:vml" Requires="v">
                <p:oleObj spid="_x0000_s2612439" name="Equation" r:id="rId19" imgW="190500" imgH="203200" progId="Equation.DSMT4">
                  <p:embed/>
                </p:oleObj>
              </mc:Choice>
              <mc:Fallback>
                <p:oleObj name="Equation" r:id="rId19" imgW="190500" imgH="203200" progId="Equation.DSMT4">
                  <p:embed/>
                  <p:pic>
                    <p:nvPicPr>
                      <p:cNvPr id="0" name=""/>
                      <p:cNvPicPr>
                        <a:picLocks noChangeAspect="1" noChangeArrowheads="1"/>
                      </p:cNvPicPr>
                      <p:nvPr/>
                    </p:nvPicPr>
                    <p:blipFill>
                      <a:blip r:embed="rId11"/>
                      <a:srcRect/>
                      <a:stretch>
                        <a:fillRect/>
                      </a:stretch>
                    </p:blipFill>
                    <p:spPr bwMode="auto">
                      <a:xfrm>
                        <a:off x="8200266" y="4203742"/>
                        <a:ext cx="327025" cy="349250"/>
                      </a:xfrm>
                      <a:prstGeom prst="rect">
                        <a:avLst/>
                      </a:prstGeom>
                      <a:noFill/>
                      <a:ln>
                        <a:noFill/>
                      </a:ln>
                      <a:effectLst/>
                    </p:spPr>
                  </p:pic>
                </p:oleObj>
              </mc:Fallback>
            </mc:AlternateContent>
          </a:graphicData>
        </a:graphic>
      </p:graphicFrame>
      <p:graphicFrame>
        <p:nvGraphicFramePr>
          <p:cNvPr id="216" name="Object 2"/>
          <p:cNvGraphicFramePr>
            <a:graphicFrameLocks noChangeAspect="1"/>
          </p:cNvGraphicFramePr>
          <p:nvPr>
            <p:extLst>
              <p:ext uri="{D42A27DB-BD31-4B8C-83A1-F6EECF244321}">
                <p14:modId xmlns:p14="http://schemas.microsoft.com/office/powerpoint/2010/main" val="3147160189"/>
              </p:ext>
            </p:extLst>
          </p:nvPr>
        </p:nvGraphicFramePr>
        <p:xfrm>
          <a:off x="7997061" y="2760662"/>
          <a:ext cx="501650" cy="392113"/>
        </p:xfrm>
        <a:graphic>
          <a:graphicData uri="http://schemas.openxmlformats.org/presentationml/2006/ole">
            <mc:AlternateContent xmlns:mc="http://schemas.openxmlformats.org/markup-compatibility/2006">
              <mc:Choice xmlns:v="urn:schemas-microsoft-com:vml" Requires="v">
                <p:oleObj spid="_x0000_s2612440" name="Equation" r:id="rId20" imgW="292100" imgH="228600" progId="Equation.DSMT4">
                  <p:embed/>
                </p:oleObj>
              </mc:Choice>
              <mc:Fallback>
                <p:oleObj name="Equation" r:id="rId20" imgW="292100" imgH="228600" progId="Equation.DSMT4">
                  <p:embed/>
                  <p:pic>
                    <p:nvPicPr>
                      <p:cNvPr id="0" name=""/>
                      <p:cNvPicPr>
                        <a:picLocks noChangeAspect="1" noChangeArrowheads="1"/>
                      </p:cNvPicPr>
                      <p:nvPr/>
                    </p:nvPicPr>
                    <p:blipFill>
                      <a:blip r:embed="rId21"/>
                      <a:srcRect/>
                      <a:stretch>
                        <a:fillRect/>
                      </a:stretch>
                    </p:blipFill>
                    <p:spPr bwMode="auto">
                      <a:xfrm>
                        <a:off x="7997061" y="2760662"/>
                        <a:ext cx="501650" cy="392113"/>
                      </a:xfrm>
                      <a:prstGeom prst="rect">
                        <a:avLst/>
                      </a:prstGeom>
                      <a:noFill/>
                      <a:ln>
                        <a:noFill/>
                      </a:ln>
                      <a:effectLst/>
                    </p:spPr>
                  </p:pic>
                </p:oleObj>
              </mc:Fallback>
            </mc:AlternateContent>
          </a:graphicData>
        </a:graphic>
      </p:graphicFrame>
      <p:sp>
        <p:nvSpPr>
          <p:cNvPr id="217" name="TextBox 216"/>
          <p:cNvSpPr txBox="1"/>
          <p:nvPr/>
        </p:nvSpPr>
        <p:spPr>
          <a:xfrm>
            <a:off x="693235" y="3822742"/>
            <a:ext cx="6521958" cy="1015663"/>
          </a:xfrm>
          <a:prstGeom prst="rect">
            <a:avLst/>
          </a:prstGeom>
          <a:noFill/>
        </p:spPr>
        <p:txBody>
          <a:bodyPr wrap="square" rtlCol="0">
            <a:spAutoFit/>
          </a:bodyPr>
          <a:lstStyle/>
          <a:p>
            <a:r>
              <a:rPr lang="en-US" sz="2000" dirty="0">
                <a:solidFill>
                  <a:srgbClr val="FF0000"/>
                </a:solidFill>
                <a:latin typeface="Apple Chancery"/>
                <a:cs typeface="Apple Chancery"/>
              </a:rPr>
              <a:t>Using the idea </a:t>
            </a:r>
            <a:r>
              <a:rPr lang="en-US" sz="2000" dirty="0">
                <a:latin typeface="Times New Roman"/>
                <a:cs typeface="Times New Roman"/>
              </a:rPr>
              <a:t>that the </a:t>
            </a:r>
            <a:r>
              <a:rPr lang="en-US" sz="2000" dirty="0">
                <a:solidFill>
                  <a:srgbClr val="0000FF"/>
                </a:solidFill>
                <a:latin typeface="Times New Roman"/>
                <a:cs typeface="Times New Roman"/>
              </a:rPr>
              <a:t>sum of the voltage drops </a:t>
            </a:r>
            <a:r>
              <a:rPr lang="en-US" sz="2000" dirty="0">
                <a:latin typeface="Times New Roman"/>
                <a:cs typeface="Times New Roman"/>
              </a:rPr>
              <a:t>across all the resistors will </a:t>
            </a:r>
            <a:r>
              <a:rPr lang="en-US" sz="2000" dirty="0">
                <a:solidFill>
                  <a:srgbClr val="0000FF"/>
                </a:solidFill>
                <a:latin typeface="Times New Roman"/>
                <a:cs typeface="Times New Roman"/>
              </a:rPr>
              <a:t>equal</a:t>
            </a:r>
            <a:r>
              <a:rPr lang="en-US" sz="2000" dirty="0">
                <a:latin typeface="Times New Roman"/>
                <a:cs typeface="Times New Roman"/>
              </a:rPr>
              <a:t> the </a:t>
            </a:r>
            <a:r>
              <a:rPr lang="en-US" sz="2000" dirty="0">
                <a:solidFill>
                  <a:srgbClr val="0000FF"/>
                </a:solidFill>
                <a:latin typeface="Times New Roman"/>
                <a:cs typeface="Times New Roman"/>
              </a:rPr>
              <a:t>voltage drop across the power supply</a:t>
            </a:r>
            <a:r>
              <a:rPr lang="en-US" sz="2000" dirty="0">
                <a:latin typeface="Times New Roman"/>
                <a:cs typeface="Times New Roman"/>
              </a:rPr>
              <a:t>, and including </a:t>
            </a:r>
            <a:r>
              <a:rPr lang="en-US" sz="2000" dirty="0">
                <a:solidFill>
                  <a:srgbClr val="FF0000"/>
                </a:solidFill>
                <a:latin typeface="Times New Roman"/>
                <a:cs typeface="Times New Roman"/>
              </a:rPr>
              <a:t>Ohm’s Law </a:t>
            </a:r>
            <a:r>
              <a:rPr lang="en-US" sz="2000" dirty="0">
                <a:latin typeface="Times New Roman"/>
                <a:cs typeface="Times New Roman"/>
              </a:rPr>
              <a:t>in the mix, we can write:</a:t>
            </a:r>
          </a:p>
        </p:txBody>
      </p:sp>
      <p:grpSp>
        <p:nvGrpSpPr>
          <p:cNvPr id="218" name="Group 217"/>
          <p:cNvGrpSpPr/>
          <p:nvPr/>
        </p:nvGrpSpPr>
        <p:grpSpPr>
          <a:xfrm>
            <a:off x="6043863" y="1802534"/>
            <a:ext cx="308298" cy="304915"/>
            <a:chOff x="6610027" y="3162302"/>
            <a:chExt cx="308298" cy="304915"/>
          </a:xfrm>
        </p:grpSpPr>
        <p:cxnSp>
          <p:nvCxnSpPr>
            <p:cNvPr id="219" name="Straight Arrow Connector 218"/>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0" name="Freeform 219"/>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221" name="Object 2"/>
          <p:cNvGraphicFramePr>
            <a:graphicFrameLocks noChangeAspect="1"/>
          </p:cNvGraphicFramePr>
          <p:nvPr>
            <p:extLst>
              <p:ext uri="{D42A27DB-BD31-4B8C-83A1-F6EECF244321}">
                <p14:modId xmlns:p14="http://schemas.microsoft.com/office/powerpoint/2010/main" val="3374165570"/>
              </p:ext>
            </p:extLst>
          </p:nvPr>
        </p:nvGraphicFramePr>
        <p:xfrm>
          <a:off x="6112448" y="1768385"/>
          <a:ext cx="239713" cy="350837"/>
        </p:xfrm>
        <a:graphic>
          <a:graphicData uri="http://schemas.openxmlformats.org/presentationml/2006/ole">
            <mc:AlternateContent xmlns:mc="http://schemas.openxmlformats.org/markup-compatibility/2006">
              <mc:Choice xmlns:v="urn:schemas-microsoft-com:vml" Requires="v">
                <p:oleObj spid="_x0000_s2612441" name="Equation" r:id="rId22" imgW="139700" imgH="203200" progId="Equation.DSMT4">
                  <p:embed/>
                </p:oleObj>
              </mc:Choice>
              <mc:Fallback>
                <p:oleObj name="Equation" r:id="rId22" imgW="139700" imgH="203200" progId="Equation.DSMT4">
                  <p:embed/>
                  <p:pic>
                    <p:nvPicPr>
                      <p:cNvPr id="0" name=""/>
                      <p:cNvPicPr>
                        <a:picLocks noChangeAspect="1" noChangeArrowheads="1"/>
                      </p:cNvPicPr>
                      <p:nvPr/>
                    </p:nvPicPr>
                    <p:blipFill>
                      <a:blip r:embed="rId23"/>
                      <a:srcRect/>
                      <a:stretch>
                        <a:fillRect/>
                      </a:stretch>
                    </p:blipFill>
                    <p:spPr bwMode="auto">
                      <a:xfrm>
                        <a:off x="6112448" y="1768385"/>
                        <a:ext cx="239713" cy="350837"/>
                      </a:xfrm>
                      <a:prstGeom prst="rect">
                        <a:avLst/>
                      </a:prstGeom>
                      <a:noFill/>
                      <a:ln>
                        <a:noFill/>
                      </a:ln>
                      <a:effectLst/>
                    </p:spPr>
                  </p:pic>
                </p:oleObj>
              </mc:Fallback>
            </mc:AlternateContent>
          </a:graphicData>
        </a:graphic>
      </p:graphicFrame>
      <p:grpSp>
        <p:nvGrpSpPr>
          <p:cNvPr id="222" name="Group 221"/>
          <p:cNvGrpSpPr/>
          <p:nvPr/>
        </p:nvGrpSpPr>
        <p:grpSpPr>
          <a:xfrm>
            <a:off x="7684769" y="3755084"/>
            <a:ext cx="308298" cy="304915"/>
            <a:chOff x="6610027" y="3162302"/>
            <a:chExt cx="308298" cy="304915"/>
          </a:xfrm>
        </p:grpSpPr>
        <p:cxnSp>
          <p:nvCxnSpPr>
            <p:cNvPr id="223" name="Straight Arrow Connector 222"/>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4" name="Freeform 223"/>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225" name="Object 2"/>
          <p:cNvGraphicFramePr>
            <a:graphicFrameLocks noChangeAspect="1"/>
          </p:cNvGraphicFramePr>
          <p:nvPr>
            <p:extLst>
              <p:ext uri="{D42A27DB-BD31-4B8C-83A1-F6EECF244321}">
                <p14:modId xmlns:p14="http://schemas.microsoft.com/office/powerpoint/2010/main" val="1001858257"/>
              </p:ext>
            </p:extLst>
          </p:nvPr>
        </p:nvGraphicFramePr>
        <p:xfrm>
          <a:off x="7753354" y="3635210"/>
          <a:ext cx="239713" cy="350837"/>
        </p:xfrm>
        <a:graphic>
          <a:graphicData uri="http://schemas.openxmlformats.org/presentationml/2006/ole">
            <mc:AlternateContent xmlns:mc="http://schemas.openxmlformats.org/markup-compatibility/2006">
              <mc:Choice xmlns:v="urn:schemas-microsoft-com:vml" Requires="v">
                <p:oleObj spid="_x0000_s2612442" name="Equation" r:id="rId24" imgW="139700" imgH="203200" progId="Equation.DSMT4">
                  <p:embed/>
                </p:oleObj>
              </mc:Choice>
              <mc:Fallback>
                <p:oleObj name="Equation" r:id="rId24" imgW="139700" imgH="203200" progId="Equation.DSMT4">
                  <p:embed/>
                  <p:pic>
                    <p:nvPicPr>
                      <p:cNvPr id="0" name=""/>
                      <p:cNvPicPr>
                        <a:picLocks noChangeAspect="1" noChangeArrowheads="1"/>
                      </p:cNvPicPr>
                      <p:nvPr/>
                    </p:nvPicPr>
                    <p:blipFill>
                      <a:blip r:embed="rId23"/>
                      <a:srcRect/>
                      <a:stretch>
                        <a:fillRect/>
                      </a:stretch>
                    </p:blipFill>
                    <p:spPr bwMode="auto">
                      <a:xfrm>
                        <a:off x="7753354" y="3635210"/>
                        <a:ext cx="239713" cy="350837"/>
                      </a:xfrm>
                      <a:prstGeom prst="rect">
                        <a:avLst/>
                      </a:prstGeom>
                      <a:noFill/>
                      <a:ln>
                        <a:noFill/>
                      </a:ln>
                      <a:effectLst/>
                    </p:spPr>
                  </p:pic>
                </p:oleObj>
              </mc:Fallback>
            </mc:AlternateContent>
          </a:graphicData>
        </a:graphic>
      </p:graphicFrame>
      <p:cxnSp>
        <p:nvCxnSpPr>
          <p:cNvPr id="3" name="Straight Connector 2"/>
          <p:cNvCxnSpPr/>
          <p:nvPr/>
        </p:nvCxnSpPr>
        <p:spPr>
          <a:xfrm flipV="1">
            <a:off x="2611188" y="5524500"/>
            <a:ext cx="195512" cy="3175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V="1">
            <a:off x="3411288" y="5518150"/>
            <a:ext cx="195512" cy="3175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V="1">
            <a:off x="4092076" y="5511800"/>
            <a:ext cx="195512" cy="3175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V="1">
            <a:off x="4772864" y="5505450"/>
            <a:ext cx="195512" cy="3175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 name="Left Brace 1"/>
          <p:cNvSpPr/>
          <p:nvPr/>
        </p:nvSpPr>
        <p:spPr>
          <a:xfrm rot="16200000">
            <a:off x="6372568" y="1095758"/>
            <a:ext cx="116649" cy="758970"/>
          </a:xfrm>
          <a:prstGeom prst="lef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91" name="Object 2"/>
          <p:cNvGraphicFramePr>
            <a:graphicFrameLocks noChangeAspect="1"/>
          </p:cNvGraphicFramePr>
          <p:nvPr>
            <p:extLst>
              <p:ext uri="{D42A27DB-BD31-4B8C-83A1-F6EECF244321}">
                <p14:modId xmlns:p14="http://schemas.microsoft.com/office/powerpoint/2010/main" val="1910450523"/>
              </p:ext>
            </p:extLst>
          </p:nvPr>
        </p:nvGraphicFramePr>
        <p:xfrm>
          <a:off x="6235700" y="1513609"/>
          <a:ext cx="377825" cy="288925"/>
        </p:xfrm>
        <a:graphic>
          <a:graphicData uri="http://schemas.openxmlformats.org/presentationml/2006/ole">
            <mc:AlternateContent xmlns:mc="http://schemas.openxmlformats.org/markup-compatibility/2006">
              <mc:Choice xmlns:v="urn:schemas-microsoft-com:vml" Requires="v">
                <p:oleObj spid="_x0000_s2612443" name="Equation" r:id="rId25" imgW="266700" imgH="203200" progId="Equation.DSMT4">
                  <p:embed/>
                </p:oleObj>
              </mc:Choice>
              <mc:Fallback>
                <p:oleObj name="Equation" r:id="rId25" imgW="266700" imgH="203200" progId="Equation.DSMT4">
                  <p:embed/>
                  <p:pic>
                    <p:nvPicPr>
                      <p:cNvPr id="0" name=""/>
                      <p:cNvPicPr>
                        <a:picLocks noChangeAspect="1" noChangeArrowheads="1"/>
                      </p:cNvPicPr>
                      <p:nvPr/>
                    </p:nvPicPr>
                    <p:blipFill>
                      <a:blip r:embed="rId26"/>
                      <a:srcRect/>
                      <a:stretch>
                        <a:fillRect/>
                      </a:stretch>
                    </p:blipFill>
                    <p:spPr bwMode="auto">
                      <a:xfrm>
                        <a:off x="6235700" y="1513609"/>
                        <a:ext cx="377825" cy="288925"/>
                      </a:xfrm>
                      <a:prstGeom prst="rect">
                        <a:avLst/>
                      </a:prstGeom>
                      <a:noFill/>
                      <a:ln>
                        <a:noFill/>
                      </a:ln>
                      <a:effectLst/>
                    </p:spPr>
                  </p:pic>
                </p:oleObj>
              </mc:Fallback>
            </mc:AlternateContent>
          </a:graphicData>
        </a:graphic>
      </p:graphicFrame>
      <p:sp>
        <p:nvSpPr>
          <p:cNvPr id="96" name="Left Brace 95"/>
          <p:cNvSpPr/>
          <p:nvPr/>
        </p:nvSpPr>
        <p:spPr>
          <a:xfrm rot="16200000">
            <a:off x="7307606" y="1095758"/>
            <a:ext cx="116649" cy="758970"/>
          </a:xfrm>
          <a:prstGeom prst="lef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32" name="Object 2"/>
          <p:cNvGraphicFramePr>
            <a:graphicFrameLocks noChangeAspect="1"/>
          </p:cNvGraphicFramePr>
          <p:nvPr>
            <p:extLst>
              <p:ext uri="{D42A27DB-BD31-4B8C-83A1-F6EECF244321}">
                <p14:modId xmlns:p14="http://schemas.microsoft.com/office/powerpoint/2010/main" val="1458273913"/>
              </p:ext>
            </p:extLst>
          </p:nvPr>
        </p:nvGraphicFramePr>
        <p:xfrm>
          <a:off x="7162800" y="1512888"/>
          <a:ext cx="395288" cy="288925"/>
        </p:xfrm>
        <a:graphic>
          <a:graphicData uri="http://schemas.openxmlformats.org/presentationml/2006/ole">
            <mc:AlternateContent xmlns:mc="http://schemas.openxmlformats.org/markup-compatibility/2006">
              <mc:Choice xmlns:v="urn:schemas-microsoft-com:vml" Requires="v">
                <p:oleObj spid="_x0000_s2612444" name="Equation" r:id="rId27" imgW="279400" imgH="203200" progId="Equation.DSMT4">
                  <p:embed/>
                </p:oleObj>
              </mc:Choice>
              <mc:Fallback>
                <p:oleObj name="Equation" r:id="rId27" imgW="279400" imgH="203200" progId="Equation.DSMT4">
                  <p:embed/>
                  <p:pic>
                    <p:nvPicPr>
                      <p:cNvPr id="0" name=""/>
                      <p:cNvPicPr>
                        <a:picLocks noChangeAspect="1" noChangeArrowheads="1"/>
                      </p:cNvPicPr>
                      <p:nvPr/>
                    </p:nvPicPr>
                    <p:blipFill>
                      <a:blip r:embed="rId28"/>
                      <a:srcRect/>
                      <a:stretch>
                        <a:fillRect/>
                      </a:stretch>
                    </p:blipFill>
                    <p:spPr bwMode="auto">
                      <a:xfrm>
                        <a:off x="7162800" y="1512888"/>
                        <a:ext cx="395288" cy="288925"/>
                      </a:xfrm>
                      <a:prstGeom prst="rect">
                        <a:avLst/>
                      </a:prstGeom>
                      <a:noFill/>
                      <a:ln>
                        <a:noFill/>
                      </a:ln>
                      <a:effectLst/>
                    </p:spPr>
                  </p:pic>
                </p:oleObj>
              </mc:Fallback>
            </mc:AlternateContent>
          </a:graphicData>
        </a:graphic>
      </p:graphicFrame>
      <p:sp>
        <p:nvSpPr>
          <p:cNvPr id="133" name="Left Brace 132"/>
          <p:cNvSpPr/>
          <p:nvPr/>
        </p:nvSpPr>
        <p:spPr>
          <a:xfrm rot="16200000">
            <a:off x="8242644" y="1095758"/>
            <a:ext cx="116649" cy="758970"/>
          </a:xfrm>
          <a:prstGeom prst="lef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35" name="Object 2"/>
          <p:cNvGraphicFramePr>
            <a:graphicFrameLocks noChangeAspect="1"/>
          </p:cNvGraphicFramePr>
          <p:nvPr>
            <p:extLst>
              <p:ext uri="{D42A27DB-BD31-4B8C-83A1-F6EECF244321}">
                <p14:modId xmlns:p14="http://schemas.microsoft.com/office/powerpoint/2010/main" val="4283436360"/>
              </p:ext>
            </p:extLst>
          </p:nvPr>
        </p:nvGraphicFramePr>
        <p:xfrm>
          <a:off x="8097838" y="1512888"/>
          <a:ext cx="395287" cy="288925"/>
        </p:xfrm>
        <a:graphic>
          <a:graphicData uri="http://schemas.openxmlformats.org/presentationml/2006/ole">
            <mc:AlternateContent xmlns:mc="http://schemas.openxmlformats.org/markup-compatibility/2006">
              <mc:Choice xmlns:v="urn:schemas-microsoft-com:vml" Requires="v">
                <p:oleObj spid="_x0000_s2612445" name="Equation" r:id="rId29" imgW="279400" imgH="203200" progId="Equation.DSMT4">
                  <p:embed/>
                </p:oleObj>
              </mc:Choice>
              <mc:Fallback>
                <p:oleObj name="Equation" r:id="rId29" imgW="279400" imgH="203200" progId="Equation.DSMT4">
                  <p:embed/>
                  <p:pic>
                    <p:nvPicPr>
                      <p:cNvPr id="0" name=""/>
                      <p:cNvPicPr>
                        <a:picLocks noChangeAspect="1" noChangeArrowheads="1"/>
                      </p:cNvPicPr>
                      <p:nvPr/>
                    </p:nvPicPr>
                    <p:blipFill>
                      <a:blip r:embed="rId30"/>
                      <a:srcRect/>
                      <a:stretch>
                        <a:fillRect/>
                      </a:stretch>
                    </p:blipFill>
                    <p:spPr bwMode="auto">
                      <a:xfrm>
                        <a:off x="8097838" y="1512888"/>
                        <a:ext cx="395287" cy="2889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049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dissolve">
                                      <p:cBhvr>
                                        <p:cTn id="7" dur="500"/>
                                        <p:tgtEl>
                                          <p:spTgt spid="207"/>
                                        </p:tgtEl>
                                      </p:cBhvr>
                                    </p:animEffect>
                                  </p:childTnLst>
                                </p:cTn>
                              </p:par>
                              <p:par>
                                <p:cTn id="8" presetID="9" presetClass="entr" presetSubtype="0" fill="hold"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dissolve">
                                      <p:cBhvr>
                                        <p:cTn id="10" dur="500"/>
                                        <p:tgtEl>
                                          <p:spTgt spid="209"/>
                                        </p:tgtEl>
                                      </p:cBhvr>
                                    </p:animEffect>
                                  </p:childTnLst>
                                </p:cTn>
                              </p:par>
                              <p:par>
                                <p:cTn id="11" presetID="9" presetClass="entr" presetSubtype="0" fill="hold"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dissolve">
                                      <p:cBhvr>
                                        <p:cTn id="13" dur="500"/>
                                        <p:tgtEl>
                                          <p:spTgt spid="2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dissolve">
                                      <p:cBhvr>
                                        <p:cTn id="16" dur="500"/>
                                        <p:tgtEl>
                                          <p:spTgt spid="7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4"/>
                                        </p:tgtEl>
                                        <p:attrNameLst>
                                          <p:attrName>style.visibility</p:attrName>
                                        </p:attrNameLst>
                                      </p:cBhvr>
                                      <p:to>
                                        <p:strVal val="visible"/>
                                      </p:to>
                                    </p:set>
                                    <p:animEffect transition="in" filter="dissolve">
                                      <p:cBhvr>
                                        <p:cTn id="21" dur="500"/>
                                        <p:tgtEl>
                                          <p:spTgt spid="13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dissolve">
                                      <p:cBhvr>
                                        <p:cTn id="24" dur="500"/>
                                        <p:tgtEl>
                                          <p:spTgt spid="139"/>
                                        </p:tgtEl>
                                      </p:cBhvr>
                                    </p:animEffect>
                                  </p:childTnLst>
                                </p:cTn>
                              </p:par>
                              <p:par>
                                <p:cTn id="25" presetID="9" presetClass="entr" presetSubtype="0" fill="hold" nodeType="with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dissolve">
                                      <p:cBhvr>
                                        <p:cTn id="27" dur="500"/>
                                        <p:tgtEl>
                                          <p:spTgt spid="14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70"/>
                                        </p:tgtEl>
                                        <p:attrNameLst>
                                          <p:attrName>style.visibility</p:attrName>
                                        </p:attrNameLst>
                                      </p:cBhvr>
                                      <p:to>
                                        <p:strVal val="visible"/>
                                      </p:to>
                                    </p:set>
                                    <p:animEffect transition="in" filter="dissolve">
                                      <p:cBhvr>
                                        <p:cTn id="30" dur="500"/>
                                        <p:tgtEl>
                                          <p:spTgt spid="17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82"/>
                                        </p:tgtEl>
                                        <p:attrNameLst>
                                          <p:attrName>style.visibility</p:attrName>
                                        </p:attrNameLst>
                                      </p:cBhvr>
                                      <p:to>
                                        <p:strVal val="visible"/>
                                      </p:to>
                                    </p:set>
                                    <p:animEffect transition="in" filter="dissolve">
                                      <p:cBhvr>
                                        <p:cTn id="33" dur="500"/>
                                        <p:tgtEl>
                                          <p:spTgt spid="182"/>
                                        </p:tgtEl>
                                      </p:cBhvr>
                                    </p:animEffect>
                                  </p:childTnLst>
                                </p:cTn>
                              </p:par>
                              <p:par>
                                <p:cTn id="34" presetID="9" presetClass="entr" presetSubtype="0" fill="hold" nodeType="withEffect">
                                  <p:stCondLst>
                                    <p:cond delay="0"/>
                                  </p:stCondLst>
                                  <p:childTnLst>
                                    <p:set>
                                      <p:cBhvr>
                                        <p:cTn id="35" dur="1" fill="hold">
                                          <p:stCondLst>
                                            <p:cond delay="0"/>
                                          </p:stCondLst>
                                        </p:cTn>
                                        <p:tgtEl>
                                          <p:spTgt spid="183"/>
                                        </p:tgtEl>
                                        <p:attrNameLst>
                                          <p:attrName>style.visibility</p:attrName>
                                        </p:attrNameLst>
                                      </p:cBhvr>
                                      <p:to>
                                        <p:strVal val="visible"/>
                                      </p:to>
                                    </p:set>
                                    <p:animEffect transition="in" filter="dissolve">
                                      <p:cBhvr>
                                        <p:cTn id="36" dur="500"/>
                                        <p:tgtEl>
                                          <p:spTgt spid="18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04"/>
                                        </p:tgtEl>
                                        <p:attrNameLst>
                                          <p:attrName>style.visibility</p:attrName>
                                        </p:attrNameLst>
                                      </p:cBhvr>
                                      <p:to>
                                        <p:strVal val="visible"/>
                                      </p:to>
                                    </p:set>
                                    <p:animEffect transition="in" filter="dissolve">
                                      <p:cBhvr>
                                        <p:cTn id="39" dur="500"/>
                                        <p:tgtEl>
                                          <p:spTgt spid="20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05"/>
                                        </p:tgtEl>
                                        <p:attrNameLst>
                                          <p:attrName>style.visibility</p:attrName>
                                        </p:attrNameLst>
                                      </p:cBhvr>
                                      <p:to>
                                        <p:strVal val="visible"/>
                                      </p:to>
                                    </p:set>
                                    <p:animEffect transition="in" filter="dissolve">
                                      <p:cBhvr>
                                        <p:cTn id="42" dur="500"/>
                                        <p:tgtEl>
                                          <p:spTgt spid="205"/>
                                        </p:tgtEl>
                                      </p:cBhvr>
                                    </p:animEffect>
                                  </p:childTnLst>
                                </p:cTn>
                              </p:par>
                              <p:par>
                                <p:cTn id="43" presetID="9" presetClass="entr" presetSubtype="0" fill="hold" nodeType="withEffect">
                                  <p:stCondLst>
                                    <p:cond delay="0"/>
                                  </p:stCondLst>
                                  <p:childTnLst>
                                    <p:set>
                                      <p:cBhvr>
                                        <p:cTn id="44" dur="1" fill="hold">
                                          <p:stCondLst>
                                            <p:cond delay="0"/>
                                          </p:stCondLst>
                                        </p:cTn>
                                        <p:tgtEl>
                                          <p:spTgt spid="215"/>
                                        </p:tgtEl>
                                        <p:attrNameLst>
                                          <p:attrName>style.visibility</p:attrName>
                                        </p:attrNameLst>
                                      </p:cBhvr>
                                      <p:to>
                                        <p:strVal val="visible"/>
                                      </p:to>
                                    </p:set>
                                    <p:animEffect transition="in" filter="dissolve">
                                      <p:cBhvr>
                                        <p:cTn id="45" dur="500"/>
                                        <p:tgtEl>
                                          <p:spTgt spid="215"/>
                                        </p:tgtEl>
                                      </p:cBhvr>
                                    </p:animEffect>
                                  </p:childTnLst>
                                </p:cTn>
                              </p:par>
                              <p:par>
                                <p:cTn id="46" presetID="9" presetClass="entr" presetSubtype="0" fill="hold" nodeType="withEffect">
                                  <p:stCondLst>
                                    <p:cond delay="0"/>
                                  </p:stCondLst>
                                  <p:childTnLst>
                                    <p:set>
                                      <p:cBhvr>
                                        <p:cTn id="47" dur="1" fill="hold">
                                          <p:stCondLst>
                                            <p:cond delay="0"/>
                                          </p:stCondLst>
                                        </p:cTn>
                                        <p:tgtEl>
                                          <p:spTgt spid="216"/>
                                        </p:tgtEl>
                                        <p:attrNameLst>
                                          <p:attrName>style.visibility</p:attrName>
                                        </p:attrNameLst>
                                      </p:cBhvr>
                                      <p:to>
                                        <p:strVal val="visible"/>
                                      </p:to>
                                    </p:set>
                                    <p:animEffect transition="in" filter="dissolve">
                                      <p:cBhvr>
                                        <p:cTn id="48" dur="500"/>
                                        <p:tgtEl>
                                          <p:spTgt spid="216"/>
                                        </p:tgtEl>
                                      </p:cBhvr>
                                    </p:animEffect>
                                  </p:childTnLst>
                                </p:cTn>
                              </p:par>
                              <p:par>
                                <p:cTn id="49" presetID="9" presetClass="entr" presetSubtype="0" fill="hold" nodeType="withEffect">
                                  <p:stCondLst>
                                    <p:cond delay="0"/>
                                  </p:stCondLst>
                                  <p:childTnLst>
                                    <p:set>
                                      <p:cBhvr>
                                        <p:cTn id="50" dur="1" fill="hold">
                                          <p:stCondLst>
                                            <p:cond delay="0"/>
                                          </p:stCondLst>
                                        </p:cTn>
                                        <p:tgtEl>
                                          <p:spTgt spid="222"/>
                                        </p:tgtEl>
                                        <p:attrNameLst>
                                          <p:attrName>style.visibility</p:attrName>
                                        </p:attrNameLst>
                                      </p:cBhvr>
                                      <p:to>
                                        <p:strVal val="visible"/>
                                      </p:to>
                                    </p:set>
                                    <p:animEffect transition="in" filter="dissolve">
                                      <p:cBhvr>
                                        <p:cTn id="51" dur="500"/>
                                        <p:tgtEl>
                                          <p:spTgt spid="222"/>
                                        </p:tgtEl>
                                      </p:cBhvr>
                                    </p:animEffect>
                                  </p:childTnLst>
                                </p:cTn>
                              </p:par>
                              <p:par>
                                <p:cTn id="52" presetID="9" presetClass="entr" presetSubtype="0" fill="hold" nodeType="withEffect">
                                  <p:stCondLst>
                                    <p:cond delay="0"/>
                                  </p:stCondLst>
                                  <p:childTnLst>
                                    <p:set>
                                      <p:cBhvr>
                                        <p:cTn id="53" dur="1" fill="hold">
                                          <p:stCondLst>
                                            <p:cond delay="0"/>
                                          </p:stCondLst>
                                        </p:cTn>
                                        <p:tgtEl>
                                          <p:spTgt spid="225"/>
                                        </p:tgtEl>
                                        <p:attrNameLst>
                                          <p:attrName>style.visibility</p:attrName>
                                        </p:attrNameLst>
                                      </p:cBhvr>
                                      <p:to>
                                        <p:strVal val="visible"/>
                                      </p:to>
                                    </p:set>
                                    <p:animEffect transition="in" filter="dissolve">
                                      <p:cBhvr>
                                        <p:cTn id="54" dur="500"/>
                                        <p:tgtEl>
                                          <p:spTgt spid="225"/>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17"/>
                                        </p:tgtEl>
                                        <p:attrNameLst>
                                          <p:attrName>style.visibility</p:attrName>
                                        </p:attrNameLst>
                                      </p:cBhvr>
                                      <p:to>
                                        <p:strVal val="visible"/>
                                      </p:to>
                                    </p:set>
                                    <p:animEffect transition="in" filter="dissolve">
                                      <p:cBhvr>
                                        <p:cTn id="59" dur="500"/>
                                        <p:tgtEl>
                                          <p:spTgt spid="21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dissolve">
                                      <p:cBhvr>
                                        <p:cTn id="62" dur="500"/>
                                        <p:tgtEl>
                                          <p:spTgt spid="2"/>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dissolve">
                                      <p:cBhvr>
                                        <p:cTn id="65" dur="500"/>
                                        <p:tgtEl>
                                          <p:spTgt spid="96"/>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33"/>
                                        </p:tgtEl>
                                        <p:attrNameLst>
                                          <p:attrName>style.visibility</p:attrName>
                                        </p:attrNameLst>
                                      </p:cBhvr>
                                      <p:to>
                                        <p:strVal val="visible"/>
                                      </p:to>
                                    </p:set>
                                    <p:animEffect transition="in" filter="dissolve">
                                      <p:cBhvr>
                                        <p:cTn id="68" dur="500"/>
                                        <p:tgtEl>
                                          <p:spTgt spid="133"/>
                                        </p:tgtEl>
                                      </p:cBhvr>
                                    </p:animEffect>
                                  </p:childTnLst>
                                </p:cTn>
                              </p:par>
                              <p:par>
                                <p:cTn id="69" presetID="9" presetClass="entr" presetSubtype="0" fill="hold" nodeType="withEffect">
                                  <p:stCondLst>
                                    <p:cond delay="0"/>
                                  </p:stCondLst>
                                  <p:childTnLst>
                                    <p:set>
                                      <p:cBhvr>
                                        <p:cTn id="70" dur="1" fill="hold">
                                          <p:stCondLst>
                                            <p:cond delay="0"/>
                                          </p:stCondLst>
                                        </p:cTn>
                                        <p:tgtEl>
                                          <p:spTgt spid="135"/>
                                        </p:tgtEl>
                                        <p:attrNameLst>
                                          <p:attrName>style.visibility</p:attrName>
                                        </p:attrNameLst>
                                      </p:cBhvr>
                                      <p:to>
                                        <p:strVal val="visible"/>
                                      </p:to>
                                    </p:set>
                                    <p:animEffect transition="in" filter="dissolve">
                                      <p:cBhvr>
                                        <p:cTn id="71" dur="500"/>
                                        <p:tgtEl>
                                          <p:spTgt spid="135"/>
                                        </p:tgtEl>
                                      </p:cBhvr>
                                    </p:animEffect>
                                  </p:childTnLst>
                                </p:cTn>
                              </p:par>
                              <p:par>
                                <p:cTn id="72" presetID="9" presetClass="entr" presetSubtype="0" fill="hold" nodeType="withEffect">
                                  <p:stCondLst>
                                    <p:cond delay="0"/>
                                  </p:stCondLst>
                                  <p:childTnLst>
                                    <p:set>
                                      <p:cBhvr>
                                        <p:cTn id="73" dur="1" fill="hold">
                                          <p:stCondLst>
                                            <p:cond delay="0"/>
                                          </p:stCondLst>
                                        </p:cTn>
                                        <p:tgtEl>
                                          <p:spTgt spid="132"/>
                                        </p:tgtEl>
                                        <p:attrNameLst>
                                          <p:attrName>style.visibility</p:attrName>
                                        </p:attrNameLst>
                                      </p:cBhvr>
                                      <p:to>
                                        <p:strVal val="visible"/>
                                      </p:to>
                                    </p:set>
                                    <p:animEffect transition="in" filter="dissolve">
                                      <p:cBhvr>
                                        <p:cTn id="74" dur="500"/>
                                        <p:tgtEl>
                                          <p:spTgt spid="132"/>
                                        </p:tgtEl>
                                      </p:cBhvr>
                                    </p:animEffect>
                                  </p:childTnLst>
                                </p:cTn>
                              </p:par>
                              <p:par>
                                <p:cTn id="75" presetID="9" presetClass="entr" presetSubtype="0" fill="hold" nodeType="with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dissolve">
                                      <p:cBhvr>
                                        <p:cTn id="77" dur="500"/>
                                        <p:tgtEl>
                                          <p:spTgt spid="91"/>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dissolve">
                                      <p:cBhvr>
                                        <p:cTn id="82" dur="500"/>
                                        <p:tgtEl>
                                          <p:spTgt spid="83"/>
                                        </p:tgtEl>
                                      </p:cBhvr>
                                    </p:animEffect>
                                  </p:childTnLst>
                                </p:cTn>
                              </p:par>
                              <p:par>
                                <p:cTn id="83" presetID="9" presetClass="entr" presetSubtype="0" fill="hold" nodeType="with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dissolve">
                                      <p:cBhvr>
                                        <p:cTn id="85" dur="500"/>
                                        <p:tgtEl>
                                          <p:spTgt spid="3"/>
                                        </p:tgtEl>
                                      </p:cBhvr>
                                    </p:animEffect>
                                  </p:childTnLst>
                                </p:cTn>
                              </p:par>
                              <p:par>
                                <p:cTn id="86" presetID="9" presetClass="entr" presetSubtype="0" fill="hold" nodeType="withEffect">
                                  <p:stCondLst>
                                    <p:cond delay="0"/>
                                  </p:stCondLst>
                                  <p:childTnLst>
                                    <p:set>
                                      <p:cBhvr>
                                        <p:cTn id="87" dur="1" fill="hold">
                                          <p:stCondLst>
                                            <p:cond delay="0"/>
                                          </p:stCondLst>
                                        </p:cTn>
                                        <p:tgtEl>
                                          <p:spTgt spid="226"/>
                                        </p:tgtEl>
                                        <p:attrNameLst>
                                          <p:attrName>style.visibility</p:attrName>
                                        </p:attrNameLst>
                                      </p:cBhvr>
                                      <p:to>
                                        <p:strVal val="visible"/>
                                      </p:to>
                                    </p:set>
                                    <p:animEffect transition="in" filter="dissolve">
                                      <p:cBhvr>
                                        <p:cTn id="88" dur="500"/>
                                        <p:tgtEl>
                                          <p:spTgt spid="226"/>
                                        </p:tgtEl>
                                      </p:cBhvr>
                                    </p:animEffect>
                                  </p:childTnLst>
                                </p:cTn>
                              </p:par>
                              <p:par>
                                <p:cTn id="89" presetID="9" presetClass="entr" presetSubtype="0" fill="hold" nodeType="withEffect">
                                  <p:stCondLst>
                                    <p:cond delay="0"/>
                                  </p:stCondLst>
                                  <p:childTnLst>
                                    <p:set>
                                      <p:cBhvr>
                                        <p:cTn id="90" dur="1" fill="hold">
                                          <p:stCondLst>
                                            <p:cond delay="0"/>
                                          </p:stCondLst>
                                        </p:cTn>
                                        <p:tgtEl>
                                          <p:spTgt spid="227"/>
                                        </p:tgtEl>
                                        <p:attrNameLst>
                                          <p:attrName>style.visibility</p:attrName>
                                        </p:attrNameLst>
                                      </p:cBhvr>
                                      <p:to>
                                        <p:strVal val="visible"/>
                                      </p:to>
                                    </p:set>
                                    <p:animEffect transition="in" filter="dissolve">
                                      <p:cBhvr>
                                        <p:cTn id="91" dur="500"/>
                                        <p:tgtEl>
                                          <p:spTgt spid="227"/>
                                        </p:tgtEl>
                                      </p:cBhvr>
                                    </p:animEffect>
                                  </p:childTnLst>
                                </p:cTn>
                              </p:par>
                              <p:par>
                                <p:cTn id="92" presetID="9" presetClass="entr" presetSubtype="0" fill="hold" nodeType="withEffect">
                                  <p:stCondLst>
                                    <p:cond delay="0"/>
                                  </p:stCondLst>
                                  <p:childTnLst>
                                    <p:set>
                                      <p:cBhvr>
                                        <p:cTn id="93" dur="1" fill="hold">
                                          <p:stCondLst>
                                            <p:cond delay="0"/>
                                          </p:stCondLst>
                                        </p:cTn>
                                        <p:tgtEl>
                                          <p:spTgt spid="228"/>
                                        </p:tgtEl>
                                        <p:attrNameLst>
                                          <p:attrName>style.visibility</p:attrName>
                                        </p:attrNameLst>
                                      </p:cBhvr>
                                      <p:to>
                                        <p:strVal val="visible"/>
                                      </p:to>
                                    </p:set>
                                    <p:animEffect transition="in" filter="dissolve">
                                      <p:cBhvr>
                                        <p:cTn id="94"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34" grpId="0" animBg="1"/>
      <p:bldP spid="139" grpId="0" animBg="1"/>
      <p:bldP spid="170" grpId="0" animBg="1"/>
      <p:bldP spid="182" grpId="0" animBg="1"/>
      <p:bldP spid="204" grpId="0" animBg="1"/>
      <p:bldP spid="205" grpId="0" animBg="1"/>
      <p:bldP spid="217" grpId="0"/>
      <p:bldP spid="2" grpId="0" animBg="1"/>
      <p:bldP spid="96" grpId="0" animBg="1"/>
      <p:bldP spid="13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Some Definitions</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20.)</a:t>
            </a:r>
          </a:p>
        </p:txBody>
      </p:sp>
      <p:sp>
        <p:nvSpPr>
          <p:cNvPr id="4" name="TextBox 3"/>
          <p:cNvSpPr txBox="1"/>
          <p:nvPr/>
        </p:nvSpPr>
        <p:spPr>
          <a:xfrm>
            <a:off x="314586" y="1193800"/>
            <a:ext cx="4828913" cy="830997"/>
          </a:xfrm>
          <a:prstGeom prst="rect">
            <a:avLst/>
          </a:prstGeom>
          <a:noFill/>
        </p:spPr>
        <p:txBody>
          <a:bodyPr wrap="square" rtlCol="0">
            <a:spAutoFit/>
          </a:bodyPr>
          <a:lstStyle/>
          <a:p>
            <a:r>
              <a:rPr lang="en-US" sz="2800" dirty="0">
                <a:solidFill>
                  <a:srgbClr val="FF0000"/>
                </a:solidFill>
                <a:latin typeface="Apple Chancery"/>
                <a:cs typeface="Apple Chancery"/>
              </a:rPr>
              <a:t>A branch: </a:t>
            </a:r>
            <a:r>
              <a:rPr lang="en-US" sz="2000" dirty="0">
                <a:latin typeface="Times New Roman"/>
                <a:cs typeface="Times New Roman"/>
              </a:rPr>
              <a:t>A </a:t>
            </a:r>
            <a:r>
              <a:rPr lang="en-US" sz="2000" dirty="0">
                <a:solidFill>
                  <a:srgbClr val="0000FF"/>
                </a:solidFill>
                <a:latin typeface="Times New Roman"/>
                <a:cs typeface="Times New Roman"/>
              </a:rPr>
              <a:t>section</a:t>
            </a:r>
            <a:r>
              <a:rPr lang="en-US" sz="2000" dirty="0">
                <a:latin typeface="Times New Roman"/>
                <a:cs typeface="Times New Roman"/>
              </a:rPr>
              <a:t> </a:t>
            </a:r>
            <a:r>
              <a:rPr lang="en-US" sz="2000" dirty="0">
                <a:solidFill>
                  <a:srgbClr val="0000FF"/>
                </a:solidFill>
                <a:latin typeface="Times New Roman"/>
                <a:cs typeface="Times New Roman"/>
              </a:rPr>
              <a:t>of</a:t>
            </a:r>
            <a:r>
              <a:rPr lang="en-US" sz="2000" dirty="0">
                <a:latin typeface="Times New Roman"/>
                <a:cs typeface="Times New Roman"/>
              </a:rPr>
              <a:t> a </a:t>
            </a:r>
            <a:r>
              <a:rPr lang="en-US" sz="2000" dirty="0">
                <a:solidFill>
                  <a:srgbClr val="0000FF"/>
                </a:solidFill>
                <a:latin typeface="Times New Roman"/>
                <a:cs typeface="Times New Roman"/>
              </a:rPr>
              <a:t>circuit</a:t>
            </a:r>
            <a:r>
              <a:rPr lang="en-US" sz="2000" dirty="0">
                <a:latin typeface="Times New Roman"/>
                <a:cs typeface="Times New Roman"/>
              </a:rPr>
              <a:t> in which the </a:t>
            </a:r>
            <a:r>
              <a:rPr lang="en-US" sz="2000" dirty="0">
                <a:solidFill>
                  <a:srgbClr val="0000FF"/>
                </a:solidFill>
                <a:latin typeface="Times New Roman"/>
                <a:cs typeface="Times New Roman"/>
              </a:rPr>
              <a:t>current </a:t>
            </a:r>
            <a:r>
              <a:rPr lang="en-US" sz="2000" dirty="0">
                <a:latin typeface="Times New Roman"/>
                <a:cs typeface="Times New Roman"/>
              </a:rPr>
              <a:t>is the </a:t>
            </a:r>
            <a:r>
              <a:rPr lang="en-US" sz="2000" dirty="0">
                <a:solidFill>
                  <a:srgbClr val="0000FF"/>
                </a:solidFill>
                <a:latin typeface="Times New Roman"/>
                <a:cs typeface="Times New Roman"/>
              </a:rPr>
              <a:t>same everywhere</a:t>
            </a:r>
            <a:r>
              <a:rPr lang="en-US" sz="2000" dirty="0">
                <a:latin typeface="Times New Roman"/>
                <a:cs typeface="Times New Roman"/>
              </a:rPr>
              <a:t>.</a:t>
            </a:r>
            <a:endParaRPr lang="en-US" sz="2800" dirty="0">
              <a:solidFill>
                <a:srgbClr val="FF0000"/>
              </a:solidFill>
              <a:latin typeface="Apple Chancery"/>
              <a:cs typeface="Apple Chancery"/>
            </a:endParaRPr>
          </a:p>
        </p:txBody>
      </p:sp>
      <p:grpSp>
        <p:nvGrpSpPr>
          <p:cNvPr id="88" name="Group 40"/>
          <p:cNvGrpSpPr>
            <a:grpSpLocks/>
          </p:cNvGrpSpPr>
          <p:nvPr/>
        </p:nvGrpSpPr>
        <p:grpSpPr bwMode="auto">
          <a:xfrm>
            <a:off x="6118854" y="1117972"/>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9" name="Line 41"/>
          <p:cNvSpPr>
            <a:spLocks noChangeShapeType="1"/>
          </p:cNvSpPr>
          <p:nvPr/>
        </p:nvSpPr>
        <p:spPr bwMode="auto">
          <a:xfrm>
            <a:off x="5640388" y="1297637"/>
            <a:ext cx="47846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42"/>
          <p:cNvSpPr>
            <a:spLocks noChangeShapeType="1"/>
          </p:cNvSpPr>
          <p:nvPr/>
        </p:nvSpPr>
        <p:spPr bwMode="auto">
          <a:xfrm>
            <a:off x="6597319" y="1238069"/>
            <a:ext cx="112794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43"/>
          <p:cNvSpPr>
            <a:spLocks noChangeShapeType="1"/>
          </p:cNvSpPr>
          <p:nvPr/>
        </p:nvSpPr>
        <p:spPr bwMode="auto">
          <a:xfrm>
            <a:off x="7194921" y="1238069"/>
            <a:ext cx="0" cy="5380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44"/>
          <p:cNvSpPr>
            <a:spLocks noChangeShapeType="1"/>
          </p:cNvSpPr>
          <p:nvPr/>
        </p:nvSpPr>
        <p:spPr bwMode="auto">
          <a:xfrm>
            <a:off x="7254489" y="2253607"/>
            <a:ext cx="0" cy="65813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3" name="Line 48"/>
          <p:cNvSpPr>
            <a:spLocks noChangeShapeType="1"/>
          </p:cNvSpPr>
          <p:nvPr/>
        </p:nvSpPr>
        <p:spPr bwMode="auto">
          <a:xfrm>
            <a:off x="8647611" y="1191952"/>
            <a:ext cx="0" cy="59952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94" name="Group 49"/>
          <p:cNvGrpSpPr>
            <a:grpSpLocks/>
          </p:cNvGrpSpPr>
          <p:nvPr/>
        </p:nvGrpSpPr>
        <p:grpSpPr bwMode="auto">
          <a:xfrm rot="5457964">
            <a:off x="6985953" y="1865935"/>
            <a:ext cx="477504" cy="297840"/>
            <a:chOff x="4320" y="1536"/>
            <a:chExt cx="384" cy="240"/>
          </a:xfrm>
        </p:grpSpPr>
        <p:sp>
          <p:nvSpPr>
            <p:cNvPr id="121"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2"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3"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4"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5" name="Line 74"/>
          <p:cNvSpPr>
            <a:spLocks noChangeShapeType="1"/>
          </p:cNvSpPr>
          <p:nvPr/>
        </p:nvSpPr>
        <p:spPr bwMode="auto">
          <a:xfrm>
            <a:off x="8687964" y="2252646"/>
            <a:ext cx="0" cy="65909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96" name="Group 87"/>
          <p:cNvGrpSpPr>
            <a:grpSpLocks/>
          </p:cNvGrpSpPr>
          <p:nvPr/>
        </p:nvGrpSpPr>
        <p:grpSpPr bwMode="auto">
          <a:xfrm rot="5457964">
            <a:off x="8419428" y="1864013"/>
            <a:ext cx="478466" cy="298801"/>
            <a:chOff x="4320" y="1536"/>
            <a:chExt cx="384" cy="240"/>
          </a:xfrm>
        </p:grpSpPr>
        <p:sp>
          <p:nvSpPr>
            <p:cNvPr id="116"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7"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9"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7" name="Line 93"/>
          <p:cNvSpPr>
            <a:spLocks noChangeShapeType="1"/>
          </p:cNvSpPr>
          <p:nvPr/>
        </p:nvSpPr>
        <p:spPr bwMode="auto">
          <a:xfrm flipH="1">
            <a:off x="5640388" y="2911737"/>
            <a:ext cx="30475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 name="Line 101"/>
          <p:cNvSpPr>
            <a:spLocks noChangeShapeType="1"/>
          </p:cNvSpPr>
          <p:nvPr/>
        </p:nvSpPr>
        <p:spPr bwMode="auto">
          <a:xfrm>
            <a:off x="5640388" y="1297637"/>
            <a:ext cx="0" cy="71769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9" name="Line 102"/>
          <p:cNvSpPr>
            <a:spLocks noChangeShapeType="1"/>
          </p:cNvSpPr>
          <p:nvPr/>
        </p:nvSpPr>
        <p:spPr bwMode="auto">
          <a:xfrm>
            <a:off x="5342548" y="2015335"/>
            <a:ext cx="59760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 name="Line 103"/>
          <p:cNvSpPr>
            <a:spLocks noChangeShapeType="1"/>
          </p:cNvSpPr>
          <p:nvPr/>
        </p:nvSpPr>
        <p:spPr bwMode="auto">
          <a:xfrm>
            <a:off x="5580820" y="2134471"/>
            <a:ext cx="11913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1" name="Line 104"/>
          <p:cNvSpPr>
            <a:spLocks noChangeShapeType="1"/>
          </p:cNvSpPr>
          <p:nvPr/>
        </p:nvSpPr>
        <p:spPr bwMode="auto">
          <a:xfrm>
            <a:off x="5640388" y="2134471"/>
            <a:ext cx="0" cy="77726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02" name="Group 108"/>
          <p:cNvGrpSpPr>
            <a:grpSpLocks/>
          </p:cNvGrpSpPr>
          <p:nvPr/>
        </p:nvGrpSpPr>
        <p:grpSpPr bwMode="auto">
          <a:xfrm>
            <a:off x="7725268" y="1053600"/>
            <a:ext cx="478466" cy="299762"/>
            <a:chOff x="4320" y="1536"/>
            <a:chExt cx="384" cy="240"/>
          </a:xfrm>
        </p:grpSpPr>
        <p:sp>
          <p:nvSpPr>
            <p:cNvPr id="11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3" name="Line 114"/>
          <p:cNvSpPr>
            <a:spLocks noChangeShapeType="1"/>
          </p:cNvSpPr>
          <p:nvPr/>
        </p:nvSpPr>
        <p:spPr bwMode="auto">
          <a:xfrm>
            <a:off x="8186440" y="1191952"/>
            <a:ext cx="4611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5" name="TextBox 74"/>
          <p:cNvSpPr txBox="1"/>
          <p:nvPr/>
        </p:nvSpPr>
        <p:spPr>
          <a:xfrm>
            <a:off x="532275" y="2011502"/>
            <a:ext cx="4828913" cy="707886"/>
          </a:xfrm>
          <a:prstGeom prst="rect">
            <a:avLst/>
          </a:prstGeom>
          <a:noFill/>
        </p:spPr>
        <p:txBody>
          <a:bodyPr wrap="square" rtlCol="0">
            <a:spAutoFit/>
          </a:bodyPr>
          <a:lstStyle/>
          <a:p>
            <a:r>
              <a:rPr lang="en-US" sz="2000" dirty="0">
                <a:solidFill>
                  <a:srgbClr val="FF0000"/>
                </a:solidFill>
                <a:latin typeface="Apple Chancery"/>
                <a:cs typeface="Apple Chancery"/>
              </a:rPr>
              <a:t>--elements </a:t>
            </a:r>
            <a:r>
              <a:rPr lang="en-US" sz="2000" i="1" dirty="0">
                <a:solidFill>
                  <a:srgbClr val="0000FF"/>
                </a:solidFill>
                <a:latin typeface="Times New Roman"/>
                <a:cs typeface="Times New Roman"/>
              </a:rPr>
              <a:t>in series </a:t>
            </a:r>
            <a:r>
              <a:rPr lang="en-US" sz="2000" dirty="0">
                <a:latin typeface="Times New Roman"/>
                <a:cs typeface="Times New Roman"/>
              </a:rPr>
              <a:t>are a part of a </a:t>
            </a:r>
            <a:r>
              <a:rPr lang="en-US" sz="2000" dirty="0">
                <a:solidFill>
                  <a:srgbClr val="0000FF"/>
                </a:solidFill>
                <a:latin typeface="Times New Roman"/>
                <a:cs typeface="Times New Roman"/>
              </a:rPr>
              <a:t>single branch </a:t>
            </a:r>
            <a:r>
              <a:rPr lang="en-US" sz="2000" dirty="0">
                <a:latin typeface="Times New Roman"/>
                <a:cs typeface="Times New Roman"/>
              </a:rPr>
              <a:t>(look at sketch).</a:t>
            </a:r>
            <a:endParaRPr lang="en-US" sz="2800" dirty="0">
              <a:solidFill>
                <a:srgbClr val="FF0000"/>
              </a:solidFill>
              <a:latin typeface="Apple Chancery"/>
              <a:cs typeface="Apple Chancery"/>
            </a:endParaRPr>
          </a:p>
        </p:txBody>
      </p:sp>
      <p:sp>
        <p:nvSpPr>
          <p:cNvPr id="78" name="TextBox 77"/>
          <p:cNvSpPr txBox="1"/>
          <p:nvPr/>
        </p:nvSpPr>
        <p:spPr>
          <a:xfrm>
            <a:off x="532275" y="2664366"/>
            <a:ext cx="4828913" cy="707886"/>
          </a:xfrm>
          <a:prstGeom prst="rect">
            <a:avLst/>
          </a:prstGeom>
          <a:noFill/>
        </p:spPr>
        <p:txBody>
          <a:bodyPr wrap="square" rtlCol="0">
            <a:spAutoFit/>
          </a:bodyPr>
          <a:lstStyle/>
          <a:p>
            <a:r>
              <a:rPr lang="en-US" sz="2000" dirty="0">
                <a:solidFill>
                  <a:srgbClr val="FF0000"/>
                </a:solidFill>
                <a:latin typeface="Apple Chancery"/>
                <a:cs typeface="Apple Chancery"/>
              </a:rPr>
              <a:t>--in the circuit </a:t>
            </a:r>
            <a:r>
              <a:rPr lang="en-US" sz="2000" dirty="0">
                <a:latin typeface="Times New Roman"/>
                <a:cs typeface="Times New Roman"/>
              </a:rPr>
              <a:t>to the right, there are </a:t>
            </a:r>
            <a:r>
              <a:rPr lang="en-US" sz="2000" dirty="0">
                <a:solidFill>
                  <a:srgbClr val="0000FF"/>
                </a:solidFill>
                <a:latin typeface="Times New Roman"/>
                <a:cs typeface="Times New Roman"/>
              </a:rPr>
              <a:t>three branches</a:t>
            </a:r>
            <a:r>
              <a:rPr lang="en-US" sz="2000" dirty="0">
                <a:latin typeface="Times New Roman"/>
                <a:cs typeface="Times New Roman"/>
              </a:rPr>
              <a:t>.</a:t>
            </a:r>
            <a:endParaRPr lang="en-US" sz="2800" dirty="0">
              <a:solidFill>
                <a:srgbClr val="FF0000"/>
              </a:solidFill>
              <a:latin typeface="Apple Chancery"/>
              <a:cs typeface="Apple Chancery"/>
            </a:endParaRPr>
          </a:p>
        </p:txBody>
      </p:sp>
      <p:sp>
        <p:nvSpPr>
          <p:cNvPr id="79" name="TextBox 78"/>
          <p:cNvSpPr txBox="1"/>
          <p:nvPr/>
        </p:nvSpPr>
        <p:spPr>
          <a:xfrm>
            <a:off x="314586" y="3429804"/>
            <a:ext cx="8586526" cy="523220"/>
          </a:xfrm>
          <a:prstGeom prst="rect">
            <a:avLst/>
          </a:prstGeom>
          <a:noFill/>
        </p:spPr>
        <p:txBody>
          <a:bodyPr wrap="square" rtlCol="0">
            <a:spAutoFit/>
          </a:bodyPr>
          <a:lstStyle/>
          <a:p>
            <a:r>
              <a:rPr lang="en-US" sz="2800" dirty="0">
                <a:solidFill>
                  <a:srgbClr val="FF0000"/>
                </a:solidFill>
                <a:latin typeface="Apple Chancery"/>
                <a:cs typeface="Apple Chancery"/>
              </a:rPr>
              <a:t>A node: </a:t>
            </a:r>
            <a:r>
              <a:rPr lang="en-US" sz="2000" dirty="0">
                <a:latin typeface="Times New Roman"/>
                <a:cs typeface="Times New Roman"/>
              </a:rPr>
              <a:t>A </a:t>
            </a:r>
            <a:r>
              <a:rPr lang="en-US" sz="2000" i="1" dirty="0">
                <a:solidFill>
                  <a:srgbClr val="0000FF"/>
                </a:solidFill>
                <a:latin typeface="Times New Roman"/>
                <a:cs typeface="Times New Roman"/>
              </a:rPr>
              <a:t>junction</a:t>
            </a:r>
            <a:r>
              <a:rPr lang="en-US" sz="2000" dirty="0">
                <a:latin typeface="Times New Roman"/>
                <a:cs typeface="Times New Roman"/>
              </a:rPr>
              <a:t> where </a:t>
            </a:r>
            <a:r>
              <a:rPr lang="en-US" sz="2000" dirty="0">
                <a:solidFill>
                  <a:srgbClr val="0000FF"/>
                </a:solidFill>
                <a:latin typeface="Times New Roman"/>
                <a:cs typeface="Times New Roman"/>
              </a:rPr>
              <a:t>current can split up </a:t>
            </a:r>
            <a:r>
              <a:rPr lang="en-US" sz="2000" dirty="0">
                <a:latin typeface="Times New Roman"/>
                <a:cs typeface="Times New Roman"/>
              </a:rPr>
              <a:t>or </a:t>
            </a:r>
            <a:r>
              <a:rPr lang="en-US" sz="2000" dirty="0">
                <a:solidFill>
                  <a:srgbClr val="0000FF"/>
                </a:solidFill>
                <a:latin typeface="Times New Roman"/>
                <a:cs typeface="Times New Roman"/>
              </a:rPr>
              <a:t>be added to</a:t>
            </a:r>
            <a:r>
              <a:rPr lang="en-US" sz="2000" dirty="0">
                <a:latin typeface="Times New Roman"/>
                <a:cs typeface="Times New Roman"/>
              </a:rPr>
              <a:t>.</a:t>
            </a:r>
            <a:endParaRPr lang="en-US" sz="2800" dirty="0">
              <a:solidFill>
                <a:srgbClr val="FF0000"/>
              </a:solidFill>
              <a:latin typeface="Apple Chancery"/>
              <a:cs typeface="Apple Chancery"/>
            </a:endParaRPr>
          </a:p>
        </p:txBody>
      </p:sp>
      <p:sp>
        <p:nvSpPr>
          <p:cNvPr id="80" name="TextBox 79"/>
          <p:cNvSpPr txBox="1"/>
          <p:nvPr/>
        </p:nvSpPr>
        <p:spPr>
          <a:xfrm>
            <a:off x="532275" y="3955406"/>
            <a:ext cx="8368837" cy="400110"/>
          </a:xfrm>
          <a:prstGeom prst="rect">
            <a:avLst/>
          </a:prstGeom>
          <a:noFill/>
        </p:spPr>
        <p:txBody>
          <a:bodyPr wrap="square" rtlCol="0">
            <a:spAutoFit/>
          </a:bodyPr>
          <a:lstStyle/>
          <a:p>
            <a:r>
              <a:rPr lang="en-US" sz="2000" dirty="0">
                <a:solidFill>
                  <a:srgbClr val="FF0000"/>
                </a:solidFill>
                <a:latin typeface="Apple Chancery"/>
                <a:cs typeface="Apple Chancery"/>
              </a:rPr>
              <a:t>--elements </a:t>
            </a:r>
            <a:r>
              <a:rPr lang="en-US" sz="2000" dirty="0">
                <a:latin typeface="Times New Roman"/>
                <a:cs typeface="Times New Roman"/>
              </a:rPr>
              <a:t>in parallel have nodes internal to the combination.</a:t>
            </a:r>
            <a:endParaRPr lang="en-US" sz="2800" dirty="0">
              <a:solidFill>
                <a:srgbClr val="FF0000"/>
              </a:solidFill>
              <a:latin typeface="Apple Chancery"/>
              <a:cs typeface="Apple Chancery"/>
            </a:endParaRPr>
          </a:p>
        </p:txBody>
      </p:sp>
      <p:sp>
        <p:nvSpPr>
          <p:cNvPr id="81" name="TextBox 80"/>
          <p:cNvSpPr txBox="1"/>
          <p:nvPr/>
        </p:nvSpPr>
        <p:spPr>
          <a:xfrm>
            <a:off x="532275" y="4355516"/>
            <a:ext cx="8506360" cy="400110"/>
          </a:xfrm>
          <a:prstGeom prst="rect">
            <a:avLst/>
          </a:prstGeom>
          <a:noFill/>
        </p:spPr>
        <p:txBody>
          <a:bodyPr wrap="square" rtlCol="0">
            <a:spAutoFit/>
          </a:bodyPr>
          <a:lstStyle/>
          <a:p>
            <a:r>
              <a:rPr lang="en-US" sz="2000" dirty="0">
                <a:solidFill>
                  <a:srgbClr val="FF0000"/>
                </a:solidFill>
                <a:latin typeface="Apple Chancery"/>
                <a:cs typeface="Apple Chancery"/>
              </a:rPr>
              <a:t>--in the circuit </a:t>
            </a:r>
            <a:r>
              <a:rPr lang="en-US" sz="2000" dirty="0">
                <a:latin typeface="Times New Roman"/>
                <a:cs typeface="Times New Roman"/>
              </a:rPr>
              <a:t>above, there are </a:t>
            </a:r>
            <a:r>
              <a:rPr lang="en-US" sz="2000" dirty="0">
                <a:solidFill>
                  <a:srgbClr val="0000FF"/>
                </a:solidFill>
                <a:latin typeface="Times New Roman"/>
                <a:cs typeface="Times New Roman"/>
              </a:rPr>
              <a:t>two nodes</a:t>
            </a:r>
            <a:r>
              <a:rPr lang="en-US" sz="2000" dirty="0">
                <a:latin typeface="Times New Roman"/>
                <a:cs typeface="Times New Roman"/>
              </a:rPr>
              <a:t>.</a:t>
            </a:r>
            <a:endParaRPr lang="en-US" sz="2800" dirty="0">
              <a:solidFill>
                <a:srgbClr val="FF0000"/>
              </a:solidFill>
              <a:latin typeface="Apple Chancery"/>
              <a:cs typeface="Apple Chancery"/>
            </a:endParaRPr>
          </a:p>
        </p:txBody>
      </p:sp>
      <p:sp>
        <p:nvSpPr>
          <p:cNvPr id="82" name="TextBox 81"/>
          <p:cNvSpPr txBox="1"/>
          <p:nvPr/>
        </p:nvSpPr>
        <p:spPr>
          <a:xfrm>
            <a:off x="263786" y="4786852"/>
            <a:ext cx="8586526" cy="523220"/>
          </a:xfrm>
          <a:prstGeom prst="rect">
            <a:avLst/>
          </a:prstGeom>
          <a:noFill/>
        </p:spPr>
        <p:txBody>
          <a:bodyPr wrap="square" rtlCol="0">
            <a:spAutoFit/>
          </a:bodyPr>
          <a:lstStyle/>
          <a:p>
            <a:r>
              <a:rPr lang="en-US" sz="2800" dirty="0">
                <a:solidFill>
                  <a:srgbClr val="FF0000"/>
                </a:solidFill>
                <a:latin typeface="Apple Chancery"/>
                <a:cs typeface="Apple Chancery"/>
              </a:rPr>
              <a:t>A loop: </a:t>
            </a:r>
            <a:r>
              <a:rPr lang="en-US" sz="2000" dirty="0">
                <a:latin typeface="Times New Roman"/>
                <a:cs typeface="Times New Roman"/>
              </a:rPr>
              <a:t>Any </a:t>
            </a:r>
            <a:r>
              <a:rPr lang="en-US" sz="2000" dirty="0">
                <a:solidFill>
                  <a:srgbClr val="0000FF"/>
                </a:solidFill>
                <a:latin typeface="Times New Roman"/>
                <a:cs typeface="Times New Roman"/>
              </a:rPr>
              <a:t>closed path </a:t>
            </a:r>
            <a:r>
              <a:rPr lang="en-US" sz="2000" dirty="0">
                <a:latin typeface="Times New Roman"/>
                <a:cs typeface="Times New Roman"/>
              </a:rPr>
              <a:t>inside a circuit.</a:t>
            </a:r>
            <a:endParaRPr lang="en-US" sz="2800" dirty="0">
              <a:solidFill>
                <a:srgbClr val="FF0000"/>
              </a:solidFill>
              <a:latin typeface="Apple Chancery"/>
              <a:cs typeface="Apple Chancery"/>
            </a:endParaRPr>
          </a:p>
        </p:txBody>
      </p:sp>
      <p:sp>
        <p:nvSpPr>
          <p:cNvPr id="84" name="TextBox 83"/>
          <p:cNvSpPr txBox="1"/>
          <p:nvPr/>
        </p:nvSpPr>
        <p:spPr>
          <a:xfrm>
            <a:off x="481475" y="5306164"/>
            <a:ext cx="8506360" cy="400110"/>
          </a:xfrm>
          <a:prstGeom prst="rect">
            <a:avLst/>
          </a:prstGeom>
          <a:noFill/>
        </p:spPr>
        <p:txBody>
          <a:bodyPr wrap="square" rtlCol="0">
            <a:spAutoFit/>
          </a:bodyPr>
          <a:lstStyle/>
          <a:p>
            <a:r>
              <a:rPr lang="en-US" sz="2000" dirty="0">
                <a:solidFill>
                  <a:srgbClr val="FF0000"/>
                </a:solidFill>
                <a:latin typeface="Apple Chancery"/>
                <a:cs typeface="Apple Chancery"/>
              </a:rPr>
              <a:t>--in a circuit</a:t>
            </a:r>
            <a:r>
              <a:rPr lang="en-US" sz="2000" dirty="0">
                <a:latin typeface="Times New Roman"/>
                <a:cs typeface="Times New Roman"/>
              </a:rPr>
              <a:t>, </a:t>
            </a:r>
            <a:r>
              <a:rPr lang="en-US" sz="2000" dirty="0">
                <a:solidFill>
                  <a:srgbClr val="0000FF"/>
                </a:solidFill>
                <a:latin typeface="Times New Roman"/>
                <a:cs typeface="Times New Roman"/>
              </a:rPr>
              <a:t>loops </a:t>
            </a:r>
            <a:r>
              <a:rPr lang="en-US" sz="2000" dirty="0">
                <a:latin typeface="Times New Roman"/>
                <a:cs typeface="Times New Roman"/>
              </a:rPr>
              <a:t>can be traverse in a clockwise or counterclockwise direction.</a:t>
            </a:r>
            <a:endParaRPr lang="en-US" sz="2800" dirty="0">
              <a:solidFill>
                <a:srgbClr val="FF0000"/>
              </a:solidFill>
              <a:latin typeface="Apple Chancery"/>
              <a:cs typeface="Apple Chancery"/>
            </a:endParaRPr>
          </a:p>
        </p:txBody>
      </p:sp>
      <p:grpSp>
        <p:nvGrpSpPr>
          <p:cNvPr id="9" name="Group 8"/>
          <p:cNvGrpSpPr/>
          <p:nvPr/>
        </p:nvGrpSpPr>
        <p:grpSpPr>
          <a:xfrm>
            <a:off x="5815656" y="1392336"/>
            <a:ext cx="2726286" cy="1418597"/>
            <a:chOff x="5815656" y="1392336"/>
            <a:chExt cx="2726286" cy="1418597"/>
          </a:xfrm>
        </p:grpSpPr>
        <p:sp>
          <p:nvSpPr>
            <p:cNvPr id="3" name="Freeform 2"/>
            <p:cNvSpPr/>
            <p:nvPr/>
          </p:nvSpPr>
          <p:spPr>
            <a:xfrm>
              <a:off x="5815656" y="1456267"/>
              <a:ext cx="1169344" cy="1317232"/>
            </a:xfrm>
            <a:custGeom>
              <a:avLst/>
              <a:gdLst>
                <a:gd name="connsiteX0" fmla="*/ 1131244 w 1169344"/>
                <a:gd name="connsiteY0" fmla="*/ 0 h 1317232"/>
                <a:gd name="connsiteX1" fmla="*/ 530111 w 1169344"/>
                <a:gd name="connsiteY1" fmla="*/ 0 h 1317232"/>
                <a:gd name="connsiteX2" fmla="*/ 216844 w 1169344"/>
                <a:gd name="connsiteY2" fmla="*/ 25400 h 1317232"/>
                <a:gd name="connsiteX3" fmla="*/ 68677 w 1169344"/>
                <a:gd name="connsiteY3" fmla="*/ 127000 h 1317232"/>
                <a:gd name="connsiteX4" fmla="*/ 9411 w 1169344"/>
                <a:gd name="connsiteY4" fmla="*/ 258233 h 1317232"/>
                <a:gd name="connsiteX5" fmla="*/ 5177 w 1169344"/>
                <a:gd name="connsiteY5" fmla="*/ 660400 h 1317232"/>
                <a:gd name="connsiteX6" fmla="*/ 5177 w 1169344"/>
                <a:gd name="connsiteY6" fmla="*/ 1045633 h 1317232"/>
                <a:gd name="connsiteX7" fmla="*/ 72911 w 1169344"/>
                <a:gd name="connsiteY7" fmla="*/ 1210733 h 1317232"/>
                <a:gd name="connsiteX8" fmla="*/ 221077 w 1169344"/>
                <a:gd name="connsiteY8" fmla="*/ 1295400 h 1317232"/>
                <a:gd name="connsiteX9" fmla="*/ 551277 w 1169344"/>
                <a:gd name="connsiteY9" fmla="*/ 1316566 h 1317232"/>
                <a:gd name="connsiteX10" fmla="*/ 1169344 w 1169344"/>
                <a:gd name="connsiteY10" fmla="*/ 1312333 h 131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344" h="1317232">
                  <a:moveTo>
                    <a:pt x="1131244" y="0"/>
                  </a:moveTo>
                  <a:lnTo>
                    <a:pt x="530111" y="0"/>
                  </a:lnTo>
                  <a:cubicBezTo>
                    <a:pt x="377711" y="4233"/>
                    <a:pt x="293750" y="4233"/>
                    <a:pt x="216844" y="25400"/>
                  </a:cubicBezTo>
                  <a:cubicBezTo>
                    <a:pt x="139938" y="46567"/>
                    <a:pt x="103249" y="88194"/>
                    <a:pt x="68677" y="127000"/>
                  </a:cubicBezTo>
                  <a:cubicBezTo>
                    <a:pt x="34105" y="165806"/>
                    <a:pt x="19994" y="169333"/>
                    <a:pt x="9411" y="258233"/>
                  </a:cubicBezTo>
                  <a:cubicBezTo>
                    <a:pt x="-1172" y="347133"/>
                    <a:pt x="5883" y="529167"/>
                    <a:pt x="5177" y="660400"/>
                  </a:cubicBezTo>
                  <a:cubicBezTo>
                    <a:pt x="4471" y="791633"/>
                    <a:pt x="-6112" y="953911"/>
                    <a:pt x="5177" y="1045633"/>
                  </a:cubicBezTo>
                  <a:cubicBezTo>
                    <a:pt x="16466" y="1137355"/>
                    <a:pt x="36928" y="1169105"/>
                    <a:pt x="72911" y="1210733"/>
                  </a:cubicBezTo>
                  <a:cubicBezTo>
                    <a:pt x="108894" y="1252361"/>
                    <a:pt x="141349" y="1277761"/>
                    <a:pt x="221077" y="1295400"/>
                  </a:cubicBezTo>
                  <a:cubicBezTo>
                    <a:pt x="300805" y="1313039"/>
                    <a:pt x="393233" y="1313744"/>
                    <a:pt x="551277" y="1316566"/>
                  </a:cubicBezTo>
                  <a:cubicBezTo>
                    <a:pt x="709321" y="1319388"/>
                    <a:pt x="1169344" y="1312333"/>
                    <a:pt x="1169344" y="1312333"/>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Freeform 84"/>
            <p:cNvSpPr/>
            <p:nvPr/>
          </p:nvSpPr>
          <p:spPr>
            <a:xfrm flipH="1">
              <a:off x="7372598" y="1456267"/>
              <a:ext cx="1169344" cy="1317232"/>
            </a:xfrm>
            <a:custGeom>
              <a:avLst/>
              <a:gdLst>
                <a:gd name="connsiteX0" fmla="*/ 1131244 w 1169344"/>
                <a:gd name="connsiteY0" fmla="*/ 0 h 1317232"/>
                <a:gd name="connsiteX1" fmla="*/ 530111 w 1169344"/>
                <a:gd name="connsiteY1" fmla="*/ 0 h 1317232"/>
                <a:gd name="connsiteX2" fmla="*/ 216844 w 1169344"/>
                <a:gd name="connsiteY2" fmla="*/ 25400 h 1317232"/>
                <a:gd name="connsiteX3" fmla="*/ 68677 w 1169344"/>
                <a:gd name="connsiteY3" fmla="*/ 127000 h 1317232"/>
                <a:gd name="connsiteX4" fmla="*/ 9411 w 1169344"/>
                <a:gd name="connsiteY4" fmla="*/ 258233 h 1317232"/>
                <a:gd name="connsiteX5" fmla="*/ 5177 w 1169344"/>
                <a:gd name="connsiteY5" fmla="*/ 660400 h 1317232"/>
                <a:gd name="connsiteX6" fmla="*/ 5177 w 1169344"/>
                <a:gd name="connsiteY6" fmla="*/ 1045633 h 1317232"/>
                <a:gd name="connsiteX7" fmla="*/ 72911 w 1169344"/>
                <a:gd name="connsiteY7" fmla="*/ 1210733 h 1317232"/>
                <a:gd name="connsiteX8" fmla="*/ 221077 w 1169344"/>
                <a:gd name="connsiteY8" fmla="*/ 1295400 h 1317232"/>
                <a:gd name="connsiteX9" fmla="*/ 551277 w 1169344"/>
                <a:gd name="connsiteY9" fmla="*/ 1316566 h 1317232"/>
                <a:gd name="connsiteX10" fmla="*/ 1169344 w 1169344"/>
                <a:gd name="connsiteY10" fmla="*/ 1312333 h 131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344" h="1317232">
                  <a:moveTo>
                    <a:pt x="1131244" y="0"/>
                  </a:moveTo>
                  <a:lnTo>
                    <a:pt x="530111" y="0"/>
                  </a:lnTo>
                  <a:cubicBezTo>
                    <a:pt x="377711" y="4233"/>
                    <a:pt x="293750" y="4233"/>
                    <a:pt x="216844" y="25400"/>
                  </a:cubicBezTo>
                  <a:cubicBezTo>
                    <a:pt x="139938" y="46567"/>
                    <a:pt x="103249" y="88194"/>
                    <a:pt x="68677" y="127000"/>
                  </a:cubicBezTo>
                  <a:cubicBezTo>
                    <a:pt x="34105" y="165806"/>
                    <a:pt x="19994" y="169333"/>
                    <a:pt x="9411" y="258233"/>
                  </a:cubicBezTo>
                  <a:cubicBezTo>
                    <a:pt x="-1172" y="347133"/>
                    <a:pt x="5883" y="529167"/>
                    <a:pt x="5177" y="660400"/>
                  </a:cubicBezTo>
                  <a:cubicBezTo>
                    <a:pt x="4471" y="791633"/>
                    <a:pt x="-6112" y="953911"/>
                    <a:pt x="5177" y="1045633"/>
                  </a:cubicBezTo>
                  <a:cubicBezTo>
                    <a:pt x="16466" y="1137355"/>
                    <a:pt x="36928" y="1169105"/>
                    <a:pt x="72911" y="1210733"/>
                  </a:cubicBezTo>
                  <a:cubicBezTo>
                    <a:pt x="108894" y="1252361"/>
                    <a:pt x="141349" y="1277761"/>
                    <a:pt x="221077" y="1295400"/>
                  </a:cubicBezTo>
                  <a:cubicBezTo>
                    <a:pt x="300805" y="1313039"/>
                    <a:pt x="393233" y="1313744"/>
                    <a:pt x="551277" y="1316566"/>
                  </a:cubicBezTo>
                  <a:cubicBezTo>
                    <a:pt x="709321" y="1319388"/>
                    <a:pt x="1169344" y="1312333"/>
                    <a:pt x="1169344" y="1312333"/>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p:cNvCxnSpPr/>
            <p:nvPr/>
          </p:nvCxnSpPr>
          <p:spPr>
            <a:xfrm>
              <a:off x="7107767" y="1417734"/>
              <a:ext cx="0" cy="1393199"/>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109645" y="1392336"/>
              <a:ext cx="616500" cy="276999"/>
            </a:xfrm>
            <a:prstGeom prst="rect">
              <a:avLst/>
            </a:prstGeom>
            <a:noFill/>
          </p:spPr>
          <p:txBody>
            <a:bodyPr wrap="none" rtlCol="0">
              <a:spAutoFit/>
            </a:bodyPr>
            <a:lstStyle/>
            <a:p>
              <a:r>
                <a:rPr lang="en-US" sz="1200" dirty="0">
                  <a:solidFill>
                    <a:srgbClr val="0000FF"/>
                  </a:solidFill>
                </a:rPr>
                <a:t>branch</a:t>
              </a:r>
            </a:p>
          </p:txBody>
        </p:sp>
        <p:sp>
          <p:nvSpPr>
            <p:cNvPr id="104" name="TextBox 103"/>
            <p:cNvSpPr txBox="1"/>
            <p:nvPr/>
          </p:nvSpPr>
          <p:spPr>
            <a:xfrm>
              <a:off x="7642112" y="1406236"/>
              <a:ext cx="616500" cy="276999"/>
            </a:xfrm>
            <a:prstGeom prst="rect">
              <a:avLst/>
            </a:prstGeom>
            <a:noFill/>
          </p:spPr>
          <p:txBody>
            <a:bodyPr wrap="none" rtlCol="0">
              <a:spAutoFit/>
            </a:bodyPr>
            <a:lstStyle/>
            <a:p>
              <a:r>
                <a:rPr lang="en-US" sz="1200" dirty="0">
                  <a:solidFill>
                    <a:srgbClr val="0000FF"/>
                  </a:solidFill>
                </a:rPr>
                <a:t>branch</a:t>
              </a:r>
            </a:p>
          </p:txBody>
        </p:sp>
        <p:sp>
          <p:nvSpPr>
            <p:cNvPr id="105" name="TextBox 104"/>
            <p:cNvSpPr txBox="1"/>
            <p:nvPr/>
          </p:nvSpPr>
          <p:spPr>
            <a:xfrm rot="16200000">
              <a:off x="6661018" y="1961225"/>
              <a:ext cx="616500" cy="276999"/>
            </a:xfrm>
            <a:prstGeom prst="rect">
              <a:avLst/>
            </a:prstGeom>
            <a:noFill/>
          </p:spPr>
          <p:txBody>
            <a:bodyPr wrap="none" rtlCol="0">
              <a:spAutoFit/>
            </a:bodyPr>
            <a:lstStyle/>
            <a:p>
              <a:r>
                <a:rPr lang="en-US" sz="1200" dirty="0">
                  <a:solidFill>
                    <a:srgbClr val="0000FF"/>
                  </a:solidFill>
                </a:rPr>
                <a:t>branch</a:t>
              </a:r>
            </a:p>
          </p:txBody>
        </p:sp>
      </p:grpSp>
      <p:grpSp>
        <p:nvGrpSpPr>
          <p:cNvPr id="10" name="Group 9"/>
          <p:cNvGrpSpPr/>
          <p:nvPr/>
        </p:nvGrpSpPr>
        <p:grpSpPr>
          <a:xfrm>
            <a:off x="5699956" y="1210129"/>
            <a:ext cx="2902177" cy="1651605"/>
            <a:chOff x="5699956" y="1222828"/>
            <a:chExt cx="2902177" cy="1651605"/>
          </a:xfrm>
        </p:grpSpPr>
        <p:sp>
          <p:nvSpPr>
            <p:cNvPr id="8" name="Rounded Rectangle 7"/>
            <p:cNvSpPr/>
            <p:nvPr/>
          </p:nvSpPr>
          <p:spPr>
            <a:xfrm>
              <a:off x="6053667" y="1683235"/>
              <a:ext cx="777101" cy="981131"/>
            </a:xfrm>
            <a:prstGeom prst="round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TextBox 107"/>
            <p:cNvSpPr txBox="1"/>
            <p:nvPr/>
          </p:nvSpPr>
          <p:spPr>
            <a:xfrm>
              <a:off x="6109646" y="2407975"/>
              <a:ext cx="607859" cy="276999"/>
            </a:xfrm>
            <a:prstGeom prst="rect">
              <a:avLst/>
            </a:prstGeom>
            <a:noFill/>
          </p:spPr>
          <p:txBody>
            <a:bodyPr wrap="none" rtlCol="0">
              <a:spAutoFit/>
            </a:bodyPr>
            <a:lstStyle/>
            <a:p>
              <a:r>
                <a:rPr lang="en-US" sz="1200" dirty="0">
                  <a:solidFill>
                    <a:srgbClr val="FF0000"/>
                  </a:solidFill>
                </a:rPr>
                <a:t>Loop 1</a:t>
              </a:r>
            </a:p>
          </p:txBody>
        </p:sp>
        <p:sp>
          <p:nvSpPr>
            <p:cNvPr id="134" name="Rounded Rectangle 133"/>
            <p:cNvSpPr/>
            <p:nvPr/>
          </p:nvSpPr>
          <p:spPr>
            <a:xfrm>
              <a:off x="7516142" y="1683235"/>
              <a:ext cx="777101" cy="981131"/>
            </a:xfrm>
            <a:prstGeom prst="round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TextBox 135"/>
            <p:cNvSpPr txBox="1"/>
            <p:nvPr/>
          </p:nvSpPr>
          <p:spPr>
            <a:xfrm>
              <a:off x="7572121" y="2407975"/>
              <a:ext cx="607859" cy="276999"/>
            </a:xfrm>
            <a:prstGeom prst="rect">
              <a:avLst/>
            </a:prstGeom>
            <a:noFill/>
          </p:spPr>
          <p:txBody>
            <a:bodyPr wrap="none" rtlCol="0">
              <a:spAutoFit/>
            </a:bodyPr>
            <a:lstStyle/>
            <a:p>
              <a:r>
                <a:rPr lang="en-US" sz="1200" dirty="0">
                  <a:solidFill>
                    <a:srgbClr val="FF0000"/>
                  </a:solidFill>
                </a:rPr>
                <a:t>Loop 2</a:t>
              </a:r>
            </a:p>
          </p:txBody>
        </p:sp>
        <p:sp>
          <p:nvSpPr>
            <p:cNvPr id="137" name="Rounded Rectangle 136"/>
            <p:cNvSpPr/>
            <p:nvPr/>
          </p:nvSpPr>
          <p:spPr>
            <a:xfrm>
              <a:off x="5699956" y="1297637"/>
              <a:ext cx="2902177" cy="1576796"/>
            </a:xfrm>
            <a:prstGeom prst="round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TextBox 138"/>
            <p:cNvSpPr txBox="1"/>
            <p:nvPr/>
          </p:nvSpPr>
          <p:spPr>
            <a:xfrm>
              <a:off x="7302670" y="1222828"/>
              <a:ext cx="607859" cy="276999"/>
            </a:xfrm>
            <a:prstGeom prst="rect">
              <a:avLst/>
            </a:prstGeom>
            <a:noFill/>
          </p:spPr>
          <p:txBody>
            <a:bodyPr wrap="none" rtlCol="0">
              <a:spAutoFit/>
            </a:bodyPr>
            <a:lstStyle/>
            <a:p>
              <a:r>
                <a:rPr lang="en-US" sz="1200" dirty="0">
                  <a:solidFill>
                    <a:srgbClr val="FF0000"/>
                  </a:solidFill>
                </a:rPr>
                <a:t>Loop 3</a:t>
              </a:r>
            </a:p>
          </p:txBody>
        </p:sp>
      </p:grpSp>
      <p:sp>
        <p:nvSpPr>
          <p:cNvPr id="140" name="TextBox 139"/>
          <p:cNvSpPr txBox="1"/>
          <p:nvPr/>
        </p:nvSpPr>
        <p:spPr>
          <a:xfrm>
            <a:off x="481475" y="5706274"/>
            <a:ext cx="8506360" cy="400110"/>
          </a:xfrm>
          <a:prstGeom prst="rect">
            <a:avLst/>
          </a:prstGeom>
          <a:noFill/>
        </p:spPr>
        <p:txBody>
          <a:bodyPr wrap="square" rtlCol="0">
            <a:spAutoFit/>
          </a:bodyPr>
          <a:lstStyle/>
          <a:p>
            <a:r>
              <a:rPr lang="en-US" sz="2000" dirty="0">
                <a:solidFill>
                  <a:srgbClr val="FF0000"/>
                </a:solidFill>
                <a:latin typeface="Apple Chancery"/>
                <a:cs typeface="Apple Chancery"/>
              </a:rPr>
              <a:t>--in the circuit </a:t>
            </a:r>
            <a:r>
              <a:rPr lang="en-US" sz="2000" dirty="0">
                <a:latin typeface="Times New Roman"/>
                <a:cs typeface="Times New Roman"/>
              </a:rPr>
              <a:t>above, there are </a:t>
            </a:r>
            <a:r>
              <a:rPr lang="en-US" sz="2000" dirty="0">
                <a:solidFill>
                  <a:srgbClr val="0000FF"/>
                </a:solidFill>
                <a:latin typeface="Times New Roman"/>
                <a:cs typeface="Times New Roman"/>
              </a:rPr>
              <a:t>three loops</a:t>
            </a:r>
            <a:r>
              <a:rPr lang="en-US" sz="2000" dirty="0">
                <a:latin typeface="Times New Roman"/>
                <a:cs typeface="Times New Roman"/>
              </a:rPr>
              <a:t>.</a:t>
            </a:r>
            <a:endParaRPr lang="en-US" sz="2800" dirty="0">
              <a:solidFill>
                <a:srgbClr val="FF0000"/>
              </a:solidFill>
              <a:latin typeface="Apple Chancery"/>
              <a:cs typeface="Apple Chancery"/>
            </a:endParaRPr>
          </a:p>
        </p:txBody>
      </p:sp>
      <p:grpSp>
        <p:nvGrpSpPr>
          <p:cNvPr id="11" name="Group 10"/>
          <p:cNvGrpSpPr/>
          <p:nvPr/>
        </p:nvGrpSpPr>
        <p:grpSpPr>
          <a:xfrm>
            <a:off x="6996113" y="996950"/>
            <a:ext cx="469368" cy="2087297"/>
            <a:chOff x="6996113" y="996950"/>
            <a:chExt cx="469368" cy="2087297"/>
          </a:xfrm>
        </p:grpSpPr>
        <p:graphicFrame>
          <p:nvGraphicFramePr>
            <p:cNvPr id="144" name="Object 2"/>
            <p:cNvGraphicFramePr>
              <a:graphicFrameLocks noChangeAspect="1"/>
            </p:cNvGraphicFramePr>
            <p:nvPr>
              <p:extLst>
                <p:ext uri="{D42A27DB-BD31-4B8C-83A1-F6EECF244321}">
                  <p14:modId xmlns:p14="http://schemas.microsoft.com/office/powerpoint/2010/main" val="3042624894"/>
                </p:ext>
              </p:extLst>
            </p:nvPr>
          </p:nvGraphicFramePr>
          <p:xfrm>
            <a:off x="7059081" y="2890572"/>
            <a:ext cx="406400" cy="193675"/>
          </p:xfrm>
          <a:graphic>
            <a:graphicData uri="http://schemas.openxmlformats.org/presentationml/2006/ole">
              <mc:AlternateContent xmlns:mc="http://schemas.openxmlformats.org/markup-compatibility/2006">
                <mc:Choice xmlns:v="urn:schemas-microsoft-com:vml" Requires="v">
                  <p:oleObj spid="_x0000_s2450951" name="Equation" r:id="rId4" imgW="342900" imgH="165100" progId="Equation.DSMT4">
                    <p:embed/>
                  </p:oleObj>
                </mc:Choice>
                <mc:Fallback>
                  <p:oleObj name="Equation" r:id="rId4" imgW="342900" imgH="165100" progId="Equation.DSMT4">
                    <p:embed/>
                    <p:pic>
                      <p:nvPicPr>
                        <p:cNvPr id="0" name=""/>
                        <p:cNvPicPr>
                          <a:picLocks noChangeAspect="1" noChangeArrowheads="1"/>
                        </p:cNvPicPr>
                        <p:nvPr/>
                      </p:nvPicPr>
                      <p:blipFill>
                        <a:blip r:embed="rId5"/>
                        <a:srcRect/>
                        <a:stretch>
                          <a:fillRect/>
                        </a:stretch>
                      </p:blipFill>
                      <p:spPr bwMode="auto">
                        <a:xfrm>
                          <a:off x="7059081" y="2890572"/>
                          <a:ext cx="406400" cy="193675"/>
                        </a:xfrm>
                        <a:prstGeom prst="rect">
                          <a:avLst/>
                        </a:prstGeom>
                        <a:noFill/>
                        <a:ln>
                          <a:noFill/>
                        </a:ln>
                        <a:effectLst/>
                      </p:spPr>
                    </p:pic>
                  </p:oleObj>
                </mc:Fallback>
              </mc:AlternateContent>
            </a:graphicData>
          </a:graphic>
        </p:graphicFrame>
        <p:graphicFrame>
          <p:nvGraphicFramePr>
            <p:cNvPr id="141" name="Object 2"/>
            <p:cNvGraphicFramePr>
              <a:graphicFrameLocks noChangeAspect="1"/>
            </p:cNvGraphicFramePr>
            <p:nvPr>
              <p:extLst>
                <p:ext uri="{D42A27DB-BD31-4B8C-83A1-F6EECF244321}">
                  <p14:modId xmlns:p14="http://schemas.microsoft.com/office/powerpoint/2010/main" val="3624467881"/>
                </p:ext>
              </p:extLst>
            </p:nvPr>
          </p:nvGraphicFramePr>
          <p:xfrm>
            <a:off x="6996113" y="996950"/>
            <a:ext cx="406400" cy="193675"/>
          </p:xfrm>
          <a:graphic>
            <a:graphicData uri="http://schemas.openxmlformats.org/presentationml/2006/ole">
              <mc:AlternateContent xmlns:mc="http://schemas.openxmlformats.org/markup-compatibility/2006">
                <mc:Choice xmlns:v="urn:schemas-microsoft-com:vml" Requires="v">
                  <p:oleObj spid="_x0000_s2450952" name="Equation" r:id="rId6" imgW="342900" imgH="165100" progId="Equation.DSMT4">
                    <p:embed/>
                  </p:oleObj>
                </mc:Choice>
                <mc:Fallback>
                  <p:oleObj name="Equation" r:id="rId6" imgW="342900" imgH="165100" progId="Equation.DSMT4">
                    <p:embed/>
                    <p:pic>
                      <p:nvPicPr>
                        <p:cNvPr id="0" name=""/>
                        <p:cNvPicPr>
                          <a:picLocks noChangeAspect="1" noChangeArrowheads="1"/>
                        </p:cNvPicPr>
                        <p:nvPr/>
                      </p:nvPicPr>
                      <p:blipFill>
                        <a:blip r:embed="rId7"/>
                        <a:srcRect/>
                        <a:stretch>
                          <a:fillRect/>
                        </a:stretch>
                      </p:blipFill>
                      <p:spPr bwMode="auto">
                        <a:xfrm>
                          <a:off x="6996113" y="996950"/>
                          <a:ext cx="406400" cy="193675"/>
                        </a:xfrm>
                        <a:prstGeom prst="rect">
                          <a:avLst/>
                        </a:prstGeom>
                        <a:noFill/>
                        <a:ln>
                          <a:noFill/>
                        </a:ln>
                        <a:effectLst/>
                      </p:spPr>
                    </p:pic>
                  </p:oleObj>
                </mc:Fallback>
              </mc:AlternateContent>
            </a:graphicData>
          </a:graphic>
        </p:graphicFrame>
        <p:graphicFrame>
          <p:nvGraphicFramePr>
            <p:cNvPr id="142" name="Object 2"/>
            <p:cNvGraphicFramePr>
              <a:graphicFrameLocks noChangeAspect="1"/>
            </p:cNvGraphicFramePr>
            <p:nvPr>
              <p:extLst>
                <p:ext uri="{D42A27DB-BD31-4B8C-83A1-F6EECF244321}">
                  <p14:modId xmlns:p14="http://schemas.microsoft.com/office/powerpoint/2010/main" val="4252861286"/>
                </p:ext>
              </p:extLst>
            </p:nvPr>
          </p:nvGraphicFramePr>
          <p:xfrm>
            <a:off x="7123256" y="1139079"/>
            <a:ext cx="152400" cy="196850"/>
          </p:xfrm>
          <a:graphic>
            <a:graphicData uri="http://schemas.openxmlformats.org/presentationml/2006/ole">
              <mc:AlternateContent xmlns:mc="http://schemas.openxmlformats.org/markup-compatibility/2006">
                <mc:Choice xmlns:v="urn:schemas-microsoft-com:vml" Requires="v">
                  <p:oleObj spid="_x0000_s2450953" name="Equation" r:id="rId8" imgW="88900" imgH="114300" progId="Equation.DSMT4">
                    <p:embed/>
                  </p:oleObj>
                </mc:Choice>
                <mc:Fallback>
                  <p:oleObj name="Equation" r:id="rId8" imgW="88900" imgH="114300" progId="Equation.DSMT4">
                    <p:embed/>
                    <p:pic>
                      <p:nvPicPr>
                        <p:cNvPr id="0" name=""/>
                        <p:cNvPicPr>
                          <a:picLocks noChangeAspect="1" noChangeArrowheads="1"/>
                        </p:cNvPicPr>
                        <p:nvPr/>
                      </p:nvPicPr>
                      <p:blipFill>
                        <a:blip r:embed="rId9"/>
                        <a:srcRect/>
                        <a:stretch>
                          <a:fillRect/>
                        </a:stretch>
                      </p:blipFill>
                      <p:spPr bwMode="auto">
                        <a:xfrm>
                          <a:off x="7123256" y="1139079"/>
                          <a:ext cx="152400" cy="196850"/>
                        </a:xfrm>
                        <a:prstGeom prst="rect">
                          <a:avLst/>
                        </a:prstGeom>
                        <a:noFill/>
                        <a:ln>
                          <a:noFill/>
                        </a:ln>
                        <a:effectLst/>
                      </p:spPr>
                    </p:pic>
                  </p:oleObj>
                </mc:Fallback>
              </mc:AlternateContent>
            </a:graphicData>
          </a:graphic>
        </p:graphicFrame>
        <p:graphicFrame>
          <p:nvGraphicFramePr>
            <p:cNvPr id="143" name="Object 2"/>
            <p:cNvGraphicFramePr>
              <a:graphicFrameLocks noChangeAspect="1"/>
            </p:cNvGraphicFramePr>
            <p:nvPr>
              <p:extLst>
                <p:ext uri="{D42A27DB-BD31-4B8C-83A1-F6EECF244321}">
                  <p14:modId xmlns:p14="http://schemas.microsoft.com/office/powerpoint/2010/main" val="2624305145"/>
                </p:ext>
              </p:extLst>
            </p:nvPr>
          </p:nvGraphicFramePr>
          <p:xfrm>
            <a:off x="7182522" y="2830245"/>
            <a:ext cx="152400" cy="196850"/>
          </p:xfrm>
          <a:graphic>
            <a:graphicData uri="http://schemas.openxmlformats.org/presentationml/2006/ole">
              <mc:AlternateContent xmlns:mc="http://schemas.openxmlformats.org/markup-compatibility/2006">
                <mc:Choice xmlns:v="urn:schemas-microsoft-com:vml" Requires="v">
                  <p:oleObj spid="_x0000_s2450954" name="Equation" r:id="rId10" imgW="88900" imgH="114300" progId="Equation.DSMT4">
                    <p:embed/>
                  </p:oleObj>
                </mc:Choice>
                <mc:Fallback>
                  <p:oleObj name="Equation" r:id="rId10" imgW="88900" imgH="114300" progId="Equation.DSMT4">
                    <p:embed/>
                    <p:pic>
                      <p:nvPicPr>
                        <p:cNvPr id="0" name=""/>
                        <p:cNvPicPr>
                          <a:picLocks noChangeAspect="1" noChangeArrowheads="1"/>
                        </p:cNvPicPr>
                        <p:nvPr/>
                      </p:nvPicPr>
                      <p:blipFill>
                        <a:blip r:embed="rId11"/>
                        <a:srcRect/>
                        <a:stretch>
                          <a:fillRect/>
                        </a:stretch>
                      </p:blipFill>
                      <p:spPr bwMode="auto">
                        <a:xfrm>
                          <a:off x="7182522" y="2830245"/>
                          <a:ext cx="152400" cy="196850"/>
                        </a:xfrm>
                        <a:prstGeom prst="rect">
                          <a:avLst/>
                        </a:prstGeom>
                        <a:noFill/>
                        <a:ln>
                          <a:noFill/>
                        </a:ln>
                        <a:effectLst/>
                      </p:spPr>
                    </p:pic>
                  </p:oleObj>
                </mc:Fallback>
              </mc:AlternateContent>
            </a:graphicData>
          </a:graphic>
        </p:graphicFrame>
      </p:grpSp>
    </p:spTree>
    <p:extLst>
      <p:ext uri="{BB962C8B-B14F-4D97-AF65-F5344CB8AC3E}">
        <p14:creationId xmlns:p14="http://schemas.microsoft.com/office/powerpoint/2010/main" val="34816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dissolve">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dissolve">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dissolve">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dissolve">
                                      <p:cBhvr>
                                        <p:cTn id="37" dur="5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dissolve">
                                      <p:cBhvr>
                                        <p:cTn id="47" dur="50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dissolve">
                                      <p:cBhvr>
                                        <p:cTn id="52" dur="500"/>
                                        <p:tgtEl>
                                          <p:spTgt spid="8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40"/>
                                        </p:tgtEl>
                                        <p:attrNameLst>
                                          <p:attrName>style.visibility</p:attrName>
                                        </p:attrNameLst>
                                      </p:cBhvr>
                                      <p:to>
                                        <p:strVal val="visible"/>
                                      </p:to>
                                    </p:set>
                                    <p:animEffect transition="in" filter="dissolve">
                                      <p:cBhvr>
                                        <p:cTn id="57" dur="500"/>
                                        <p:tgtEl>
                                          <p:spTgt spid="14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dissolve">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5" grpId="0"/>
      <p:bldP spid="78" grpId="0"/>
      <p:bldP spid="79" grpId="0"/>
      <p:bldP spid="80" grpId="0"/>
      <p:bldP spid="81" grpId="0"/>
      <p:bldP spid="82" grpId="0"/>
      <p:bldP spid="84" grpId="0"/>
      <p:bldP spid="14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For your Amusement</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21.)</a:t>
            </a:r>
          </a:p>
        </p:txBody>
      </p:sp>
      <p:sp>
        <p:nvSpPr>
          <p:cNvPr id="4" name="TextBox 3"/>
          <p:cNvSpPr txBox="1"/>
          <p:nvPr/>
        </p:nvSpPr>
        <p:spPr>
          <a:xfrm>
            <a:off x="263787" y="1180505"/>
            <a:ext cx="3660514" cy="523220"/>
          </a:xfrm>
          <a:prstGeom prst="rect">
            <a:avLst/>
          </a:prstGeom>
          <a:noFill/>
        </p:spPr>
        <p:txBody>
          <a:bodyPr wrap="square" rtlCol="0">
            <a:spAutoFit/>
          </a:bodyPr>
          <a:lstStyle/>
          <a:p>
            <a:r>
              <a:rPr lang="en-US" sz="2800" dirty="0">
                <a:solidFill>
                  <a:srgbClr val="FF0000"/>
                </a:solidFill>
                <a:latin typeface="Apple Chancery"/>
                <a:cs typeface="Apple Chancery"/>
              </a:rPr>
              <a:t>For the circuit </a:t>
            </a:r>
            <a:r>
              <a:rPr lang="en-US" sz="2000" dirty="0">
                <a:latin typeface="Times New Roman"/>
                <a:cs typeface="Times New Roman"/>
              </a:rPr>
              <a:t>to the right:</a:t>
            </a:r>
            <a:endParaRPr lang="en-US" sz="2800" dirty="0">
              <a:solidFill>
                <a:srgbClr val="FF0000"/>
              </a:solidFill>
              <a:latin typeface="Apple Chancery"/>
              <a:cs typeface="Apple Chancery"/>
            </a:endParaRPr>
          </a:p>
        </p:txBody>
      </p:sp>
      <p:sp>
        <p:nvSpPr>
          <p:cNvPr id="75" name="TextBox 74"/>
          <p:cNvSpPr txBox="1"/>
          <p:nvPr/>
        </p:nvSpPr>
        <p:spPr>
          <a:xfrm>
            <a:off x="532275" y="1821002"/>
            <a:ext cx="4828913" cy="400110"/>
          </a:xfrm>
          <a:prstGeom prst="rect">
            <a:avLst/>
          </a:prstGeom>
          <a:noFill/>
        </p:spPr>
        <p:txBody>
          <a:bodyPr wrap="square" rtlCol="0">
            <a:spAutoFit/>
          </a:bodyPr>
          <a:lstStyle/>
          <a:p>
            <a:r>
              <a:rPr lang="en-US" sz="2000" dirty="0">
                <a:solidFill>
                  <a:srgbClr val="FF0000"/>
                </a:solidFill>
                <a:latin typeface="Apple Chancery"/>
                <a:cs typeface="Apple Chancery"/>
              </a:rPr>
              <a:t>a.) How many </a:t>
            </a:r>
            <a:r>
              <a:rPr lang="en-US" sz="2000" i="1" dirty="0">
                <a:solidFill>
                  <a:srgbClr val="0000FF"/>
                </a:solidFill>
                <a:latin typeface="Times New Roman"/>
                <a:cs typeface="Times New Roman"/>
              </a:rPr>
              <a:t>branches</a:t>
            </a:r>
            <a:r>
              <a:rPr lang="en-US" sz="2000" dirty="0">
                <a:solidFill>
                  <a:srgbClr val="0000FF"/>
                </a:solidFill>
                <a:latin typeface="Times New Roman"/>
                <a:cs typeface="Times New Roman"/>
              </a:rPr>
              <a:t> </a:t>
            </a:r>
            <a:r>
              <a:rPr lang="en-US" sz="2000" dirty="0">
                <a:latin typeface="Times New Roman"/>
                <a:cs typeface="Times New Roman"/>
              </a:rPr>
              <a:t>are there?</a:t>
            </a:r>
            <a:endParaRPr lang="en-US" sz="2800" dirty="0">
              <a:solidFill>
                <a:srgbClr val="FF0000"/>
              </a:solidFill>
              <a:latin typeface="Apple Chancery"/>
              <a:cs typeface="Apple Chancery"/>
            </a:endParaRPr>
          </a:p>
        </p:txBody>
      </p:sp>
      <p:sp>
        <p:nvSpPr>
          <p:cNvPr id="78" name="TextBox 77"/>
          <p:cNvSpPr txBox="1"/>
          <p:nvPr/>
        </p:nvSpPr>
        <p:spPr>
          <a:xfrm>
            <a:off x="1475834" y="2221112"/>
            <a:ext cx="1343092" cy="400110"/>
          </a:xfrm>
          <a:prstGeom prst="rect">
            <a:avLst/>
          </a:prstGeom>
          <a:noFill/>
        </p:spPr>
        <p:txBody>
          <a:bodyPr wrap="square" rtlCol="0">
            <a:spAutoFit/>
          </a:bodyPr>
          <a:lstStyle/>
          <a:p>
            <a:r>
              <a:rPr lang="en-US" sz="2000" dirty="0">
                <a:latin typeface="Times New Roman"/>
                <a:cs typeface="Times New Roman"/>
              </a:rPr>
              <a:t>six</a:t>
            </a:r>
            <a:endParaRPr lang="en-US" sz="2800" dirty="0">
              <a:solidFill>
                <a:srgbClr val="FF0000"/>
              </a:solidFill>
              <a:latin typeface="Apple Chancery"/>
              <a:cs typeface="Apple Chancery"/>
            </a:endParaRPr>
          </a:p>
        </p:txBody>
      </p:sp>
      <p:sp>
        <p:nvSpPr>
          <p:cNvPr id="169" name="Rounded Rectangle 168"/>
          <p:cNvSpPr/>
          <p:nvPr/>
        </p:nvSpPr>
        <p:spPr>
          <a:xfrm rot="2675809">
            <a:off x="6389880" y="1467807"/>
            <a:ext cx="1304454" cy="1395330"/>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6901910" y="1064064"/>
            <a:ext cx="259886" cy="2205932"/>
            <a:chOff x="6901910" y="784664"/>
            <a:chExt cx="259886" cy="2205932"/>
          </a:xfrm>
        </p:grpSpPr>
        <p:sp>
          <p:nvSpPr>
            <p:cNvPr id="83" name="Line 43"/>
            <p:cNvSpPr>
              <a:spLocks noChangeShapeType="1"/>
            </p:cNvSpPr>
            <p:nvPr/>
          </p:nvSpPr>
          <p:spPr bwMode="auto">
            <a:xfrm flipH="1">
              <a:off x="7008502" y="784664"/>
              <a:ext cx="23351" cy="94124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44"/>
            <p:cNvSpPr>
              <a:spLocks noChangeShapeType="1"/>
            </p:cNvSpPr>
            <p:nvPr/>
          </p:nvSpPr>
          <p:spPr bwMode="auto">
            <a:xfrm>
              <a:off x="7040031" y="2204349"/>
              <a:ext cx="0" cy="78624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06" name="Group 49"/>
            <p:cNvGrpSpPr>
              <a:grpSpLocks/>
            </p:cNvGrpSpPr>
            <p:nvPr/>
          </p:nvGrpSpPr>
          <p:grpSpPr bwMode="auto">
            <a:xfrm rot="5457964">
              <a:off x="6793101" y="1835185"/>
              <a:ext cx="477504" cy="259886"/>
              <a:chOff x="4320" y="1536"/>
              <a:chExt cx="384" cy="240"/>
            </a:xfrm>
          </p:grpSpPr>
          <p:sp>
            <p:nvSpPr>
              <p:cNvPr id="107"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2"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76" name="Line 41"/>
          <p:cNvSpPr>
            <a:spLocks noChangeShapeType="1"/>
          </p:cNvSpPr>
          <p:nvPr/>
        </p:nvSpPr>
        <p:spPr bwMode="auto">
          <a:xfrm>
            <a:off x="5600699" y="2165471"/>
            <a:ext cx="213312" cy="223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 name="Group 4"/>
          <p:cNvGrpSpPr/>
          <p:nvPr/>
        </p:nvGrpSpPr>
        <p:grpSpPr>
          <a:xfrm>
            <a:off x="5814011" y="1064063"/>
            <a:ext cx="1223383" cy="1101408"/>
            <a:chOff x="5792873" y="1010917"/>
            <a:chExt cx="1402049" cy="1101408"/>
          </a:xfrm>
        </p:grpSpPr>
        <p:grpSp>
          <p:nvGrpSpPr>
            <p:cNvPr id="69" name="Group 40"/>
            <p:cNvGrpSpPr>
              <a:grpSpLocks/>
            </p:cNvGrpSpPr>
            <p:nvPr/>
          </p:nvGrpSpPr>
          <p:grpSpPr bwMode="auto">
            <a:xfrm rot="19698775">
              <a:off x="6255369" y="1408771"/>
              <a:ext cx="478466" cy="299762"/>
              <a:chOff x="4320" y="1536"/>
              <a:chExt cx="384" cy="240"/>
            </a:xfrm>
          </p:grpSpPr>
          <p:sp>
            <p:nvSpPr>
              <p:cNvPr id="70"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2"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7" name="Line 42"/>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1" name="Line 42"/>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82" name="Group 181"/>
          <p:cNvGrpSpPr/>
          <p:nvPr/>
        </p:nvGrpSpPr>
        <p:grpSpPr>
          <a:xfrm flipV="1">
            <a:off x="5809737" y="2165471"/>
            <a:ext cx="1223383" cy="1101408"/>
            <a:chOff x="5792873" y="1010917"/>
            <a:chExt cx="1402049" cy="1101408"/>
          </a:xfrm>
        </p:grpSpPr>
        <p:grpSp>
          <p:nvGrpSpPr>
            <p:cNvPr id="183" name="Group 40"/>
            <p:cNvGrpSpPr>
              <a:grpSpLocks/>
            </p:cNvGrpSpPr>
            <p:nvPr/>
          </p:nvGrpSpPr>
          <p:grpSpPr bwMode="auto">
            <a:xfrm rot="19698775">
              <a:off x="6255369" y="1408771"/>
              <a:ext cx="478466" cy="299762"/>
              <a:chOff x="4320" y="1536"/>
              <a:chExt cx="384" cy="240"/>
            </a:xfrm>
          </p:grpSpPr>
          <p:sp>
            <p:nvSpPr>
              <p:cNvPr id="18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84" name="Line 42"/>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 name="Line 42"/>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92" name="Line 41"/>
          <p:cNvSpPr>
            <a:spLocks noChangeShapeType="1"/>
          </p:cNvSpPr>
          <p:nvPr/>
        </p:nvSpPr>
        <p:spPr bwMode="auto">
          <a:xfrm flipH="1">
            <a:off x="8255236" y="2165471"/>
            <a:ext cx="177564" cy="447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93" name="Group 192"/>
          <p:cNvGrpSpPr/>
          <p:nvPr/>
        </p:nvGrpSpPr>
        <p:grpSpPr>
          <a:xfrm flipH="1">
            <a:off x="7031853" y="1066300"/>
            <a:ext cx="1223383" cy="1101408"/>
            <a:chOff x="5792873" y="1010917"/>
            <a:chExt cx="1402049" cy="1101408"/>
          </a:xfrm>
        </p:grpSpPr>
        <p:grpSp>
          <p:nvGrpSpPr>
            <p:cNvPr id="203" name="Group 40"/>
            <p:cNvGrpSpPr>
              <a:grpSpLocks/>
            </p:cNvGrpSpPr>
            <p:nvPr/>
          </p:nvGrpSpPr>
          <p:grpSpPr bwMode="auto">
            <a:xfrm rot="19698775">
              <a:off x="6255369" y="1408771"/>
              <a:ext cx="478466" cy="299762"/>
              <a:chOff x="4320" y="1536"/>
              <a:chExt cx="384" cy="240"/>
            </a:xfrm>
          </p:grpSpPr>
          <p:sp>
            <p:nvSpPr>
              <p:cNvPr id="20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04" name="Line 42"/>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 name="Line 42"/>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94" name="Group 193"/>
          <p:cNvGrpSpPr/>
          <p:nvPr/>
        </p:nvGrpSpPr>
        <p:grpSpPr>
          <a:xfrm flipH="1" flipV="1">
            <a:off x="7036128" y="2167708"/>
            <a:ext cx="1223383" cy="1101408"/>
            <a:chOff x="5792873" y="1010917"/>
            <a:chExt cx="1402049" cy="1101408"/>
          </a:xfrm>
        </p:grpSpPr>
        <p:grpSp>
          <p:nvGrpSpPr>
            <p:cNvPr id="195" name="Group 40"/>
            <p:cNvGrpSpPr>
              <a:grpSpLocks/>
            </p:cNvGrpSpPr>
            <p:nvPr/>
          </p:nvGrpSpPr>
          <p:grpSpPr bwMode="auto">
            <a:xfrm rot="19698775">
              <a:off x="6255369" y="1408771"/>
              <a:ext cx="478466" cy="299762"/>
              <a:chOff x="4320" y="1536"/>
              <a:chExt cx="384" cy="240"/>
            </a:xfrm>
          </p:grpSpPr>
          <p:sp>
            <p:nvSpPr>
              <p:cNvPr id="198"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9"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0"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1"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2"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96" name="Line 42"/>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7" name="Line 42"/>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6" name="Group 15"/>
          <p:cNvGrpSpPr/>
          <p:nvPr/>
        </p:nvGrpSpPr>
        <p:grpSpPr>
          <a:xfrm>
            <a:off x="5600700" y="2165471"/>
            <a:ext cx="2832100" cy="1842534"/>
            <a:chOff x="5600700" y="1886071"/>
            <a:chExt cx="2832100" cy="1842534"/>
          </a:xfrm>
        </p:grpSpPr>
        <p:grpSp>
          <p:nvGrpSpPr>
            <p:cNvPr id="2" name="Group 1"/>
            <p:cNvGrpSpPr/>
            <p:nvPr/>
          </p:nvGrpSpPr>
          <p:grpSpPr>
            <a:xfrm rot="16200000">
              <a:off x="6717949" y="2013754"/>
              <a:ext cx="597602" cy="2832099"/>
              <a:chOff x="5342548" y="589495"/>
              <a:chExt cx="597602" cy="2832099"/>
            </a:xfrm>
          </p:grpSpPr>
          <p:sp>
            <p:nvSpPr>
              <p:cNvPr id="150" name="Line 101"/>
              <p:cNvSpPr>
                <a:spLocks noChangeShapeType="1"/>
              </p:cNvSpPr>
              <p:nvPr/>
            </p:nvSpPr>
            <p:spPr bwMode="auto">
              <a:xfrm flipH="1">
                <a:off x="5640387" y="589495"/>
                <a:ext cx="963" cy="142584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 name="Line 102"/>
              <p:cNvSpPr>
                <a:spLocks noChangeShapeType="1"/>
              </p:cNvSpPr>
              <p:nvPr/>
            </p:nvSpPr>
            <p:spPr bwMode="auto">
              <a:xfrm>
                <a:off x="5342548" y="2015335"/>
                <a:ext cx="59760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 name="Line 103"/>
              <p:cNvSpPr>
                <a:spLocks noChangeShapeType="1"/>
              </p:cNvSpPr>
              <p:nvPr/>
            </p:nvSpPr>
            <p:spPr bwMode="auto">
              <a:xfrm>
                <a:off x="5580820" y="2134471"/>
                <a:ext cx="11913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 name="Line 104"/>
              <p:cNvSpPr>
                <a:spLocks noChangeShapeType="1"/>
              </p:cNvSpPr>
              <p:nvPr/>
            </p:nvSpPr>
            <p:spPr bwMode="auto">
              <a:xfrm>
                <a:off x="5640387" y="2134472"/>
                <a:ext cx="963" cy="128712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1" name="Line 41"/>
            <p:cNvSpPr>
              <a:spLocks noChangeShapeType="1"/>
            </p:cNvSpPr>
            <p:nvPr/>
          </p:nvSpPr>
          <p:spPr bwMode="auto">
            <a:xfrm flipH="1" flipV="1">
              <a:off x="8432800" y="1886071"/>
              <a:ext cx="0" cy="154373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2" name="Line 41"/>
            <p:cNvSpPr>
              <a:spLocks noChangeShapeType="1"/>
            </p:cNvSpPr>
            <p:nvPr/>
          </p:nvSpPr>
          <p:spPr bwMode="auto">
            <a:xfrm flipH="1" flipV="1">
              <a:off x="5600700" y="1886071"/>
              <a:ext cx="0" cy="154373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213" name="Object 2"/>
          <p:cNvGraphicFramePr>
            <a:graphicFrameLocks noChangeAspect="1"/>
          </p:cNvGraphicFramePr>
          <p:nvPr>
            <p:extLst>
              <p:ext uri="{D42A27DB-BD31-4B8C-83A1-F6EECF244321}">
                <p14:modId xmlns:p14="http://schemas.microsoft.com/office/powerpoint/2010/main" val="3221303901"/>
              </p:ext>
            </p:extLst>
          </p:nvPr>
        </p:nvGraphicFramePr>
        <p:xfrm>
          <a:off x="7166238" y="2067681"/>
          <a:ext cx="269016" cy="270244"/>
        </p:xfrm>
        <a:graphic>
          <a:graphicData uri="http://schemas.openxmlformats.org/presentationml/2006/ole">
            <mc:AlternateContent xmlns:mc="http://schemas.openxmlformats.org/markup-compatibility/2006">
              <mc:Choice xmlns:v="urn:schemas-microsoft-com:vml" Requires="v">
                <p:oleObj spid="_x0000_s2538369" name="Equation" r:id="rId4" imgW="203200" imgH="203200" progId="Equation.DSMT4">
                  <p:embed/>
                </p:oleObj>
              </mc:Choice>
              <mc:Fallback>
                <p:oleObj name="Equation" r:id="rId4" imgW="203200" imgH="203200" progId="Equation.DSMT4">
                  <p:embed/>
                  <p:pic>
                    <p:nvPicPr>
                      <p:cNvPr id="0" name=""/>
                      <p:cNvPicPr>
                        <a:picLocks noChangeAspect="1" noChangeArrowheads="1"/>
                      </p:cNvPicPr>
                      <p:nvPr/>
                    </p:nvPicPr>
                    <p:blipFill>
                      <a:blip r:embed="rId5"/>
                      <a:srcRect/>
                      <a:stretch>
                        <a:fillRect/>
                      </a:stretch>
                    </p:blipFill>
                    <p:spPr bwMode="auto">
                      <a:xfrm>
                        <a:off x="7166238" y="2067681"/>
                        <a:ext cx="269016" cy="270244"/>
                      </a:xfrm>
                      <a:prstGeom prst="rect">
                        <a:avLst/>
                      </a:prstGeom>
                      <a:noFill/>
                      <a:ln>
                        <a:noFill/>
                      </a:ln>
                      <a:effectLst/>
                    </p:spPr>
                  </p:pic>
                </p:oleObj>
              </mc:Fallback>
            </mc:AlternateContent>
          </a:graphicData>
        </a:graphic>
      </p:graphicFrame>
      <p:graphicFrame>
        <p:nvGraphicFramePr>
          <p:cNvPr id="214" name="Object 2"/>
          <p:cNvGraphicFramePr>
            <a:graphicFrameLocks noChangeAspect="1"/>
          </p:cNvGraphicFramePr>
          <p:nvPr>
            <p:extLst>
              <p:ext uri="{D42A27DB-BD31-4B8C-83A1-F6EECF244321}">
                <p14:modId xmlns:p14="http://schemas.microsoft.com/office/powerpoint/2010/main" val="44086226"/>
              </p:ext>
            </p:extLst>
          </p:nvPr>
        </p:nvGraphicFramePr>
        <p:xfrm>
          <a:off x="6026249" y="1266900"/>
          <a:ext cx="269016" cy="270244"/>
        </p:xfrm>
        <a:graphic>
          <a:graphicData uri="http://schemas.openxmlformats.org/presentationml/2006/ole">
            <mc:AlternateContent xmlns:mc="http://schemas.openxmlformats.org/markup-compatibility/2006">
              <mc:Choice xmlns:v="urn:schemas-microsoft-com:vml" Requires="v">
                <p:oleObj spid="_x0000_s2538370" name="Equation" r:id="rId6" imgW="203200" imgH="203200" progId="Equation.DSMT4">
                  <p:embed/>
                </p:oleObj>
              </mc:Choice>
              <mc:Fallback>
                <p:oleObj name="Equation" r:id="rId6" imgW="203200" imgH="203200" progId="Equation.DSMT4">
                  <p:embed/>
                  <p:pic>
                    <p:nvPicPr>
                      <p:cNvPr id="0" name=""/>
                      <p:cNvPicPr>
                        <a:picLocks noChangeAspect="1" noChangeArrowheads="1"/>
                      </p:cNvPicPr>
                      <p:nvPr/>
                    </p:nvPicPr>
                    <p:blipFill>
                      <a:blip r:embed="rId7"/>
                      <a:srcRect/>
                      <a:stretch>
                        <a:fillRect/>
                      </a:stretch>
                    </p:blipFill>
                    <p:spPr bwMode="auto">
                      <a:xfrm>
                        <a:off x="6026249" y="1266900"/>
                        <a:ext cx="269016" cy="270244"/>
                      </a:xfrm>
                      <a:prstGeom prst="rect">
                        <a:avLst/>
                      </a:prstGeom>
                      <a:noFill/>
                      <a:ln>
                        <a:noFill/>
                      </a:ln>
                      <a:effectLst/>
                    </p:spPr>
                  </p:pic>
                </p:oleObj>
              </mc:Fallback>
            </mc:AlternateContent>
          </a:graphicData>
        </a:graphic>
      </p:graphicFrame>
      <p:graphicFrame>
        <p:nvGraphicFramePr>
          <p:cNvPr id="215" name="Object 2"/>
          <p:cNvGraphicFramePr>
            <a:graphicFrameLocks noChangeAspect="1"/>
          </p:cNvGraphicFramePr>
          <p:nvPr>
            <p:extLst>
              <p:ext uri="{D42A27DB-BD31-4B8C-83A1-F6EECF244321}">
                <p14:modId xmlns:p14="http://schemas.microsoft.com/office/powerpoint/2010/main" val="4016928578"/>
              </p:ext>
            </p:extLst>
          </p:nvPr>
        </p:nvGraphicFramePr>
        <p:xfrm>
          <a:off x="6119929" y="2796219"/>
          <a:ext cx="252412" cy="269875"/>
        </p:xfrm>
        <a:graphic>
          <a:graphicData uri="http://schemas.openxmlformats.org/presentationml/2006/ole">
            <mc:AlternateContent xmlns:mc="http://schemas.openxmlformats.org/markup-compatibility/2006">
              <mc:Choice xmlns:v="urn:schemas-microsoft-com:vml" Requires="v">
                <p:oleObj spid="_x0000_s2538371" name="Equation" r:id="rId8" imgW="190500" imgH="203200" progId="Equation.DSMT4">
                  <p:embed/>
                </p:oleObj>
              </mc:Choice>
              <mc:Fallback>
                <p:oleObj name="Equation" r:id="rId8" imgW="190500" imgH="203200" progId="Equation.DSMT4">
                  <p:embed/>
                  <p:pic>
                    <p:nvPicPr>
                      <p:cNvPr id="0" name=""/>
                      <p:cNvPicPr>
                        <a:picLocks noChangeAspect="1" noChangeArrowheads="1"/>
                      </p:cNvPicPr>
                      <p:nvPr/>
                    </p:nvPicPr>
                    <p:blipFill>
                      <a:blip r:embed="rId9"/>
                      <a:srcRect/>
                      <a:stretch>
                        <a:fillRect/>
                      </a:stretch>
                    </p:blipFill>
                    <p:spPr bwMode="auto">
                      <a:xfrm>
                        <a:off x="6119929" y="2796219"/>
                        <a:ext cx="252412" cy="269875"/>
                      </a:xfrm>
                      <a:prstGeom prst="rect">
                        <a:avLst/>
                      </a:prstGeom>
                      <a:noFill/>
                      <a:ln>
                        <a:noFill/>
                      </a:ln>
                      <a:effectLst/>
                    </p:spPr>
                  </p:pic>
                </p:oleObj>
              </mc:Fallback>
            </mc:AlternateContent>
          </a:graphicData>
        </a:graphic>
      </p:graphicFrame>
      <p:graphicFrame>
        <p:nvGraphicFramePr>
          <p:cNvPr id="216" name="Object 2"/>
          <p:cNvGraphicFramePr>
            <a:graphicFrameLocks noChangeAspect="1"/>
          </p:cNvGraphicFramePr>
          <p:nvPr>
            <p:extLst>
              <p:ext uri="{D42A27DB-BD31-4B8C-83A1-F6EECF244321}">
                <p14:modId xmlns:p14="http://schemas.microsoft.com/office/powerpoint/2010/main" val="1749799396"/>
              </p:ext>
            </p:extLst>
          </p:nvPr>
        </p:nvGraphicFramePr>
        <p:xfrm>
          <a:off x="7716838" y="1276350"/>
          <a:ext cx="285750" cy="269875"/>
        </p:xfrm>
        <a:graphic>
          <a:graphicData uri="http://schemas.openxmlformats.org/presentationml/2006/ole">
            <mc:AlternateContent xmlns:mc="http://schemas.openxmlformats.org/markup-compatibility/2006">
              <mc:Choice xmlns:v="urn:schemas-microsoft-com:vml" Requires="v">
                <p:oleObj spid="_x0000_s2538372" name="Equation" r:id="rId10" imgW="215900" imgH="203200" progId="Equation.DSMT4">
                  <p:embed/>
                </p:oleObj>
              </mc:Choice>
              <mc:Fallback>
                <p:oleObj name="Equation" r:id="rId10" imgW="215900" imgH="203200" progId="Equation.DSMT4">
                  <p:embed/>
                  <p:pic>
                    <p:nvPicPr>
                      <p:cNvPr id="0" name=""/>
                      <p:cNvPicPr>
                        <a:picLocks noChangeAspect="1" noChangeArrowheads="1"/>
                      </p:cNvPicPr>
                      <p:nvPr/>
                    </p:nvPicPr>
                    <p:blipFill>
                      <a:blip r:embed="rId11"/>
                      <a:srcRect/>
                      <a:stretch>
                        <a:fillRect/>
                      </a:stretch>
                    </p:blipFill>
                    <p:spPr bwMode="auto">
                      <a:xfrm>
                        <a:off x="7716838" y="1276350"/>
                        <a:ext cx="285750" cy="269875"/>
                      </a:xfrm>
                      <a:prstGeom prst="rect">
                        <a:avLst/>
                      </a:prstGeom>
                      <a:noFill/>
                      <a:ln>
                        <a:noFill/>
                      </a:ln>
                      <a:effectLst/>
                    </p:spPr>
                  </p:pic>
                </p:oleObj>
              </mc:Fallback>
            </mc:AlternateContent>
          </a:graphicData>
        </a:graphic>
      </p:graphicFrame>
      <p:graphicFrame>
        <p:nvGraphicFramePr>
          <p:cNvPr id="217" name="Object 2"/>
          <p:cNvGraphicFramePr>
            <a:graphicFrameLocks noChangeAspect="1"/>
          </p:cNvGraphicFramePr>
          <p:nvPr>
            <p:extLst>
              <p:ext uri="{D42A27DB-BD31-4B8C-83A1-F6EECF244321}">
                <p14:modId xmlns:p14="http://schemas.microsoft.com/office/powerpoint/2010/main" val="3259353480"/>
              </p:ext>
            </p:extLst>
          </p:nvPr>
        </p:nvGraphicFramePr>
        <p:xfrm>
          <a:off x="7751763" y="2795588"/>
          <a:ext cx="268287" cy="269875"/>
        </p:xfrm>
        <a:graphic>
          <a:graphicData uri="http://schemas.openxmlformats.org/presentationml/2006/ole">
            <mc:AlternateContent xmlns:mc="http://schemas.openxmlformats.org/markup-compatibility/2006">
              <mc:Choice xmlns:v="urn:schemas-microsoft-com:vml" Requires="v">
                <p:oleObj spid="_x0000_s2538373" name="Equation" r:id="rId12" imgW="203200" imgH="203200" progId="Equation.DSMT4">
                  <p:embed/>
                </p:oleObj>
              </mc:Choice>
              <mc:Fallback>
                <p:oleObj name="Equation" r:id="rId12" imgW="203200" imgH="203200" progId="Equation.DSMT4">
                  <p:embed/>
                  <p:pic>
                    <p:nvPicPr>
                      <p:cNvPr id="0" name=""/>
                      <p:cNvPicPr>
                        <a:picLocks noChangeAspect="1" noChangeArrowheads="1"/>
                      </p:cNvPicPr>
                      <p:nvPr/>
                    </p:nvPicPr>
                    <p:blipFill>
                      <a:blip r:embed="rId13"/>
                      <a:srcRect/>
                      <a:stretch>
                        <a:fillRect/>
                      </a:stretch>
                    </p:blipFill>
                    <p:spPr bwMode="auto">
                      <a:xfrm>
                        <a:off x="7751763" y="2795588"/>
                        <a:ext cx="268287" cy="269875"/>
                      </a:xfrm>
                      <a:prstGeom prst="rect">
                        <a:avLst/>
                      </a:prstGeom>
                      <a:noFill/>
                      <a:ln>
                        <a:noFill/>
                      </a:ln>
                      <a:effectLst/>
                    </p:spPr>
                  </p:pic>
                </p:oleObj>
              </mc:Fallback>
            </mc:AlternateContent>
          </a:graphicData>
        </a:graphic>
      </p:graphicFrame>
      <p:graphicFrame>
        <p:nvGraphicFramePr>
          <p:cNvPr id="218" name="Object 2"/>
          <p:cNvGraphicFramePr>
            <a:graphicFrameLocks noChangeAspect="1"/>
          </p:cNvGraphicFramePr>
          <p:nvPr>
            <p:extLst>
              <p:ext uri="{D42A27DB-BD31-4B8C-83A1-F6EECF244321}">
                <p14:modId xmlns:p14="http://schemas.microsoft.com/office/powerpoint/2010/main" val="2424557783"/>
              </p:ext>
            </p:extLst>
          </p:nvPr>
        </p:nvGraphicFramePr>
        <p:xfrm>
          <a:off x="7108825" y="3836988"/>
          <a:ext cx="150813" cy="185737"/>
        </p:xfrm>
        <a:graphic>
          <a:graphicData uri="http://schemas.openxmlformats.org/presentationml/2006/ole">
            <mc:AlternateContent xmlns:mc="http://schemas.openxmlformats.org/markup-compatibility/2006">
              <mc:Choice xmlns:v="urn:schemas-microsoft-com:vml" Requires="v">
                <p:oleObj spid="_x0000_s2538374" name="Equation" r:id="rId14" imgW="114300" imgH="139700" progId="Equation.DSMT4">
                  <p:embed/>
                </p:oleObj>
              </mc:Choice>
              <mc:Fallback>
                <p:oleObj name="Equation" r:id="rId14" imgW="114300" imgH="139700" progId="Equation.DSMT4">
                  <p:embed/>
                  <p:pic>
                    <p:nvPicPr>
                      <p:cNvPr id="0" name=""/>
                      <p:cNvPicPr>
                        <a:picLocks noChangeAspect="1" noChangeArrowheads="1"/>
                      </p:cNvPicPr>
                      <p:nvPr/>
                    </p:nvPicPr>
                    <p:blipFill>
                      <a:blip r:embed="rId15"/>
                      <a:srcRect/>
                      <a:stretch>
                        <a:fillRect/>
                      </a:stretch>
                    </p:blipFill>
                    <p:spPr bwMode="auto">
                      <a:xfrm>
                        <a:off x="7108825" y="3836988"/>
                        <a:ext cx="150813" cy="185737"/>
                      </a:xfrm>
                      <a:prstGeom prst="rect">
                        <a:avLst/>
                      </a:prstGeom>
                      <a:noFill/>
                      <a:ln>
                        <a:noFill/>
                      </a:ln>
                      <a:effectLst/>
                    </p:spPr>
                  </p:pic>
                </p:oleObj>
              </mc:Fallback>
            </mc:AlternateContent>
          </a:graphicData>
        </a:graphic>
      </p:graphicFrame>
      <p:sp>
        <p:nvSpPr>
          <p:cNvPr id="219" name="TextBox 218"/>
          <p:cNvSpPr txBox="1"/>
          <p:nvPr/>
        </p:nvSpPr>
        <p:spPr>
          <a:xfrm>
            <a:off x="532275" y="2621222"/>
            <a:ext cx="4828913" cy="400110"/>
          </a:xfrm>
          <a:prstGeom prst="rect">
            <a:avLst/>
          </a:prstGeom>
          <a:noFill/>
        </p:spPr>
        <p:txBody>
          <a:bodyPr wrap="square" rtlCol="0">
            <a:spAutoFit/>
          </a:bodyPr>
          <a:lstStyle/>
          <a:p>
            <a:r>
              <a:rPr lang="en-US" sz="2000" dirty="0">
                <a:solidFill>
                  <a:srgbClr val="FF0000"/>
                </a:solidFill>
                <a:latin typeface="Apple Chancery"/>
                <a:cs typeface="Apple Chancery"/>
              </a:rPr>
              <a:t>b.) How many </a:t>
            </a:r>
            <a:r>
              <a:rPr lang="en-US" sz="2000" i="1" dirty="0">
                <a:solidFill>
                  <a:srgbClr val="0000FF"/>
                </a:solidFill>
                <a:latin typeface="Times New Roman"/>
                <a:cs typeface="Times New Roman"/>
              </a:rPr>
              <a:t>nodes </a:t>
            </a:r>
            <a:r>
              <a:rPr lang="en-US" sz="2000" dirty="0">
                <a:latin typeface="Times New Roman"/>
                <a:cs typeface="Times New Roman"/>
              </a:rPr>
              <a:t>are there?</a:t>
            </a:r>
            <a:endParaRPr lang="en-US" sz="2800" dirty="0">
              <a:solidFill>
                <a:srgbClr val="FF0000"/>
              </a:solidFill>
              <a:latin typeface="Apple Chancery"/>
              <a:cs typeface="Apple Chancery"/>
            </a:endParaRPr>
          </a:p>
        </p:txBody>
      </p:sp>
      <p:sp>
        <p:nvSpPr>
          <p:cNvPr id="220" name="TextBox 219"/>
          <p:cNvSpPr txBox="1"/>
          <p:nvPr/>
        </p:nvSpPr>
        <p:spPr>
          <a:xfrm>
            <a:off x="1475834" y="3021332"/>
            <a:ext cx="1343092" cy="400110"/>
          </a:xfrm>
          <a:prstGeom prst="rect">
            <a:avLst/>
          </a:prstGeom>
          <a:noFill/>
        </p:spPr>
        <p:txBody>
          <a:bodyPr wrap="square" rtlCol="0">
            <a:spAutoFit/>
          </a:bodyPr>
          <a:lstStyle/>
          <a:p>
            <a:r>
              <a:rPr lang="en-US" sz="2000" dirty="0">
                <a:latin typeface="Times New Roman"/>
                <a:cs typeface="Times New Roman"/>
              </a:rPr>
              <a:t>four</a:t>
            </a:r>
            <a:endParaRPr lang="en-US" sz="2800" dirty="0">
              <a:solidFill>
                <a:srgbClr val="FF0000"/>
              </a:solidFill>
              <a:latin typeface="Apple Chancery"/>
              <a:cs typeface="Apple Chancery"/>
            </a:endParaRPr>
          </a:p>
        </p:txBody>
      </p:sp>
      <p:sp>
        <p:nvSpPr>
          <p:cNvPr id="221" name="TextBox 220"/>
          <p:cNvSpPr txBox="1"/>
          <p:nvPr/>
        </p:nvSpPr>
        <p:spPr>
          <a:xfrm>
            <a:off x="528042" y="3545610"/>
            <a:ext cx="4828913" cy="400110"/>
          </a:xfrm>
          <a:prstGeom prst="rect">
            <a:avLst/>
          </a:prstGeom>
          <a:noFill/>
        </p:spPr>
        <p:txBody>
          <a:bodyPr wrap="square" rtlCol="0">
            <a:spAutoFit/>
          </a:bodyPr>
          <a:lstStyle/>
          <a:p>
            <a:r>
              <a:rPr lang="en-US" sz="2000" dirty="0">
                <a:solidFill>
                  <a:srgbClr val="FF0000"/>
                </a:solidFill>
                <a:latin typeface="Apple Chancery"/>
                <a:cs typeface="Apple Chancery"/>
              </a:rPr>
              <a:t>c.) How many </a:t>
            </a:r>
            <a:r>
              <a:rPr lang="en-US" sz="2000" i="1" dirty="0">
                <a:solidFill>
                  <a:srgbClr val="0000FF"/>
                </a:solidFill>
                <a:latin typeface="Times New Roman"/>
                <a:cs typeface="Times New Roman"/>
              </a:rPr>
              <a:t>loops </a:t>
            </a:r>
            <a:r>
              <a:rPr lang="en-US" sz="2000" dirty="0">
                <a:latin typeface="Times New Roman"/>
                <a:cs typeface="Times New Roman"/>
              </a:rPr>
              <a:t>are there?</a:t>
            </a:r>
            <a:endParaRPr lang="en-US" sz="2800" dirty="0">
              <a:solidFill>
                <a:srgbClr val="FF0000"/>
              </a:solidFill>
              <a:latin typeface="Apple Chancery"/>
              <a:cs typeface="Apple Chancery"/>
            </a:endParaRPr>
          </a:p>
        </p:txBody>
      </p:sp>
      <p:sp>
        <p:nvSpPr>
          <p:cNvPr id="222" name="TextBox 221"/>
          <p:cNvSpPr txBox="1"/>
          <p:nvPr/>
        </p:nvSpPr>
        <p:spPr>
          <a:xfrm>
            <a:off x="1471601" y="3945720"/>
            <a:ext cx="1343092" cy="400110"/>
          </a:xfrm>
          <a:prstGeom prst="rect">
            <a:avLst/>
          </a:prstGeom>
          <a:noFill/>
        </p:spPr>
        <p:txBody>
          <a:bodyPr wrap="square" rtlCol="0">
            <a:spAutoFit/>
          </a:bodyPr>
          <a:lstStyle/>
          <a:p>
            <a:r>
              <a:rPr lang="en-US" sz="2000" dirty="0">
                <a:latin typeface="Times New Roman"/>
                <a:cs typeface="Times New Roman"/>
              </a:rPr>
              <a:t>seven</a:t>
            </a:r>
            <a:endParaRPr lang="en-US" sz="2800" dirty="0">
              <a:solidFill>
                <a:srgbClr val="FF0000"/>
              </a:solidFill>
              <a:latin typeface="Apple Chancery"/>
              <a:cs typeface="Apple Chancery"/>
            </a:endParaRPr>
          </a:p>
        </p:txBody>
      </p:sp>
      <p:grpSp>
        <p:nvGrpSpPr>
          <p:cNvPr id="223" name="Group 222"/>
          <p:cNvGrpSpPr/>
          <p:nvPr/>
        </p:nvGrpSpPr>
        <p:grpSpPr>
          <a:xfrm>
            <a:off x="6901910" y="1064064"/>
            <a:ext cx="259886" cy="2205932"/>
            <a:chOff x="6901910" y="784664"/>
            <a:chExt cx="259886" cy="2205932"/>
          </a:xfrm>
        </p:grpSpPr>
        <p:sp>
          <p:nvSpPr>
            <p:cNvPr id="224" name="Line 43"/>
            <p:cNvSpPr>
              <a:spLocks noChangeShapeType="1"/>
            </p:cNvSpPr>
            <p:nvPr/>
          </p:nvSpPr>
          <p:spPr bwMode="auto">
            <a:xfrm flipH="1">
              <a:off x="7008502" y="784664"/>
              <a:ext cx="23351" cy="941243"/>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 name="Line 44"/>
            <p:cNvSpPr>
              <a:spLocks noChangeShapeType="1"/>
            </p:cNvSpPr>
            <p:nvPr/>
          </p:nvSpPr>
          <p:spPr bwMode="auto">
            <a:xfrm>
              <a:off x="7040031" y="2204349"/>
              <a:ext cx="0" cy="786247"/>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26" name="Group 49"/>
            <p:cNvGrpSpPr>
              <a:grpSpLocks/>
            </p:cNvGrpSpPr>
            <p:nvPr/>
          </p:nvGrpSpPr>
          <p:grpSpPr bwMode="auto">
            <a:xfrm rot="5457964">
              <a:off x="6793101" y="1835185"/>
              <a:ext cx="477504" cy="259886"/>
              <a:chOff x="4320" y="1536"/>
              <a:chExt cx="384" cy="240"/>
            </a:xfrm>
          </p:grpSpPr>
          <p:sp>
            <p:nvSpPr>
              <p:cNvPr id="227" name="Line 50"/>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8" name="Line 51"/>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9" name="Line 52"/>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0" name="Line 53"/>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1" name="Line 54"/>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232" name="Line 41"/>
          <p:cNvSpPr>
            <a:spLocks noChangeShapeType="1"/>
          </p:cNvSpPr>
          <p:nvPr/>
        </p:nvSpPr>
        <p:spPr bwMode="auto">
          <a:xfrm>
            <a:off x="5600699" y="2165471"/>
            <a:ext cx="213312" cy="2237"/>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33" name="Group 232"/>
          <p:cNvGrpSpPr/>
          <p:nvPr/>
        </p:nvGrpSpPr>
        <p:grpSpPr>
          <a:xfrm>
            <a:off x="5814011" y="1064063"/>
            <a:ext cx="1223383" cy="1101408"/>
            <a:chOff x="5792873" y="1010917"/>
            <a:chExt cx="1402049" cy="1101408"/>
          </a:xfrm>
        </p:grpSpPr>
        <p:grpSp>
          <p:nvGrpSpPr>
            <p:cNvPr id="234" name="Group 40"/>
            <p:cNvGrpSpPr>
              <a:grpSpLocks/>
            </p:cNvGrpSpPr>
            <p:nvPr/>
          </p:nvGrpSpPr>
          <p:grpSpPr bwMode="auto">
            <a:xfrm rot="19698775">
              <a:off x="6255369" y="1408771"/>
              <a:ext cx="478466" cy="299762"/>
              <a:chOff x="4320" y="1536"/>
              <a:chExt cx="384" cy="240"/>
            </a:xfrm>
          </p:grpSpPr>
          <p:sp>
            <p:nvSpPr>
              <p:cNvPr id="237" name="Line 24"/>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8" name="Line 25"/>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9" name="Line 26"/>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0" name="Line 27"/>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1" name="Line 28"/>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35" name="Line 42"/>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 name="Line 42"/>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42" name="Group 241"/>
          <p:cNvGrpSpPr/>
          <p:nvPr/>
        </p:nvGrpSpPr>
        <p:grpSpPr>
          <a:xfrm flipV="1">
            <a:off x="5809737" y="2165471"/>
            <a:ext cx="1223383" cy="1101408"/>
            <a:chOff x="5792873" y="1010917"/>
            <a:chExt cx="1402049" cy="1101408"/>
          </a:xfrm>
        </p:grpSpPr>
        <p:grpSp>
          <p:nvGrpSpPr>
            <p:cNvPr id="243" name="Group 40"/>
            <p:cNvGrpSpPr>
              <a:grpSpLocks/>
            </p:cNvGrpSpPr>
            <p:nvPr/>
          </p:nvGrpSpPr>
          <p:grpSpPr bwMode="auto">
            <a:xfrm rot="19698775">
              <a:off x="6255369" y="1408771"/>
              <a:ext cx="478466" cy="299762"/>
              <a:chOff x="4320" y="1536"/>
              <a:chExt cx="384" cy="240"/>
            </a:xfrm>
          </p:grpSpPr>
          <p:sp>
            <p:nvSpPr>
              <p:cNvPr id="246" name="Line 24"/>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7" name="Line 25"/>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8" name="Line 26"/>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9" name="Line 27"/>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0" name="Line 28"/>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44" name="Line 42"/>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 name="Line 42"/>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51" name="Line 41"/>
          <p:cNvSpPr>
            <a:spLocks noChangeShapeType="1"/>
          </p:cNvSpPr>
          <p:nvPr/>
        </p:nvSpPr>
        <p:spPr bwMode="auto">
          <a:xfrm flipH="1">
            <a:off x="8255236" y="2165471"/>
            <a:ext cx="177564" cy="447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52" name="Group 251"/>
          <p:cNvGrpSpPr/>
          <p:nvPr/>
        </p:nvGrpSpPr>
        <p:grpSpPr>
          <a:xfrm flipH="1">
            <a:off x="7031853" y="1066300"/>
            <a:ext cx="1223383" cy="1101408"/>
            <a:chOff x="5792873" y="1010917"/>
            <a:chExt cx="1402049" cy="1101408"/>
          </a:xfrm>
        </p:grpSpPr>
        <p:grpSp>
          <p:nvGrpSpPr>
            <p:cNvPr id="253" name="Group 40"/>
            <p:cNvGrpSpPr>
              <a:grpSpLocks/>
            </p:cNvGrpSpPr>
            <p:nvPr/>
          </p:nvGrpSpPr>
          <p:grpSpPr bwMode="auto">
            <a:xfrm rot="19698775">
              <a:off x="6255369" y="1408771"/>
              <a:ext cx="478466" cy="299762"/>
              <a:chOff x="4320" y="1536"/>
              <a:chExt cx="384" cy="240"/>
            </a:xfrm>
          </p:grpSpPr>
          <p:sp>
            <p:nvSpPr>
              <p:cNvPr id="256" name="Line 24"/>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7" name="Line 25"/>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8" name="Line 26"/>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9" name="Line 27"/>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0" name="Line 28"/>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54" name="Line 42"/>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42"/>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61" name="Group 260"/>
          <p:cNvGrpSpPr/>
          <p:nvPr/>
        </p:nvGrpSpPr>
        <p:grpSpPr>
          <a:xfrm flipH="1" flipV="1">
            <a:off x="7036128" y="2167708"/>
            <a:ext cx="1223383" cy="1101408"/>
            <a:chOff x="5792873" y="1010917"/>
            <a:chExt cx="1402049" cy="1101408"/>
          </a:xfrm>
        </p:grpSpPr>
        <p:grpSp>
          <p:nvGrpSpPr>
            <p:cNvPr id="262" name="Group 40"/>
            <p:cNvGrpSpPr>
              <a:grpSpLocks/>
            </p:cNvGrpSpPr>
            <p:nvPr/>
          </p:nvGrpSpPr>
          <p:grpSpPr bwMode="auto">
            <a:xfrm rot="19698775">
              <a:off x="6255369" y="1408771"/>
              <a:ext cx="478466" cy="299762"/>
              <a:chOff x="4320" y="1536"/>
              <a:chExt cx="384" cy="240"/>
            </a:xfrm>
          </p:grpSpPr>
          <p:sp>
            <p:nvSpPr>
              <p:cNvPr id="265" name="Line 24"/>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 name="Line 25"/>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 name="Line 26"/>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 name="Line 27"/>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 name="Line 28"/>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63" name="Line 42"/>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4" name="Line 42"/>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70" name="Group 269"/>
          <p:cNvGrpSpPr/>
          <p:nvPr/>
        </p:nvGrpSpPr>
        <p:grpSpPr>
          <a:xfrm>
            <a:off x="5600700" y="2165471"/>
            <a:ext cx="2832100" cy="1842534"/>
            <a:chOff x="5600700" y="1886071"/>
            <a:chExt cx="2832100" cy="1842534"/>
          </a:xfrm>
        </p:grpSpPr>
        <p:grpSp>
          <p:nvGrpSpPr>
            <p:cNvPr id="271" name="Group 270"/>
            <p:cNvGrpSpPr/>
            <p:nvPr/>
          </p:nvGrpSpPr>
          <p:grpSpPr>
            <a:xfrm rot="16200000">
              <a:off x="6717949" y="2013754"/>
              <a:ext cx="597602" cy="2832099"/>
              <a:chOff x="5342548" y="589495"/>
              <a:chExt cx="597602" cy="2832099"/>
            </a:xfrm>
          </p:grpSpPr>
          <p:sp>
            <p:nvSpPr>
              <p:cNvPr id="274" name="Line 101"/>
              <p:cNvSpPr>
                <a:spLocks noChangeShapeType="1"/>
              </p:cNvSpPr>
              <p:nvPr/>
            </p:nvSpPr>
            <p:spPr bwMode="auto">
              <a:xfrm flipH="1">
                <a:off x="5640387" y="589495"/>
                <a:ext cx="963" cy="1425841"/>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5" name="Line 102"/>
              <p:cNvSpPr>
                <a:spLocks noChangeShapeType="1"/>
              </p:cNvSpPr>
              <p:nvPr/>
            </p:nvSpPr>
            <p:spPr bwMode="auto">
              <a:xfrm>
                <a:off x="5342548" y="2015335"/>
                <a:ext cx="597602" cy="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 name="Line 103"/>
              <p:cNvSpPr>
                <a:spLocks noChangeShapeType="1"/>
              </p:cNvSpPr>
              <p:nvPr/>
            </p:nvSpPr>
            <p:spPr bwMode="auto">
              <a:xfrm>
                <a:off x="5580820" y="2134471"/>
                <a:ext cx="119136" cy="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 name="Line 104"/>
              <p:cNvSpPr>
                <a:spLocks noChangeShapeType="1"/>
              </p:cNvSpPr>
              <p:nvPr/>
            </p:nvSpPr>
            <p:spPr bwMode="auto">
              <a:xfrm>
                <a:off x="5640387" y="2134472"/>
                <a:ext cx="963" cy="1287122"/>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72" name="Line 41"/>
            <p:cNvSpPr>
              <a:spLocks noChangeShapeType="1"/>
            </p:cNvSpPr>
            <p:nvPr/>
          </p:nvSpPr>
          <p:spPr bwMode="auto">
            <a:xfrm flipH="1" flipV="1">
              <a:off x="8432800" y="1886071"/>
              <a:ext cx="0" cy="1543733"/>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3" name="Line 41"/>
            <p:cNvSpPr>
              <a:spLocks noChangeShapeType="1"/>
            </p:cNvSpPr>
            <p:nvPr/>
          </p:nvSpPr>
          <p:spPr bwMode="auto">
            <a:xfrm flipH="1" flipV="1">
              <a:off x="5600700" y="1886071"/>
              <a:ext cx="0" cy="1543733"/>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278" name="Object 2"/>
          <p:cNvGraphicFramePr>
            <a:graphicFrameLocks noChangeAspect="1"/>
          </p:cNvGraphicFramePr>
          <p:nvPr>
            <p:extLst>
              <p:ext uri="{D42A27DB-BD31-4B8C-83A1-F6EECF244321}">
                <p14:modId xmlns:p14="http://schemas.microsoft.com/office/powerpoint/2010/main" val="1084147370"/>
              </p:ext>
            </p:extLst>
          </p:nvPr>
        </p:nvGraphicFramePr>
        <p:xfrm>
          <a:off x="7166238" y="2067681"/>
          <a:ext cx="269016" cy="270244"/>
        </p:xfrm>
        <a:graphic>
          <a:graphicData uri="http://schemas.openxmlformats.org/presentationml/2006/ole">
            <mc:AlternateContent xmlns:mc="http://schemas.openxmlformats.org/markup-compatibility/2006">
              <mc:Choice xmlns:v="urn:schemas-microsoft-com:vml" Requires="v">
                <p:oleObj spid="_x0000_s2538375" name="Equation" r:id="rId16" imgW="203200" imgH="203200" progId="Equation.DSMT4">
                  <p:embed/>
                </p:oleObj>
              </mc:Choice>
              <mc:Fallback>
                <p:oleObj name="Equation" r:id="rId16" imgW="203200" imgH="203200" progId="Equation.DSMT4">
                  <p:embed/>
                  <p:pic>
                    <p:nvPicPr>
                      <p:cNvPr id="0" name=""/>
                      <p:cNvPicPr>
                        <a:picLocks noChangeAspect="1" noChangeArrowheads="1"/>
                      </p:cNvPicPr>
                      <p:nvPr/>
                    </p:nvPicPr>
                    <p:blipFill>
                      <a:blip r:embed="rId5"/>
                      <a:srcRect/>
                      <a:stretch>
                        <a:fillRect/>
                      </a:stretch>
                    </p:blipFill>
                    <p:spPr bwMode="auto">
                      <a:xfrm>
                        <a:off x="7166238" y="2067681"/>
                        <a:ext cx="269016" cy="270244"/>
                      </a:xfrm>
                      <a:prstGeom prst="rect">
                        <a:avLst/>
                      </a:prstGeom>
                      <a:noFill/>
                      <a:ln>
                        <a:noFill/>
                      </a:ln>
                      <a:effectLst/>
                    </p:spPr>
                  </p:pic>
                </p:oleObj>
              </mc:Fallback>
            </mc:AlternateContent>
          </a:graphicData>
        </a:graphic>
      </p:graphicFrame>
      <p:graphicFrame>
        <p:nvGraphicFramePr>
          <p:cNvPr id="279" name="Object 2"/>
          <p:cNvGraphicFramePr>
            <a:graphicFrameLocks noChangeAspect="1"/>
          </p:cNvGraphicFramePr>
          <p:nvPr>
            <p:extLst>
              <p:ext uri="{D42A27DB-BD31-4B8C-83A1-F6EECF244321}">
                <p14:modId xmlns:p14="http://schemas.microsoft.com/office/powerpoint/2010/main" val="1595102201"/>
              </p:ext>
            </p:extLst>
          </p:nvPr>
        </p:nvGraphicFramePr>
        <p:xfrm>
          <a:off x="6026249" y="1266900"/>
          <a:ext cx="269016" cy="270244"/>
        </p:xfrm>
        <a:graphic>
          <a:graphicData uri="http://schemas.openxmlformats.org/presentationml/2006/ole">
            <mc:AlternateContent xmlns:mc="http://schemas.openxmlformats.org/markup-compatibility/2006">
              <mc:Choice xmlns:v="urn:schemas-microsoft-com:vml" Requires="v">
                <p:oleObj spid="_x0000_s2538376" name="Equation" r:id="rId17" imgW="203200" imgH="203200" progId="Equation.DSMT4">
                  <p:embed/>
                </p:oleObj>
              </mc:Choice>
              <mc:Fallback>
                <p:oleObj name="Equation" r:id="rId17" imgW="203200" imgH="203200" progId="Equation.DSMT4">
                  <p:embed/>
                  <p:pic>
                    <p:nvPicPr>
                      <p:cNvPr id="0" name=""/>
                      <p:cNvPicPr>
                        <a:picLocks noChangeAspect="1" noChangeArrowheads="1"/>
                      </p:cNvPicPr>
                      <p:nvPr/>
                    </p:nvPicPr>
                    <p:blipFill>
                      <a:blip r:embed="rId7"/>
                      <a:srcRect/>
                      <a:stretch>
                        <a:fillRect/>
                      </a:stretch>
                    </p:blipFill>
                    <p:spPr bwMode="auto">
                      <a:xfrm>
                        <a:off x="6026249" y="1266900"/>
                        <a:ext cx="269016" cy="270244"/>
                      </a:xfrm>
                      <a:prstGeom prst="rect">
                        <a:avLst/>
                      </a:prstGeom>
                      <a:noFill/>
                      <a:ln>
                        <a:noFill/>
                      </a:ln>
                      <a:effectLst/>
                    </p:spPr>
                  </p:pic>
                </p:oleObj>
              </mc:Fallback>
            </mc:AlternateContent>
          </a:graphicData>
        </a:graphic>
      </p:graphicFrame>
      <p:graphicFrame>
        <p:nvGraphicFramePr>
          <p:cNvPr id="280" name="Object 2"/>
          <p:cNvGraphicFramePr>
            <a:graphicFrameLocks noChangeAspect="1"/>
          </p:cNvGraphicFramePr>
          <p:nvPr>
            <p:extLst>
              <p:ext uri="{D42A27DB-BD31-4B8C-83A1-F6EECF244321}">
                <p14:modId xmlns:p14="http://schemas.microsoft.com/office/powerpoint/2010/main" val="1201306205"/>
              </p:ext>
            </p:extLst>
          </p:nvPr>
        </p:nvGraphicFramePr>
        <p:xfrm>
          <a:off x="6119929" y="2796219"/>
          <a:ext cx="252412" cy="269875"/>
        </p:xfrm>
        <a:graphic>
          <a:graphicData uri="http://schemas.openxmlformats.org/presentationml/2006/ole">
            <mc:AlternateContent xmlns:mc="http://schemas.openxmlformats.org/markup-compatibility/2006">
              <mc:Choice xmlns:v="urn:schemas-microsoft-com:vml" Requires="v">
                <p:oleObj spid="_x0000_s2538377" name="Equation" r:id="rId18" imgW="190500" imgH="203200" progId="Equation.DSMT4">
                  <p:embed/>
                </p:oleObj>
              </mc:Choice>
              <mc:Fallback>
                <p:oleObj name="Equation" r:id="rId18" imgW="190500" imgH="203200" progId="Equation.DSMT4">
                  <p:embed/>
                  <p:pic>
                    <p:nvPicPr>
                      <p:cNvPr id="0" name=""/>
                      <p:cNvPicPr>
                        <a:picLocks noChangeAspect="1" noChangeArrowheads="1"/>
                      </p:cNvPicPr>
                      <p:nvPr/>
                    </p:nvPicPr>
                    <p:blipFill>
                      <a:blip r:embed="rId9"/>
                      <a:srcRect/>
                      <a:stretch>
                        <a:fillRect/>
                      </a:stretch>
                    </p:blipFill>
                    <p:spPr bwMode="auto">
                      <a:xfrm>
                        <a:off x="6119929" y="2796219"/>
                        <a:ext cx="252412" cy="269875"/>
                      </a:xfrm>
                      <a:prstGeom prst="rect">
                        <a:avLst/>
                      </a:prstGeom>
                      <a:noFill/>
                      <a:ln>
                        <a:noFill/>
                      </a:ln>
                      <a:effectLst/>
                    </p:spPr>
                  </p:pic>
                </p:oleObj>
              </mc:Fallback>
            </mc:AlternateContent>
          </a:graphicData>
        </a:graphic>
      </p:graphicFrame>
      <p:graphicFrame>
        <p:nvGraphicFramePr>
          <p:cNvPr id="281" name="Object 2"/>
          <p:cNvGraphicFramePr>
            <a:graphicFrameLocks noChangeAspect="1"/>
          </p:cNvGraphicFramePr>
          <p:nvPr>
            <p:extLst>
              <p:ext uri="{D42A27DB-BD31-4B8C-83A1-F6EECF244321}">
                <p14:modId xmlns:p14="http://schemas.microsoft.com/office/powerpoint/2010/main" val="1234413456"/>
              </p:ext>
            </p:extLst>
          </p:nvPr>
        </p:nvGraphicFramePr>
        <p:xfrm>
          <a:off x="7716838" y="1276350"/>
          <a:ext cx="285750" cy="269875"/>
        </p:xfrm>
        <a:graphic>
          <a:graphicData uri="http://schemas.openxmlformats.org/presentationml/2006/ole">
            <mc:AlternateContent xmlns:mc="http://schemas.openxmlformats.org/markup-compatibility/2006">
              <mc:Choice xmlns:v="urn:schemas-microsoft-com:vml" Requires="v">
                <p:oleObj spid="_x0000_s2538378" name="Equation" r:id="rId19" imgW="215900" imgH="203200" progId="Equation.DSMT4">
                  <p:embed/>
                </p:oleObj>
              </mc:Choice>
              <mc:Fallback>
                <p:oleObj name="Equation" r:id="rId19" imgW="215900" imgH="203200" progId="Equation.DSMT4">
                  <p:embed/>
                  <p:pic>
                    <p:nvPicPr>
                      <p:cNvPr id="0" name=""/>
                      <p:cNvPicPr>
                        <a:picLocks noChangeAspect="1" noChangeArrowheads="1"/>
                      </p:cNvPicPr>
                      <p:nvPr/>
                    </p:nvPicPr>
                    <p:blipFill>
                      <a:blip r:embed="rId11"/>
                      <a:srcRect/>
                      <a:stretch>
                        <a:fillRect/>
                      </a:stretch>
                    </p:blipFill>
                    <p:spPr bwMode="auto">
                      <a:xfrm>
                        <a:off x="7716838" y="1276350"/>
                        <a:ext cx="285750" cy="269875"/>
                      </a:xfrm>
                      <a:prstGeom prst="rect">
                        <a:avLst/>
                      </a:prstGeom>
                      <a:noFill/>
                      <a:ln>
                        <a:noFill/>
                      </a:ln>
                      <a:effectLst/>
                    </p:spPr>
                  </p:pic>
                </p:oleObj>
              </mc:Fallback>
            </mc:AlternateContent>
          </a:graphicData>
        </a:graphic>
      </p:graphicFrame>
      <p:graphicFrame>
        <p:nvGraphicFramePr>
          <p:cNvPr id="282" name="Object 2"/>
          <p:cNvGraphicFramePr>
            <a:graphicFrameLocks noChangeAspect="1"/>
          </p:cNvGraphicFramePr>
          <p:nvPr>
            <p:extLst>
              <p:ext uri="{D42A27DB-BD31-4B8C-83A1-F6EECF244321}">
                <p14:modId xmlns:p14="http://schemas.microsoft.com/office/powerpoint/2010/main" val="3006124939"/>
              </p:ext>
            </p:extLst>
          </p:nvPr>
        </p:nvGraphicFramePr>
        <p:xfrm>
          <a:off x="7751763" y="2795588"/>
          <a:ext cx="268287" cy="269875"/>
        </p:xfrm>
        <a:graphic>
          <a:graphicData uri="http://schemas.openxmlformats.org/presentationml/2006/ole">
            <mc:AlternateContent xmlns:mc="http://schemas.openxmlformats.org/markup-compatibility/2006">
              <mc:Choice xmlns:v="urn:schemas-microsoft-com:vml" Requires="v">
                <p:oleObj spid="_x0000_s2538379" name="Equation" r:id="rId20" imgW="203200" imgH="203200" progId="Equation.DSMT4">
                  <p:embed/>
                </p:oleObj>
              </mc:Choice>
              <mc:Fallback>
                <p:oleObj name="Equation" r:id="rId20" imgW="203200" imgH="203200" progId="Equation.DSMT4">
                  <p:embed/>
                  <p:pic>
                    <p:nvPicPr>
                      <p:cNvPr id="0" name=""/>
                      <p:cNvPicPr>
                        <a:picLocks noChangeAspect="1" noChangeArrowheads="1"/>
                      </p:cNvPicPr>
                      <p:nvPr/>
                    </p:nvPicPr>
                    <p:blipFill>
                      <a:blip r:embed="rId13"/>
                      <a:srcRect/>
                      <a:stretch>
                        <a:fillRect/>
                      </a:stretch>
                    </p:blipFill>
                    <p:spPr bwMode="auto">
                      <a:xfrm>
                        <a:off x="7751763" y="2795588"/>
                        <a:ext cx="268287" cy="269875"/>
                      </a:xfrm>
                      <a:prstGeom prst="rect">
                        <a:avLst/>
                      </a:prstGeom>
                      <a:noFill/>
                      <a:ln>
                        <a:noFill/>
                      </a:ln>
                      <a:effectLst/>
                    </p:spPr>
                  </p:pic>
                </p:oleObj>
              </mc:Fallback>
            </mc:AlternateContent>
          </a:graphicData>
        </a:graphic>
      </p:graphicFrame>
      <p:graphicFrame>
        <p:nvGraphicFramePr>
          <p:cNvPr id="283" name="Object 2"/>
          <p:cNvGraphicFramePr>
            <a:graphicFrameLocks noChangeAspect="1"/>
          </p:cNvGraphicFramePr>
          <p:nvPr>
            <p:extLst>
              <p:ext uri="{D42A27DB-BD31-4B8C-83A1-F6EECF244321}">
                <p14:modId xmlns:p14="http://schemas.microsoft.com/office/powerpoint/2010/main" val="329329067"/>
              </p:ext>
            </p:extLst>
          </p:nvPr>
        </p:nvGraphicFramePr>
        <p:xfrm>
          <a:off x="7108825" y="3836988"/>
          <a:ext cx="150813" cy="185737"/>
        </p:xfrm>
        <a:graphic>
          <a:graphicData uri="http://schemas.openxmlformats.org/presentationml/2006/ole">
            <mc:AlternateContent xmlns:mc="http://schemas.openxmlformats.org/markup-compatibility/2006">
              <mc:Choice xmlns:v="urn:schemas-microsoft-com:vml" Requires="v">
                <p:oleObj spid="_x0000_s2538380" name="Equation" r:id="rId21" imgW="114300" imgH="139700" progId="Equation.DSMT4">
                  <p:embed/>
                </p:oleObj>
              </mc:Choice>
              <mc:Fallback>
                <p:oleObj name="Equation" r:id="rId21" imgW="114300" imgH="139700" progId="Equation.DSMT4">
                  <p:embed/>
                  <p:pic>
                    <p:nvPicPr>
                      <p:cNvPr id="0" name=""/>
                      <p:cNvPicPr>
                        <a:picLocks noChangeAspect="1" noChangeArrowheads="1"/>
                      </p:cNvPicPr>
                      <p:nvPr/>
                    </p:nvPicPr>
                    <p:blipFill>
                      <a:blip r:embed="rId15"/>
                      <a:srcRect/>
                      <a:stretch>
                        <a:fillRect/>
                      </a:stretch>
                    </p:blipFill>
                    <p:spPr bwMode="auto">
                      <a:xfrm>
                        <a:off x="7108825" y="3836988"/>
                        <a:ext cx="150813" cy="185737"/>
                      </a:xfrm>
                      <a:prstGeom prst="rect">
                        <a:avLst/>
                      </a:prstGeom>
                      <a:noFill/>
                      <a:ln>
                        <a:noFill/>
                      </a:ln>
                      <a:effectLst/>
                    </p:spPr>
                  </p:pic>
                </p:oleObj>
              </mc:Fallback>
            </mc:AlternateContent>
          </a:graphicData>
        </a:graphic>
      </p:graphicFrame>
      <p:graphicFrame>
        <p:nvGraphicFramePr>
          <p:cNvPr id="179" name="Object 2"/>
          <p:cNvGraphicFramePr>
            <a:graphicFrameLocks noChangeAspect="1"/>
          </p:cNvGraphicFramePr>
          <p:nvPr>
            <p:extLst>
              <p:ext uri="{D42A27DB-BD31-4B8C-83A1-F6EECF244321}">
                <p14:modId xmlns:p14="http://schemas.microsoft.com/office/powerpoint/2010/main" val="1940311669"/>
              </p:ext>
            </p:extLst>
          </p:nvPr>
        </p:nvGraphicFramePr>
        <p:xfrm>
          <a:off x="6958828" y="980092"/>
          <a:ext cx="152400" cy="196850"/>
        </p:xfrm>
        <a:graphic>
          <a:graphicData uri="http://schemas.openxmlformats.org/presentationml/2006/ole">
            <mc:AlternateContent xmlns:mc="http://schemas.openxmlformats.org/markup-compatibility/2006">
              <mc:Choice xmlns:v="urn:schemas-microsoft-com:vml" Requires="v">
                <p:oleObj spid="_x0000_s2538381" name="Equation" r:id="rId22" imgW="88900" imgH="114300" progId="Equation.DSMT4">
                  <p:embed/>
                </p:oleObj>
              </mc:Choice>
              <mc:Fallback>
                <p:oleObj name="Equation" r:id="rId22" imgW="88900" imgH="114300" progId="Equation.DSMT4">
                  <p:embed/>
                  <p:pic>
                    <p:nvPicPr>
                      <p:cNvPr id="0" name=""/>
                      <p:cNvPicPr>
                        <a:picLocks noChangeAspect="1" noChangeArrowheads="1"/>
                      </p:cNvPicPr>
                      <p:nvPr/>
                    </p:nvPicPr>
                    <p:blipFill>
                      <a:blip r:embed="rId23"/>
                      <a:srcRect/>
                      <a:stretch>
                        <a:fillRect/>
                      </a:stretch>
                    </p:blipFill>
                    <p:spPr bwMode="auto">
                      <a:xfrm>
                        <a:off x="6958828" y="980092"/>
                        <a:ext cx="152400" cy="196850"/>
                      </a:xfrm>
                      <a:prstGeom prst="rect">
                        <a:avLst/>
                      </a:prstGeom>
                      <a:noFill/>
                      <a:ln>
                        <a:noFill/>
                      </a:ln>
                      <a:effectLst/>
                    </p:spPr>
                  </p:pic>
                </p:oleObj>
              </mc:Fallback>
            </mc:AlternateContent>
          </a:graphicData>
        </a:graphic>
      </p:graphicFrame>
      <p:graphicFrame>
        <p:nvGraphicFramePr>
          <p:cNvPr id="284" name="Object 2"/>
          <p:cNvGraphicFramePr>
            <a:graphicFrameLocks noChangeAspect="1"/>
          </p:cNvGraphicFramePr>
          <p:nvPr>
            <p:extLst>
              <p:ext uri="{D42A27DB-BD31-4B8C-83A1-F6EECF244321}">
                <p14:modId xmlns:p14="http://schemas.microsoft.com/office/powerpoint/2010/main" val="2240244086"/>
              </p:ext>
            </p:extLst>
          </p:nvPr>
        </p:nvGraphicFramePr>
        <p:xfrm>
          <a:off x="8179036" y="2084232"/>
          <a:ext cx="152400" cy="196850"/>
        </p:xfrm>
        <a:graphic>
          <a:graphicData uri="http://schemas.openxmlformats.org/presentationml/2006/ole">
            <mc:AlternateContent xmlns:mc="http://schemas.openxmlformats.org/markup-compatibility/2006">
              <mc:Choice xmlns:v="urn:schemas-microsoft-com:vml" Requires="v">
                <p:oleObj spid="_x0000_s2538382" name="Equation" r:id="rId24" imgW="88900" imgH="114300" progId="Equation.DSMT4">
                  <p:embed/>
                </p:oleObj>
              </mc:Choice>
              <mc:Fallback>
                <p:oleObj name="Equation" r:id="rId24" imgW="88900" imgH="114300" progId="Equation.DSMT4">
                  <p:embed/>
                  <p:pic>
                    <p:nvPicPr>
                      <p:cNvPr id="0" name=""/>
                      <p:cNvPicPr>
                        <a:picLocks noChangeAspect="1" noChangeArrowheads="1"/>
                      </p:cNvPicPr>
                      <p:nvPr/>
                    </p:nvPicPr>
                    <p:blipFill>
                      <a:blip r:embed="rId23"/>
                      <a:srcRect/>
                      <a:stretch>
                        <a:fillRect/>
                      </a:stretch>
                    </p:blipFill>
                    <p:spPr bwMode="auto">
                      <a:xfrm>
                        <a:off x="8179036" y="2084232"/>
                        <a:ext cx="152400" cy="196850"/>
                      </a:xfrm>
                      <a:prstGeom prst="rect">
                        <a:avLst/>
                      </a:prstGeom>
                      <a:noFill/>
                      <a:ln>
                        <a:noFill/>
                      </a:ln>
                      <a:effectLst/>
                    </p:spPr>
                  </p:pic>
                </p:oleObj>
              </mc:Fallback>
            </mc:AlternateContent>
          </a:graphicData>
        </a:graphic>
      </p:graphicFrame>
      <p:graphicFrame>
        <p:nvGraphicFramePr>
          <p:cNvPr id="285" name="Object 2"/>
          <p:cNvGraphicFramePr>
            <a:graphicFrameLocks noChangeAspect="1"/>
          </p:cNvGraphicFramePr>
          <p:nvPr>
            <p:extLst>
              <p:ext uri="{D42A27DB-BD31-4B8C-83A1-F6EECF244321}">
                <p14:modId xmlns:p14="http://schemas.microsoft.com/office/powerpoint/2010/main" val="496976970"/>
              </p:ext>
            </p:extLst>
          </p:nvPr>
        </p:nvGraphicFramePr>
        <p:xfrm>
          <a:off x="5740986" y="2077870"/>
          <a:ext cx="152400" cy="196850"/>
        </p:xfrm>
        <a:graphic>
          <a:graphicData uri="http://schemas.openxmlformats.org/presentationml/2006/ole">
            <mc:AlternateContent xmlns:mc="http://schemas.openxmlformats.org/markup-compatibility/2006">
              <mc:Choice xmlns:v="urn:schemas-microsoft-com:vml" Requires="v">
                <p:oleObj spid="_x0000_s2538383" name="Equation" r:id="rId25" imgW="88900" imgH="114300" progId="Equation.DSMT4">
                  <p:embed/>
                </p:oleObj>
              </mc:Choice>
              <mc:Fallback>
                <p:oleObj name="Equation" r:id="rId25" imgW="88900" imgH="114300" progId="Equation.DSMT4">
                  <p:embed/>
                  <p:pic>
                    <p:nvPicPr>
                      <p:cNvPr id="0" name=""/>
                      <p:cNvPicPr>
                        <a:picLocks noChangeAspect="1" noChangeArrowheads="1"/>
                      </p:cNvPicPr>
                      <p:nvPr/>
                    </p:nvPicPr>
                    <p:blipFill>
                      <a:blip r:embed="rId23"/>
                      <a:srcRect/>
                      <a:stretch>
                        <a:fillRect/>
                      </a:stretch>
                    </p:blipFill>
                    <p:spPr bwMode="auto">
                      <a:xfrm>
                        <a:off x="5740986" y="2077870"/>
                        <a:ext cx="152400" cy="196850"/>
                      </a:xfrm>
                      <a:prstGeom prst="rect">
                        <a:avLst/>
                      </a:prstGeom>
                      <a:noFill/>
                      <a:ln>
                        <a:noFill/>
                      </a:ln>
                      <a:effectLst/>
                    </p:spPr>
                  </p:pic>
                </p:oleObj>
              </mc:Fallback>
            </mc:AlternateContent>
          </a:graphicData>
        </a:graphic>
      </p:graphicFrame>
      <p:graphicFrame>
        <p:nvGraphicFramePr>
          <p:cNvPr id="286" name="Object 2"/>
          <p:cNvGraphicFramePr>
            <a:graphicFrameLocks noChangeAspect="1"/>
          </p:cNvGraphicFramePr>
          <p:nvPr>
            <p:extLst>
              <p:ext uri="{D42A27DB-BD31-4B8C-83A1-F6EECF244321}">
                <p14:modId xmlns:p14="http://schemas.microsoft.com/office/powerpoint/2010/main" val="1179966006"/>
              </p:ext>
            </p:extLst>
          </p:nvPr>
        </p:nvGraphicFramePr>
        <p:xfrm>
          <a:off x="6972270" y="3171571"/>
          <a:ext cx="152400" cy="196850"/>
        </p:xfrm>
        <a:graphic>
          <a:graphicData uri="http://schemas.openxmlformats.org/presentationml/2006/ole">
            <mc:AlternateContent xmlns:mc="http://schemas.openxmlformats.org/markup-compatibility/2006">
              <mc:Choice xmlns:v="urn:schemas-microsoft-com:vml" Requires="v">
                <p:oleObj spid="_x0000_s2538384" name="Equation" r:id="rId26" imgW="88900" imgH="114300" progId="Equation.DSMT4">
                  <p:embed/>
                </p:oleObj>
              </mc:Choice>
              <mc:Fallback>
                <p:oleObj name="Equation" r:id="rId26" imgW="88900" imgH="114300" progId="Equation.DSMT4">
                  <p:embed/>
                  <p:pic>
                    <p:nvPicPr>
                      <p:cNvPr id="0" name=""/>
                      <p:cNvPicPr>
                        <a:picLocks noChangeAspect="1" noChangeArrowheads="1"/>
                      </p:cNvPicPr>
                      <p:nvPr/>
                    </p:nvPicPr>
                    <p:blipFill>
                      <a:blip r:embed="rId23"/>
                      <a:srcRect/>
                      <a:stretch>
                        <a:fillRect/>
                      </a:stretch>
                    </p:blipFill>
                    <p:spPr bwMode="auto">
                      <a:xfrm>
                        <a:off x="6972270" y="3171571"/>
                        <a:ext cx="152400" cy="196850"/>
                      </a:xfrm>
                      <a:prstGeom prst="rect">
                        <a:avLst/>
                      </a:prstGeom>
                      <a:noFill/>
                      <a:ln>
                        <a:noFill/>
                      </a:ln>
                      <a:effectLst/>
                    </p:spPr>
                  </p:pic>
                </p:oleObj>
              </mc:Fallback>
            </mc:AlternateContent>
          </a:graphicData>
        </a:graphic>
      </p:graphicFrame>
      <p:sp>
        <p:nvSpPr>
          <p:cNvPr id="17" name="Freeform 16"/>
          <p:cNvSpPr/>
          <p:nvPr/>
        </p:nvSpPr>
        <p:spPr>
          <a:xfrm>
            <a:off x="6337288" y="1847585"/>
            <a:ext cx="366233" cy="583973"/>
          </a:xfrm>
          <a:custGeom>
            <a:avLst/>
            <a:gdLst>
              <a:gd name="connsiteX0" fmla="*/ 330212 w 366233"/>
              <a:gd name="connsiteY0" fmla="*/ 6615 h 583973"/>
              <a:gd name="connsiteX1" fmla="*/ 12 w 366233"/>
              <a:gd name="connsiteY1" fmla="*/ 286015 h 583973"/>
              <a:gd name="connsiteX2" fmla="*/ 317512 w 366233"/>
              <a:gd name="connsiteY2" fmla="*/ 578115 h 583973"/>
              <a:gd name="connsiteX3" fmla="*/ 330212 w 366233"/>
              <a:gd name="connsiteY3" fmla="*/ 6615 h 583973"/>
            </a:gdLst>
            <a:ahLst/>
            <a:cxnLst>
              <a:cxn ang="0">
                <a:pos x="connsiteX0" y="connsiteY0"/>
              </a:cxn>
              <a:cxn ang="0">
                <a:pos x="connsiteX1" y="connsiteY1"/>
              </a:cxn>
              <a:cxn ang="0">
                <a:pos x="connsiteX2" y="connsiteY2"/>
              </a:cxn>
              <a:cxn ang="0">
                <a:pos x="connsiteX3" y="connsiteY3"/>
              </a:cxn>
            </a:cxnLst>
            <a:rect l="l" t="t" r="r" b="b"/>
            <a:pathLst>
              <a:path w="366233" h="583973">
                <a:moveTo>
                  <a:pt x="330212" y="6615"/>
                </a:moveTo>
                <a:cubicBezTo>
                  <a:pt x="277295" y="-42068"/>
                  <a:pt x="2129" y="190765"/>
                  <a:pt x="12" y="286015"/>
                </a:cubicBezTo>
                <a:cubicBezTo>
                  <a:pt x="-2105" y="381265"/>
                  <a:pt x="258245" y="624682"/>
                  <a:pt x="317512" y="578115"/>
                </a:cubicBezTo>
                <a:cubicBezTo>
                  <a:pt x="376779" y="531548"/>
                  <a:pt x="383129" y="55298"/>
                  <a:pt x="330212" y="6615"/>
                </a:cubicBezTo>
                <a:close/>
              </a:path>
            </a:pathLst>
          </a:cu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Freeform 286"/>
          <p:cNvSpPr/>
          <p:nvPr/>
        </p:nvSpPr>
        <p:spPr>
          <a:xfrm flipH="1">
            <a:off x="7429766" y="1847585"/>
            <a:ext cx="366233" cy="583973"/>
          </a:xfrm>
          <a:custGeom>
            <a:avLst/>
            <a:gdLst>
              <a:gd name="connsiteX0" fmla="*/ 330212 w 366233"/>
              <a:gd name="connsiteY0" fmla="*/ 6615 h 583973"/>
              <a:gd name="connsiteX1" fmla="*/ 12 w 366233"/>
              <a:gd name="connsiteY1" fmla="*/ 286015 h 583973"/>
              <a:gd name="connsiteX2" fmla="*/ 317512 w 366233"/>
              <a:gd name="connsiteY2" fmla="*/ 578115 h 583973"/>
              <a:gd name="connsiteX3" fmla="*/ 330212 w 366233"/>
              <a:gd name="connsiteY3" fmla="*/ 6615 h 583973"/>
            </a:gdLst>
            <a:ahLst/>
            <a:cxnLst>
              <a:cxn ang="0">
                <a:pos x="connsiteX0" y="connsiteY0"/>
              </a:cxn>
              <a:cxn ang="0">
                <a:pos x="connsiteX1" y="connsiteY1"/>
              </a:cxn>
              <a:cxn ang="0">
                <a:pos x="connsiteX2" y="connsiteY2"/>
              </a:cxn>
              <a:cxn ang="0">
                <a:pos x="connsiteX3" y="connsiteY3"/>
              </a:cxn>
            </a:cxnLst>
            <a:rect l="l" t="t" r="r" b="b"/>
            <a:pathLst>
              <a:path w="366233" h="583973">
                <a:moveTo>
                  <a:pt x="330212" y="6615"/>
                </a:moveTo>
                <a:cubicBezTo>
                  <a:pt x="277295" y="-42068"/>
                  <a:pt x="2129" y="190765"/>
                  <a:pt x="12" y="286015"/>
                </a:cubicBezTo>
                <a:cubicBezTo>
                  <a:pt x="-2105" y="381265"/>
                  <a:pt x="258245" y="624682"/>
                  <a:pt x="317512" y="578115"/>
                </a:cubicBezTo>
                <a:cubicBezTo>
                  <a:pt x="376779" y="531548"/>
                  <a:pt x="383129" y="55298"/>
                  <a:pt x="330212" y="6615"/>
                </a:cubicBezTo>
                <a:close/>
              </a:path>
            </a:pathLst>
          </a:cu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5664949" y="927986"/>
            <a:ext cx="2750677" cy="2692310"/>
          </a:xfrm>
          <a:custGeom>
            <a:avLst/>
            <a:gdLst>
              <a:gd name="connsiteX0" fmla="*/ 1281951 w 2750677"/>
              <a:gd name="connsiteY0" fmla="*/ 2678814 h 2692310"/>
              <a:gd name="connsiteX1" fmla="*/ 189751 w 2750677"/>
              <a:gd name="connsiteY1" fmla="*/ 2666114 h 2692310"/>
              <a:gd name="connsiteX2" fmla="*/ 24651 w 2750677"/>
              <a:gd name="connsiteY2" fmla="*/ 2488314 h 2692310"/>
              <a:gd name="connsiteX3" fmla="*/ 37351 w 2750677"/>
              <a:gd name="connsiteY3" fmla="*/ 1358014 h 2692310"/>
              <a:gd name="connsiteX4" fmla="*/ 367551 w 2750677"/>
              <a:gd name="connsiteY4" fmla="*/ 913514 h 2692310"/>
              <a:gd name="connsiteX5" fmla="*/ 1167651 w 2750677"/>
              <a:gd name="connsiteY5" fmla="*/ 151514 h 2692310"/>
              <a:gd name="connsiteX6" fmla="*/ 1396251 w 2750677"/>
              <a:gd name="connsiteY6" fmla="*/ 37214 h 2692310"/>
              <a:gd name="connsiteX7" fmla="*/ 1548651 w 2750677"/>
              <a:gd name="connsiteY7" fmla="*/ 100714 h 2692310"/>
              <a:gd name="connsiteX8" fmla="*/ 2577351 w 2750677"/>
              <a:gd name="connsiteY8" fmla="*/ 1078614 h 2692310"/>
              <a:gd name="connsiteX9" fmla="*/ 2717051 w 2750677"/>
              <a:gd name="connsiteY9" fmla="*/ 1675514 h 2692310"/>
              <a:gd name="connsiteX10" fmla="*/ 2717051 w 2750677"/>
              <a:gd name="connsiteY10" fmla="*/ 2589914 h 2692310"/>
              <a:gd name="connsiteX11" fmla="*/ 2615451 w 2750677"/>
              <a:gd name="connsiteY11" fmla="*/ 2678814 h 2692310"/>
              <a:gd name="connsiteX12" fmla="*/ 1281951 w 2750677"/>
              <a:gd name="connsiteY12" fmla="*/ 2678814 h 269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0677" h="2692310">
                <a:moveTo>
                  <a:pt x="1281951" y="2678814"/>
                </a:moveTo>
                <a:lnTo>
                  <a:pt x="189751" y="2666114"/>
                </a:lnTo>
                <a:cubicBezTo>
                  <a:pt x="-19799" y="2634364"/>
                  <a:pt x="50051" y="2706331"/>
                  <a:pt x="24651" y="2488314"/>
                </a:cubicBezTo>
                <a:cubicBezTo>
                  <a:pt x="-749" y="2270297"/>
                  <a:pt x="-19799" y="1620481"/>
                  <a:pt x="37351" y="1358014"/>
                </a:cubicBezTo>
                <a:cubicBezTo>
                  <a:pt x="94501" y="1095547"/>
                  <a:pt x="179168" y="1114597"/>
                  <a:pt x="367551" y="913514"/>
                </a:cubicBezTo>
                <a:cubicBezTo>
                  <a:pt x="555934" y="712431"/>
                  <a:pt x="996201" y="297564"/>
                  <a:pt x="1167651" y="151514"/>
                </a:cubicBezTo>
                <a:cubicBezTo>
                  <a:pt x="1339101" y="5464"/>
                  <a:pt x="1332751" y="45681"/>
                  <a:pt x="1396251" y="37214"/>
                </a:cubicBezTo>
                <a:cubicBezTo>
                  <a:pt x="1459751" y="28747"/>
                  <a:pt x="1351801" y="-72853"/>
                  <a:pt x="1548651" y="100714"/>
                </a:cubicBezTo>
                <a:cubicBezTo>
                  <a:pt x="1745501" y="274281"/>
                  <a:pt x="2382618" y="816147"/>
                  <a:pt x="2577351" y="1078614"/>
                </a:cubicBezTo>
                <a:cubicBezTo>
                  <a:pt x="2772084" y="1341081"/>
                  <a:pt x="2693768" y="1423631"/>
                  <a:pt x="2717051" y="1675514"/>
                </a:cubicBezTo>
                <a:cubicBezTo>
                  <a:pt x="2740334" y="1927397"/>
                  <a:pt x="2733984" y="2422697"/>
                  <a:pt x="2717051" y="2589914"/>
                </a:cubicBezTo>
                <a:cubicBezTo>
                  <a:pt x="2700118" y="2757131"/>
                  <a:pt x="2854634" y="2666114"/>
                  <a:pt x="2615451" y="2678814"/>
                </a:cubicBezTo>
                <a:cubicBezTo>
                  <a:pt x="2376268" y="2691514"/>
                  <a:pt x="1686234" y="2680931"/>
                  <a:pt x="1281951" y="2678814"/>
                </a:cubicBezTo>
                <a:close/>
              </a:path>
            </a:pathLst>
          </a:cu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5768616" y="2401958"/>
            <a:ext cx="2560356" cy="1160778"/>
          </a:xfrm>
          <a:custGeom>
            <a:avLst/>
            <a:gdLst>
              <a:gd name="connsiteX0" fmla="*/ 1152884 w 2560356"/>
              <a:gd name="connsiteY0" fmla="*/ 1128642 h 1160778"/>
              <a:gd name="connsiteX1" fmla="*/ 124184 w 2560356"/>
              <a:gd name="connsiteY1" fmla="*/ 1115942 h 1160778"/>
              <a:gd name="connsiteX2" fmla="*/ 9884 w 2560356"/>
              <a:gd name="connsiteY2" fmla="*/ 557142 h 1160778"/>
              <a:gd name="connsiteX3" fmla="*/ 47984 w 2560356"/>
              <a:gd name="connsiteY3" fmla="*/ 49142 h 1160778"/>
              <a:gd name="connsiteX4" fmla="*/ 238484 w 2560356"/>
              <a:gd name="connsiteY4" fmla="*/ 125342 h 1160778"/>
              <a:gd name="connsiteX5" fmla="*/ 936984 w 2560356"/>
              <a:gd name="connsiteY5" fmla="*/ 811142 h 1160778"/>
              <a:gd name="connsiteX6" fmla="*/ 1305284 w 2560356"/>
              <a:gd name="connsiteY6" fmla="*/ 963542 h 1160778"/>
              <a:gd name="connsiteX7" fmla="*/ 1876784 w 2560356"/>
              <a:gd name="connsiteY7" fmla="*/ 493642 h 1160778"/>
              <a:gd name="connsiteX8" fmla="*/ 2397484 w 2560356"/>
              <a:gd name="connsiteY8" fmla="*/ 49142 h 1160778"/>
              <a:gd name="connsiteX9" fmla="*/ 2524484 w 2560356"/>
              <a:gd name="connsiteY9" fmla="*/ 112642 h 1160778"/>
              <a:gd name="connsiteX10" fmla="*/ 2537184 w 2560356"/>
              <a:gd name="connsiteY10" fmla="*/ 950842 h 1160778"/>
              <a:gd name="connsiteX11" fmla="*/ 2422884 w 2560356"/>
              <a:gd name="connsiteY11" fmla="*/ 1141342 h 1160778"/>
              <a:gd name="connsiteX12" fmla="*/ 1152884 w 2560356"/>
              <a:gd name="connsiteY12" fmla="*/ 1128642 h 116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0356" h="1160778">
                <a:moveTo>
                  <a:pt x="1152884" y="1128642"/>
                </a:moveTo>
                <a:cubicBezTo>
                  <a:pt x="769767" y="1124409"/>
                  <a:pt x="314684" y="1211192"/>
                  <a:pt x="124184" y="1115942"/>
                </a:cubicBezTo>
                <a:cubicBezTo>
                  <a:pt x="-66316" y="1020692"/>
                  <a:pt x="22584" y="734942"/>
                  <a:pt x="9884" y="557142"/>
                </a:cubicBezTo>
                <a:cubicBezTo>
                  <a:pt x="-2816" y="379342"/>
                  <a:pt x="9884" y="121109"/>
                  <a:pt x="47984" y="49142"/>
                </a:cubicBezTo>
                <a:cubicBezTo>
                  <a:pt x="86084" y="-22825"/>
                  <a:pt x="90317" y="-1658"/>
                  <a:pt x="238484" y="125342"/>
                </a:cubicBezTo>
                <a:cubicBezTo>
                  <a:pt x="386651" y="252342"/>
                  <a:pt x="759184" y="671442"/>
                  <a:pt x="936984" y="811142"/>
                </a:cubicBezTo>
                <a:cubicBezTo>
                  <a:pt x="1114784" y="950842"/>
                  <a:pt x="1148651" y="1016459"/>
                  <a:pt x="1305284" y="963542"/>
                </a:cubicBezTo>
                <a:cubicBezTo>
                  <a:pt x="1461917" y="910625"/>
                  <a:pt x="1694751" y="646042"/>
                  <a:pt x="1876784" y="493642"/>
                </a:cubicBezTo>
                <a:cubicBezTo>
                  <a:pt x="2058817" y="341242"/>
                  <a:pt x="2289534" y="112642"/>
                  <a:pt x="2397484" y="49142"/>
                </a:cubicBezTo>
                <a:cubicBezTo>
                  <a:pt x="2505434" y="-14358"/>
                  <a:pt x="2501201" y="-37641"/>
                  <a:pt x="2524484" y="112642"/>
                </a:cubicBezTo>
                <a:cubicBezTo>
                  <a:pt x="2547767" y="262925"/>
                  <a:pt x="2554117" y="779392"/>
                  <a:pt x="2537184" y="950842"/>
                </a:cubicBezTo>
                <a:cubicBezTo>
                  <a:pt x="2520251" y="1122292"/>
                  <a:pt x="2653601" y="1113825"/>
                  <a:pt x="2422884" y="1141342"/>
                </a:cubicBezTo>
                <a:cubicBezTo>
                  <a:pt x="2192167" y="1168859"/>
                  <a:pt x="1536001" y="1132875"/>
                  <a:pt x="1152884" y="1128642"/>
                </a:cubicBezTo>
                <a:close/>
              </a:path>
            </a:pathLst>
          </a:cu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5791809" y="1106654"/>
            <a:ext cx="2467598" cy="2412399"/>
          </a:xfrm>
          <a:custGeom>
            <a:avLst/>
            <a:gdLst>
              <a:gd name="connsiteX0" fmla="*/ 1078891 w 2467598"/>
              <a:gd name="connsiteY0" fmla="*/ 2373146 h 2412399"/>
              <a:gd name="connsiteX1" fmla="*/ 126391 w 2467598"/>
              <a:gd name="connsiteY1" fmla="*/ 2309646 h 2412399"/>
              <a:gd name="connsiteX2" fmla="*/ 37491 w 2467598"/>
              <a:gd name="connsiteY2" fmla="*/ 1242846 h 2412399"/>
              <a:gd name="connsiteX3" fmla="*/ 380391 w 2467598"/>
              <a:gd name="connsiteY3" fmla="*/ 1255546 h 2412399"/>
              <a:gd name="connsiteX4" fmla="*/ 1015391 w 2467598"/>
              <a:gd name="connsiteY4" fmla="*/ 1915946 h 2412399"/>
              <a:gd name="connsiteX5" fmla="*/ 1180491 w 2467598"/>
              <a:gd name="connsiteY5" fmla="*/ 1611146 h 2412399"/>
              <a:gd name="connsiteX6" fmla="*/ 1142391 w 2467598"/>
              <a:gd name="connsiteY6" fmla="*/ 557046 h 2412399"/>
              <a:gd name="connsiteX7" fmla="*/ 1205891 w 2467598"/>
              <a:gd name="connsiteY7" fmla="*/ 112546 h 2412399"/>
              <a:gd name="connsiteX8" fmla="*/ 1447191 w 2467598"/>
              <a:gd name="connsiteY8" fmla="*/ 61746 h 2412399"/>
              <a:gd name="connsiteX9" fmla="*/ 2348891 w 2467598"/>
              <a:gd name="connsiteY9" fmla="*/ 874546 h 2412399"/>
              <a:gd name="connsiteX10" fmla="*/ 2450491 w 2467598"/>
              <a:gd name="connsiteY10" fmla="*/ 2106446 h 2412399"/>
              <a:gd name="connsiteX11" fmla="*/ 2285391 w 2467598"/>
              <a:gd name="connsiteY11" fmla="*/ 2335046 h 2412399"/>
              <a:gd name="connsiteX12" fmla="*/ 1078891 w 2467598"/>
              <a:gd name="connsiteY12" fmla="*/ 2373146 h 241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7598" h="2412399">
                <a:moveTo>
                  <a:pt x="1078891" y="2373146"/>
                </a:moveTo>
                <a:cubicBezTo>
                  <a:pt x="719058" y="2368913"/>
                  <a:pt x="299958" y="2498029"/>
                  <a:pt x="126391" y="2309646"/>
                </a:cubicBezTo>
                <a:cubicBezTo>
                  <a:pt x="-47176" y="2121263"/>
                  <a:pt x="-4842" y="1418529"/>
                  <a:pt x="37491" y="1242846"/>
                </a:cubicBezTo>
                <a:cubicBezTo>
                  <a:pt x="79824" y="1067163"/>
                  <a:pt x="217408" y="1143363"/>
                  <a:pt x="380391" y="1255546"/>
                </a:cubicBezTo>
                <a:cubicBezTo>
                  <a:pt x="543374" y="1367729"/>
                  <a:pt x="882041" y="1856679"/>
                  <a:pt x="1015391" y="1915946"/>
                </a:cubicBezTo>
                <a:cubicBezTo>
                  <a:pt x="1148741" y="1975213"/>
                  <a:pt x="1159324" y="1837629"/>
                  <a:pt x="1180491" y="1611146"/>
                </a:cubicBezTo>
                <a:cubicBezTo>
                  <a:pt x="1201658" y="1384663"/>
                  <a:pt x="1138158" y="806813"/>
                  <a:pt x="1142391" y="557046"/>
                </a:cubicBezTo>
                <a:cubicBezTo>
                  <a:pt x="1146624" y="307279"/>
                  <a:pt x="1155091" y="195096"/>
                  <a:pt x="1205891" y="112546"/>
                </a:cubicBezTo>
                <a:cubicBezTo>
                  <a:pt x="1256691" y="29996"/>
                  <a:pt x="1256691" y="-65254"/>
                  <a:pt x="1447191" y="61746"/>
                </a:cubicBezTo>
                <a:cubicBezTo>
                  <a:pt x="1637691" y="188746"/>
                  <a:pt x="2181674" y="533763"/>
                  <a:pt x="2348891" y="874546"/>
                </a:cubicBezTo>
                <a:cubicBezTo>
                  <a:pt x="2516108" y="1215329"/>
                  <a:pt x="2461074" y="1863029"/>
                  <a:pt x="2450491" y="2106446"/>
                </a:cubicBezTo>
                <a:cubicBezTo>
                  <a:pt x="2439908" y="2349863"/>
                  <a:pt x="2516108" y="2292713"/>
                  <a:pt x="2285391" y="2335046"/>
                </a:cubicBezTo>
                <a:cubicBezTo>
                  <a:pt x="2054674" y="2377379"/>
                  <a:pt x="1438724" y="2377379"/>
                  <a:pt x="1078891" y="2373146"/>
                </a:cubicBezTo>
                <a:close/>
              </a:path>
            </a:pathLst>
          </a:cu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Freeform 287"/>
          <p:cNvSpPr/>
          <p:nvPr/>
        </p:nvSpPr>
        <p:spPr>
          <a:xfrm flipH="1">
            <a:off x="5804509" y="1220954"/>
            <a:ext cx="2467598" cy="2412399"/>
          </a:xfrm>
          <a:custGeom>
            <a:avLst/>
            <a:gdLst>
              <a:gd name="connsiteX0" fmla="*/ 1078891 w 2467598"/>
              <a:gd name="connsiteY0" fmla="*/ 2373146 h 2412399"/>
              <a:gd name="connsiteX1" fmla="*/ 126391 w 2467598"/>
              <a:gd name="connsiteY1" fmla="*/ 2309646 h 2412399"/>
              <a:gd name="connsiteX2" fmla="*/ 37491 w 2467598"/>
              <a:gd name="connsiteY2" fmla="*/ 1242846 h 2412399"/>
              <a:gd name="connsiteX3" fmla="*/ 380391 w 2467598"/>
              <a:gd name="connsiteY3" fmla="*/ 1255546 h 2412399"/>
              <a:gd name="connsiteX4" fmla="*/ 1015391 w 2467598"/>
              <a:gd name="connsiteY4" fmla="*/ 1915946 h 2412399"/>
              <a:gd name="connsiteX5" fmla="*/ 1180491 w 2467598"/>
              <a:gd name="connsiteY5" fmla="*/ 1611146 h 2412399"/>
              <a:gd name="connsiteX6" fmla="*/ 1142391 w 2467598"/>
              <a:gd name="connsiteY6" fmla="*/ 557046 h 2412399"/>
              <a:gd name="connsiteX7" fmla="*/ 1205891 w 2467598"/>
              <a:gd name="connsiteY7" fmla="*/ 112546 h 2412399"/>
              <a:gd name="connsiteX8" fmla="*/ 1447191 w 2467598"/>
              <a:gd name="connsiteY8" fmla="*/ 61746 h 2412399"/>
              <a:gd name="connsiteX9" fmla="*/ 2348891 w 2467598"/>
              <a:gd name="connsiteY9" fmla="*/ 874546 h 2412399"/>
              <a:gd name="connsiteX10" fmla="*/ 2450491 w 2467598"/>
              <a:gd name="connsiteY10" fmla="*/ 2106446 h 2412399"/>
              <a:gd name="connsiteX11" fmla="*/ 2285391 w 2467598"/>
              <a:gd name="connsiteY11" fmla="*/ 2335046 h 2412399"/>
              <a:gd name="connsiteX12" fmla="*/ 1078891 w 2467598"/>
              <a:gd name="connsiteY12" fmla="*/ 2373146 h 241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7598" h="2412399">
                <a:moveTo>
                  <a:pt x="1078891" y="2373146"/>
                </a:moveTo>
                <a:cubicBezTo>
                  <a:pt x="719058" y="2368913"/>
                  <a:pt x="299958" y="2498029"/>
                  <a:pt x="126391" y="2309646"/>
                </a:cubicBezTo>
                <a:cubicBezTo>
                  <a:pt x="-47176" y="2121263"/>
                  <a:pt x="-4842" y="1418529"/>
                  <a:pt x="37491" y="1242846"/>
                </a:cubicBezTo>
                <a:cubicBezTo>
                  <a:pt x="79824" y="1067163"/>
                  <a:pt x="217408" y="1143363"/>
                  <a:pt x="380391" y="1255546"/>
                </a:cubicBezTo>
                <a:cubicBezTo>
                  <a:pt x="543374" y="1367729"/>
                  <a:pt x="882041" y="1856679"/>
                  <a:pt x="1015391" y="1915946"/>
                </a:cubicBezTo>
                <a:cubicBezTo>
                  <a:pt x="1148741" y="1975213"/>
                  <a:pt x="1159324" y="1837629"/>
                  <a:pt x="1180491" y="1611146"/>
                </a:cubicBezTo>
                <a:cubicBezTo>
                  <a:pt x="1201658" y="1384663"/>
                  <a:pt x="1138158" y="806813"/>
                  <a:pt x="1142391" y="557046"/>
                </a:cubicBezTo>
                <a:cubicBezTo>
                  <a:pt x="1146624" y="307279"/>
                  <a:pt x="1155091" y="195096"/>
                  <a:pt x="1205891" y="112546"/>
                </a:cubicBezTo>
                <a:cubicBezTo>
                  <a:pt x="1256691" y="29996"/>
                  <a:pt x="1256691" y="-65254"/>
                  <a:pt x="1447191" y="61746"/>
                </a:cubicBezTo>
                <a:cubicBezTo>
                  <a:pt x="1637691" y="188746"/>
                  <a:pt x="2181674" y="533763"/>
                  <a:pt x="2348891" y="874546"/>
                </a:cubicBezTo>
                <a:cubicBezTo>
                  <a:pt x="2516108" y="1215329"/>
                  <a:pt x="2461074" y="1863029"/>
                  <a:pt x="2450491" y="2106446"/>
                </a:cubicBezTo>
                <a:cubicBezTo>
                  <a:pt x="2439908" y="2349863"/>
                  <a:pt x="2516108" y="2292713"/>
                  <a:pt x="2285391" y="2335046"/>
                </a:cubicBezTo>
                <a:cubicBezTo>
                  <a:pt x="2054674" y="2377379"/>
                  <a:pt x="1438724" y="2377379"/>
                  <a:pt x="1078891" y="2373146"/>
                </a:cubicBezTo>
                <a:close/>
              </a:path>
            </a:pathLst>
          </a:cu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TextBox 144"/>
          <p:cNvSpPr txBox="1"/>
          <p:nvPr/>
        </p:nvSpPr>
        <p:spPr>
          <a:xfrm>
            <a:off x="263787" y="4726710"/>
            <a:ext cx="8637325" cy="707886"/>
          </a:xfrm>
          <a:prstGeom prst="rect">
            <a:avLst/>
          </a:prstGeom>
          <a:noFill/>
        </p:spPr>
        <p:txBody>
          <a:bodyPr wrap="square" rtlCol="0">
            <a:spAutoFit/>
          </a:bodyPr>
          <a:lstStyle/>
          <a:p>
            <a:r>
              <a:rPr lang="en-US" sz="2000" dirty="0">
                <a:solidFill>
                  <a:srgbClr val="FF0000"/>
                </a:solidFill>
                <a:latin typeface="Apple Chancery"/>
                <a:cs typeface="Apple Chancery"/>
              </a:rPr>
              <a:t>And that last </a:t>
            </a:r>
            <a:r>
              <a:rPr lang="en-US" sz="2000" dirty="0">
                <a:latin typeface="Times New Roman"/>
                <a:cs typeface="Times New Roman"/>
              </a:rPr>
              <a:t>little nubbin is supposed to be a tooth, cause this looks like a face to me!</a:t>
            </a:r>
            <a:endParaRPr lang="en-US" sz="2800" dirty="0">
              <a:solidFill>
                <a:srgbClr val="FF0000"/>
              </a:solidFill>
              <a:latin typeface="Apple Chancery"/>
              <a:cs typeface="Apple Chancery"/>
            </a:endParaRPr>
          </a:p>
        </p:txBody>
      </p:sp>
      <p:sp>
        <p:nvSpPr>
          <p:cNvPr id="6" name="Round Same Side Corner Rectangle 5"/>
          <p:cNvSpPr/>
          <p:nvPr/>
        </p:nvSpPr>
        <p:spPr>
          <a:xfrm rot="8141626">
            <a:off x="7463469" y="3015139"/>
            <a:ext cx="177800" cy="151446"/>
          </a:xfrm>
          <a:prstGeom prst="round2Same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22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dissolve">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dissolve">
                                      <p:cBhvr>
                                        <p:cTn id="12" dur="500"/>
                                        <p:tgtEl>
                                          <p:spTgt spid="2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3"/>
                                        </p:tgtEl>
                                        <p:attrNameLst>
                                          <p:attrName>style.visibility</p:attrName>
                                        </p:attrNameLst>
                                      </p:cBhvr>
                                      <p:to>
                                        <p:strVal val="visible"/>
                                      </p:to>
                                    </p:set>
                                    <p:animEffect transition="in" filter="dissolve">
                                      <p:cBhvr>
                                        <p:cTn id="17" dur="500"/>
                                        <p:tgtEl>
                                          <p:spTgt spid="2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2"/>
                                        </p:tgtEl>
                                        <p:attrNameLst>
                                          <p:attrName>style.visibility</p:attrName>
                                        </p:attrNameLst>
                                      </p:cBhvr>
                                      <p:to>
                                        <p:strVal val="visible"/>
                                      </p:to>
                                    </p:set>
                                    <p:animEffect transition="in" filter="dissolve">
                                      <p:cBhvr>
                                        <p:cTn id="22" dur="500"/>
                                        <p:tgtEl>
                                          <p:spTgt spid="25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1"/>
                                        </p:tgtEl>
                                        <p:attrNameLst>
                                          <p:attrName>style.visibility</p:attrName>
                                        </p:attrNameLst>
                                      </p:cBhvr>
                                      <p:to>
                                        <p:strVal val="visible"/>
                                      </p:to>
                                    </p:set>
                                    <p:animEffect transition="in" filter="dissolve">
                                      <p:cBhvr>
                                        <p:cTn id="27" dur="500"/>
                                        <p:tgtEl>
                                          <p:spTgt spid="26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70"/>
                                        </p:tgtEl>
                                        <p:attrNameLst>
                                          <p:attrName>style.visibility</p:attrName>
                                        </p:attrNameLst>
                                      </p:cBhvr>
                                      <p:to>
                                        <p:strVal val="visible"/>
                                      </p:to>
                                    </p:set>
                                    <p:animEffect transition="in" filter="dissolve">
                                      <p:cBhvr>
                                        <p:cTn id="32" dur="500"/>
                                        <p:tgtEl>
                                          <p:spTgt spid="27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dissolve">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9"/>
                                        </p:tgtEl>
                                        <p:attrNameLst>
                                          <p:attrName>style.visibility</p:attrName>
                                        </p:attrNameLst>
                                      </p:cBhvr>
                                      <p:to>
                                        <p:strVal val="visible"/>
                                      </p:to>
                                    </p:set>
                                    <p:animEffect transition="in" filter="dissolve">
                                      <p:cBhvr>
                                        <p:cTn id="42" dur="500"/>
                                        <p:tgtEl>
                                          <p:spTgt spid="21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86"/>
                                        </p:tgtEl>
                                        <p:attrNameLst>
                                          <p:attrName>style.visibility</p:attrName>
                                        </p:attrNameLst>
                                      </p:cBhvr>
                                      <p:to>
                                        <p:strVal val="visible"/>
                                      </p:to>
                                    </p:set>
                                    <p:animEffect transition="in" filter="dissolve">
                                      <p:cBhvr>
                                        <p:cTn id="47" dur="500"/>
                                        <p:tgtEl>
                                          <p:spTgt spid="286"/>
                                        </p:tgtEl>
                                      </p:cBhvr>
                                    </p:animEffect>
                                  </p:childTnLst>
                                </p:cTn>
                              </p:par>
                              <p:par>
                                <p:cTn id="48" presetID="9" presetClass="entr" presetSubtype="0" fill="hold" nodeType="withEffect">
                                  <p:stCondLst>
                                    <p:cond delay="0"/>
                                  </p:stCondLst>
                                  <p:childTnLst>
                                    <p:set>
                                      <p:cBhvr>
                                        <p:cTn id="49" dur="1" fill="hold">
                                          <p:stCondLst>
                                            <p:cond delay="0"/>
                                          </p:stCondLst>
                                        </p:cTn>
                                        <p:tgtEl>
                                          <p:spTgt spid="284"/>
                                        </p:tgtEl>
                                        <p:attrNameLst>
                                          <p:attrName>style.visibility</p:attrName>
                                        </p:attrNameLst>
                                      </p:cBhvr>
                                      <p:to>
                                        <p:strVal val="visible"/>
                                      </p:to>
                                    </p:set>
                                    <p:animEffect transition="in" filter="dissolve">
                                      <p:cBhvr>
                                        <p:cTn id="50" dur="500"/>
                                        <p:tgtEl>
                                          <p:spTgt spid="284"/>
                                        </p:tgtEl>
                                      </p:cBhvr>
                                    </p:animEffect>
                                  </p:childTnLst>
                                </p:cTn>
                              </p:par>
                              <p:par>
                                <p:cTn id="51" presetID="9" presetClass="entr" presetSubtype="0" fill="hold" nodeType="withEffect">
                                  <p:stCondLst>
                                    <p:cond delay="0"/>
                                  </p:stCondLst>
                                  <p:childTnLst>
                                    <p:set>
                                      <p:cBhvr>
                                        <p:cTn id="52" dur="1" fill="hold">
                                          <p:stCondLst>
                                            <p:cond delay="0"/>
                                          </p:stCondLst>
                                        </p:cTn>
                                        <p:tgtEl>
                                          <p:spTgt spid="285"/>
                                        </p:tgtEl>
                                        <p:attrNameLst>
                                          <p:attrName>style.visibility</p:attrName>
                                        </p:attrNameLst>
                                      </p:cBhvr>
                                      <p:to>
                                        <p:strVal val="visible"/>
                                      </p:to>
                                    </p:set>
                                    <p:animEffect transition="in" filter="dissolve">
                                      <p:cBhvr>
                                        <p:cTn id="53" dur="500"/>
                                        <p:tgtEl>
                                          <p:spTgt spid="285"/>
                                        </p:tgtEl>
                                      </p:cBhvr>
                                    </p:animEffect>
                                  </p:childTnLst>
                                </p:cTn>
                              </p:par>
                              <p:par>
                                <p:cTn id="54" presetID="9" presetClass="entr" presetSubtype="0" fill="hold" nodeType="withEffect">
                                  <p:stCondLst>
                                    <p:cond delay="0"/>
                                  </p:stCondLst>
                                  <p:childTnLst>
                                    <p:set>
                                      <p:cBhvr>
                                        <p:cTn id="55" dur="1" fill="hold">
                                          <p:stCondLst>
                                            <p:cond delay="0"/>
                                          </p:stCondLst>
                                        </p:cTn>
                                        <p:tgtEl>
                                          <p:spTgt spid="179"/>
                                        </p:tgtEl>
                                        <p:attrNameLst>
                                          <p:attrName>style.visibility</p:attrName>
                                        </p:attrNameLst>
                                      </p:cBhvr>
                                      <p:to>
                                        <p:strVal val="visible"/>
                                      </p:to>
                                    </p:set>
                                    <p:animEffect transition="in" filter="dissolve">
                                      <p:cBhvr>
                                        <p:cTn id="56" dur="500"/>
                                        <p:tgtEl>
                                          <p:spTgt spid="17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20"/>
                                        </p:tgtEl>
                                        <p:attrNameLst>
                                          <p:attrName>style.visibility</p:attrName>
                                        </p:attrNameLst>
                                      </p:cBhvr>
                                      <p:to>
                                        <p:strVal val="visible"/>
                                      </p:to>
                                    </p:set>
                                    <p:animEffect transition="in" filter="dissolve">
                                      <p:cBhvr>
                                        <p:cTn id="61" dur="500"/>
                                        <p:tgtEl>
                                          <p:spTgt spid="220"/>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21"/>
                                        </p:tgtEl>
                                        <p:attrNameLst>
                                          <p:attrName>style.visibility</p:attrName>
                                        </p:attrNameLst>
                                      </p:cBhvr>
                                      <p:to>
                                        <p:strVal val="visible"/>
                                      </p:to>
                                    </p:set>
                                    <p:animEffect transition="in" filter="dissolve">
                                      <p:cBhvr>
                                        <p:cTn id="66" dur="500"/>
                                        <p:tgtEl>
                                          <p:spTgt spid="221"/>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dissolv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87"/>
                                        </p:tgtEl>
                                        <p:attrNameLst>
                                          <p:attrName>style.visibility</p:attrName>
                                        </p:attrNameLst>
                                      </p:cBhvr>
                                      <p:to>
                                        <p:strVal val="visible"/>
                                      </p:to>
                                    </p:set>
                                    <p:animEffect transition="in" filter="dissolve">
                                      <p:cBhvr>
                                        <p:cTn id="76" dur="500"/>
                                        <p:tgtEl>
                                          <p:spTgt spid="287"/>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69"/>
                                        </p:tgtEl>
                                        <p:attrNameLst>
                                          <p:attrName>style.visibility</p:attrName>
                                        </p:attrNameLst>
                                      </p:cBhvr>
                                      <p:to>
                                        <p:strVal val="visible"/>
                                      </p:to>
                                    </p:set>
                                    <p:animEffect transition="in" filter="dissolve">
                                      <p:cBhvr>
                                        <p:cTn id="81" dur="500"/>
                                        <p:tgtEl>
                                          <p:spTgt spid="169"/>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dissolve">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dissolve">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dissolv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288"/>
                                        </p:tgtEl>
                                        <p:attrNameLst>
                                          <p:attrName>style.visibility</p:attrName>
                                        </p:attrNameLst>
                                      </p:cBhvr>
                                      <p:to>
                                        <p:strVal val="visible"/>
                                      </p:to>
                                    </p:set>
                                    <p:animEffect transition="in" filter="dissolve">
                                      <p:cBhvr>
                                        <p:cTn id="101" dur="500"/>
                                        <p:tgtEl>
                                          <p:spTgt spid="288"/>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222"/>
                                        </p:tgtEl>
                                        <p:attrNameLst>
                                          <p:attrName>style.visibility</p:attrName>
                                        </p:attrNameLst>
                                      </p:cBhvr>
                                      <p:to>
                                        <p:strVal val="visible"/>
                                      </p:to>
                                    </p:set>
                                    <p:animEffect transition="in" filter="dissolve">
                                      <p:cBhvr>
                                        <p:cTn id="106" dur="500"/>
                                        <p:tgtEl>
                                          <p:spTgt spid="222"/>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dissolve">
                                      <p:cBhvr>
                                        <p:cTn id="111" dur="500"/>
                                        <p:tgtEl>
                                          <p:spTgt spid="6"/>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145"/>
                                        </p:tgtEl>
                                        <p:attrNameLst>
                                          <p:attrName>style.visibility</p:attrName>
                                        </p:attrNameLst>
                                      </p:cBhvr>
                                      <p:to>
                                        <p:strVal val="visible"/>
                                      </p:to>
                                    </p:set>
                                    <p:animEffect transition="in" filter="dissolve">
                                      <p:cBhvr>
                                        <p:cTn id="116"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69" grpId="0" animBg="1"/>
      <p:bldP spid="219" grpId="0"/>
      <p:bldP spid="220" grpId="0"/>
      <p:bldP spid="221" grpId="0"/>
      <p:bldP spid="222" grpId="0"/>
      <p:bldP spid="17" grpId="0" animBg="1"/>
      <p:bldP spid="287" grpId="0" animBg="1"/>
      <p:bldP spid="18" grpId="0" animBg="1"/>
      <p:bldP spid="19" grpId="0" animBg="1"/>
      <p:bldP spid="20" grpId="0" animBg="1"/>
      <p:bldP spid="288" grpId="0" animBg="1"/>
      <p:bldP spid="14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TextBox 44"/>
          <p:cNvSpPr txBox="1"/>
          <p:nvPr/>
        </p:nvSpPr>
        <p:spPr>
          <a:xfrm>
            <a:off x="0" y="100718"/>
            <a:ext cx="9144000"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Characteristics of a Series Combinations</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a:t>
            </a:r>
          </a:p>
        </p:txBody>
      </p:sp>
      <p:sp>
        <p:nvSpPr>
          <p:cNvPr id="47" name="TextBox 46"/>
          <p:cNvSpPr txBox="1"/>
          <p:nvPr/>
        </p:nvSpPr>
        <p:spPr>
          <a:xfrm>
            <a:off x="228047" y="1013406"/>
            <a:ext cx="5093254" cy="707886"/>
          </a:xfrm>
          <a:prstGeom prst="rect">
            <a:avLst/>
          </a:prstGeom>
          <a:noFill/>
        </p:spPr>
        <p:txBody>
          <a:bodyPr wrap="square" rtlCol="0">
            <a:spAutoFit/>
          </a:bodyPr>
          <a:lstStyle/>
          <a:p>
            <a:r>
              <a:rPr lang="en-US" sz="2000" dirty="0">
                <a:solidFill>
                  <a:srgbClr val="FF0000"/>
                </a:solidFill>
                <a:latin typeface="Apple Chancery"/>
                <a:cs typeface="Apple Chancery"/>
              </a:rPr>
              <a:t>--Each element </a:t>
            </a:r>
            <a:r>
              <a:rPr lang="en-US" sz="2000" dirty="0">
                <a:latin typeface="Times New Roman"/>
                <a:cs typeface="Times New Roman"/>
              </a:rPr>
              <a:t>in a series combination is </a:t>
            </a:r>
            <a:r>
              <a:rPr lang="en-US" sz="2000" dirty="0">
                <a:solidFill>
                  <a:srgbClr val="0000FF"/>
                </a:solidFill>
                <a:latin typeface="Times New Roman"/>
                <a:cs typeface="Times New Roman"/>
              </a:rPr>
              <a:t>attached to its neighbor</a:t>
            </a:r>
            <a:r>
              <a:rPr lang="en-US" sz="2000" dirty="0">
                <a:latin typeface="Times New Roman"/>
                <a:cs typeface="Times New Roman"/>
              </a:rPr>
              <a:t> in </a:t>
            </a:r>
            <a:r>
              <a:rPr lang="en-US" sz="2000" i="1" dirty="0">
                <a:solidFill>
                  <a:srgbClr val="0000FF"/>
                </a:solidFill>
                <a:latin typeface="Times New Roman"/>
                <a:cs typeface="Times New Roman"/>
              </a:rPr>
              <a:t>one place only</a:t>
            </a:r>
            <a:r>
              <a:rPr lang="en-US" sz="2000" dirty="0">
                <a:latin typeface="Times New Roman"/>
                <a:cs typeface="Times New Roman"/>
              </a:rPr>
              <a:t>.</a:t>
            </a:r>
          </a:p>
        </p:txBody>
      </p:sp>
      <p:grpSp>
        <p:nvGrpSpPr>
          <p:cNvPr id="6" name="Group 5"/>
          <p:cNvGrpSpPr/>
          <p:nvPr/>
        </p:nvGrpSpPr>
        <p:grpSpPr>
          <a:xfrm>
            <a:off x="5811838" y="1245901"/>
            <a:ext cx="2859089" cy="615458"/>
            <a:chOff x="5672138" y="2658269"/>
            <a:chExt cx="2859089" cy="615458"/>
          </a:xfrm>
        </p:grpSpPr>
        <p:graphicFrame>
          <p:nvGraphicFramePr>
            <p:cNvPr id="58" name="Object 2"/>
            <p:cNvGraphicFramePr>
              <a:graphicFrameLocks noChangeAspect="1"/>
            </p:cNvGraphicFramePr>
            <p:nvPr>
              <p:extLst>
                <p:ext uri="{D42A27DB-BD31-4B8C-83A1-F6EECF244321}">
                  <p14:modId xmlns:p14="http://schemas.microsoft.com/office/powerpoint/2010/main" val="4115452089"/>
                </p:ext>
              </p:extLst>
            </p:nvPr>
          </p:nvGraphicFramePr>
          <p:xfrm>
            <a:off x="6081714" y="2658269"/>
            <a:ext cx="220662" cy="238125"/>
          </p:xfrm>
          <a:graphic>
            <a:graphicData uri="http://schemas.openxmlformats.org/presentationml/2006/ole">
              <mc:AlternateContent xmlns:mc="http://schemas.openxmlformats.org/markup-compatibility/2006">
                <mc:Choice xmlns:v="urn:schemas-microsoft-com:vml" Requires="v">
                  <p:oleObj spid="_x0000_s2512367" name="Equation" r:id="rId4" imgW="190500" imgH="203200" progId="Equation.DSMT4">
                    <p:embed/>
                  </p:oleObj>
                </mc:Choice>
                <mc:Fallback>
                  <p:oleObj name="Equation" r:id="rId4" imgW="190500" imgH="203200" progId="Equation.DSMT4">
                    <p:embed/>
                    <p:pic>
                      <p:nvPicPr>
                        <p:cNvPr id="0" name=""/>
                        <p:cNvPicPr>
                          <a:picLocks noChangeAspect="1" noChangeArrowheads="1"/>
                        </p:cNvPicPr>
                        <p:nvPr/>
                      </p:nvPicPr>
                      <p:blipFill>
                        <a:blip r:embed="rId5"/>
                        <a:srcRect/>
                        <a:stretch>
                          <a:fillRect/>
                        </a:stretch>
                      </p:blipFill>
                      <p:spPr bwMode="auto">
                        <a:xfrm>
                          <a:off x="6081714" y="2658269"/>
                          <a:ext cx="220662" cy="238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5" name="Line 73"/>
            <p:cNvSpPr>
              <a:spLocks noChangeShapeType="1"/>
            </p:cNvSpPr>
            <p:nvPr/>
          </p:nvSpPr>
          <p:spPr bwMode="auto">
            <a:xfrm>
              <a:off x="6512742" y="3132137"/>
              <a:ext cx="275409" cy="6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78"/>
            <p:cNvSpPr>
              <a:spLocks noChangeShapeType="1"/>
            </p:cNvSpPr>
            <p:nvPr/>
          </p:nvSpPr>
          <p:spPr bwMode="auto">
            <a:xfrm flipH="1">
              <a:off x="5672138" y="3138487"/>
              <a:ext cx="1841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03" name="Object 3"/>
            <p:cNvGraphicFramePr>
              <a:graphicFrameLocks noChangeAspect="1"/>
            </p:cNvGraphicFramePr>
            <p:nvPr>
              <p:extLst>
                <p:ext uri="{D42A27DB-BD31-4B8C-83A1-F6EECF244321}">
                  <p14:modId xmlns:p14="http://schemas.microsoft.com/office/powerpoint/2010/main" val="2086464511"/>
                </p:ext>
              </p:extLst>
            </p:nvPr>
          </p:nvGraphicFramePr>
          <p:xfrm>
            <a:off x="7029451" y="2658269"/>
            <a:ext cx="234950" cy="238125"/>
          </p:xfrm>
          <a:graphic>
            <a:graphicData uri="http://schemas.openxmlformats.org/presentationml/2006/ole">
              <mc:AlternateContent xmlns:mc="http://schemas.openxmlformats.org/markup-compatibility/2006">
                <mc:Choice xmlns:v="urn:schemas-microsoft-com:vml" Requires="v">
                  <p:oleObj spid="_x0000_s2512368" name="Equation" r:id="rId6" imgW="203200" imgH="203200" progId="Equation.DSMT4">
                    <p:embed/>
                  </p:oleObj>
                </mc:Choice>
                <mc:Fallback>
                  <p:oleObj name="Equation" r:id="rId6" imgW="203200" imgH="203200" progId="Equation.DSMT4">
                    <p:embed/>
                    <p:pic>
                      <p:nvPicPr>
                        <p:cNvPr id="0" name=""/>
                        <p:cNvPicPr>
                          <a:picLocks noChangeAspect="1" noChangeArrowheads="1"/>
                        </p:cNvPicPr>
                        <p:nvPr/>
                      </p:nvPicPr>
                      <p:blipFill>
                        <a:blip r:embed="rId7"/>
                        <a:srcRect/>
                        <a:stretch>
                          <a:fillRect/>
                        </a:stretch>
                      </p:blipFill>
                      <p:spPr bwMode="auto">
                        <a:xfrm>
                          <a:off x="7029451" y="2658269"/>
                          <a:ext cx="234950" cy="238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5" name="Group 4"/>
            <p:cNvGrpSpPr/>
            <p:nvPr/>
          </p:nvGrpSpPr>
          <p:grpSpPr>
            <a:xfrm>
              <a:off x="5856288" y="2951957"/>
              <a:ext cx="660401" cy="321770"/>
              <a:chOff x="5746750" y="2319338"/>
              <a:chExt cx="660401" cy="321770"/>
            </a:xfrm>
          </p:grpSpPr>
          <p:grpSp>
            <p:nvGrpSpPr>
              <p:cNvPr id="68" name="Group 48"/>
              <p:cNvGrpSpPr>
                <a:grpSpLocks/>
              </p:cNvGrpSpPr>
              <p:nvPr/>
            </p:nvGrpSpPr>
            <p:grpSpPr bwMode="auto">
              <a:xfrm>
                <a:off x="5746750" y="2319338"/>
                <a:ext cx="628650" cy="321770"/>
                <a:chOff x="2256" y="2880"/>
                <a:chExt cx="576" cy="240"/>
              </a:xfrm>
            </p:grpSpPr>
            <p:sp>
              <p:nvSpPr>
                <p:cNvPr id="69"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0"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2"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5"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28"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29" name="Line 73"/>
            <p:cNvSpPr>
              <a:spLocks noChangeShapeType="1"/>
            </p:cNvSpPr>
            <p:nvPr/>
          </p:nvSpPr>
          <p:spPr bwMode="auto">
            <a:xfrm>
              <a:off x="7450954" y="3135312"/>
              <a:ext cx="27540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30" name="Group 129"/>
            <p:cNvGrpSpPr/>
            <p:nvPr/>
          </p:nvGrpSpPr>
          <p:grpSpPr>
            <a:xfrm>
              <a:off x="6791326" y="2948782"/>
              <a:ext cx="660401" cy="321770"/>
              <a:chOff x="5746750" y="2319338"/>
              <a:chExt cx="660401" cy="321770"/>
            </a:xfrm>
          </p:grpSpPr>
          <p:grpSp>
            <p:nvGrpSpPr>
              <p:cNvPr id="131" name="Group 48"/>
              <p:cNvGrpSpPr>
                <a:grpSpLocks/>
              </p:cNvGrpSpPr>
              <p:nvPr/>
            </p:nvGrpSpPr>
            <p:grpSpPr bwMode="auto">
              <a:xfrm>
                <a:off x="5746750" y="2319338"/>
                <a:ext cx="628650" cy="321770"/>
                <a:chOff x="2256" y="2880"/>
                <a:chExt cx="576" cy="240"/>
              </a:xfrm>
            </p:grpSpPr>
            <p:sp>
              <p:nvSpPr>
                <p:cNvPr id="133"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5"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6"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1"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2"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3"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32"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75" name="Line 73"/>
            <p:cNvSpPr>
              <a:spLocks noChangeShapeType="1"/>
            </p:cNvSpPr>
            <p:nvPr/>
          </p:nvSpPr>
          <p:spPr bwMode="auto">
            <a:xfrm>
              <a:off x="8385993" y="3132137"/>
              <a:ext cx="14523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76" name="Group 175"/>
            <p:cNvGrpSpPr/>
            <p:nvPr/>
          </p:nvGrpSpPr>
          <p:grpSpPr>
            <a:xfrm>
              <a:off x="7726364" y="2945607"/>
              <a:ext cx="660401" cy="321770"/>
              <a:chOff x="5746750" y="2319338"/>
              <a:chExt cx="660401" cy="321770"/>
            </a:xfrm>
          </p:grpSpPr>
          <p:grpSp>
            <p:nvGrpSpPr>
              <p:cNvPr id="177" name="Group 48"/>
              <p:cNvGrpSpPr>
                <a:grpSpLocks/>
              </p:cNvGrpSpPr>
              <p:nvPr/>
            </p:nvGrpSpPr>
            <p:grpSpPr bwMode="auto">
              <a:xfrm>
                <a:off x="5746750" y="2319338"/>
                <a:ext cx="628650" cy="321770"/>
                <a:chOff x="2256" y="2880"/>
                <a:chExt cx="576" cy="240"/>
              </a:xfrm>
            </p:grpSpPr>
            <p:sp>
              <p:nvSpPr>
                <p:cNvPr id="179"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0"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1"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2"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3"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78"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188" name="Object 3"/>
            <p:cNvGraphicFramePr>
              <a:graphicFrameLocks noChangeAspect="1"/>
            </p:cNvGraphicFramePr>
            <p:nvPr>
              <p:extLst>
                <p:ext uri="{D42A27DB-BD31-4B8C-83A1-F6EECF244321}">
                  <p14:modId xmlns:p14="http://schemas.microsoft.com/office/powerpoint/2010/main" val="2639648232"/>
                </p:ext>
              </p:extLst>
            </p:nvPr>
          </p:nvGraphicFramePr>
          <p:xfrm>
            <a:off x="7942266" y="2658269"/>
            <a:ext cx="234950" cy="238125"/>
          </p:xfrm>
          <a:graphic>
            <a:graphicData uri="http://schemas.openxmlformats.org/presentationml/2006/ole">
              <mc:AlternateContent xmlns:mc="http://schemas.openxmlformats.org/markup-compatibility/2006">
                <mc:Choice xmlns:v="urn:schemas-microsoft-com:vml" Requires="v">
                  <p:oleObj spid="_x0000_s2512369" name="Equation" r:id="rId8" imgW="203200" imgH="203200" progId="Equation.DSMT4">
                    <p:embed/>
                  </p:oleObj>
                </mc:Choice>
                <mc:Fallback>
                  <p:oleObj name="Equation" r:id="rId8" imgW="203200" imgH="203200" progId="Equation.DSMT4">
                    <p:embed/>
                    <p:pic>
                      <p:nvPicPr>
                        <p:cNvPr id="0" name=""/>
                        <p:cNvPicPr>
                          <a:picLocks noChangeAspect="1" noChangeArrowheads="1"/>
                        </p:cNvPicPr>
                        <p:nvPr/>
                      </p:nvPicPr>
                      <p:blipFill>
                        <a:blip r:embed="rId9"/>
                        <a:srcRect/>
                        <a:stretch>
                          <a:fillRect/>
                        </a:stretch>
                      </p:blipFill>
                      <p:spPr bwMode="auto">
                        <a:xfrm>
                          <a:off x="7942266" y="2658269"/>
                          <a:ext cx="234950" cy="238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189" name="TextBox 188"/>
          <p:cNvSpPr txBox="1"/>
          <p:nvPr/>
        </p:nvSpPr>
        <p:spPr>
          <a:xfrm>
            <a:off x="228046" y="2530018"/>
            <a:ext cx="8915953" cy="707886"/>
          </a:xfrm>
          <a:prstGeom prst="rect">
            <a:avLst/>
          </a:prstGeom>
          <a:noFill/>
        </p:spPr>
        <p:txBody>
          <a:bodyPr wrap="square" rtlCol="0">
            <a:spAutoFit/>
          </a:bodyPr>
          <a:lstStyle/>
          <a:p>
            <a:r>
              <a:rPr lang="en-US" sz="2000" dirty="0">
                <a:solidFill>
                  <a:srgbClr val="FF0000"/>
                </a:solidFill>
                <a:latin typeface="Apple Chancery"/>
                <a:cs typeface="Apple Chancery"/>
              </a:rPr>
              <a:t>--There are </a:t>
            </a:r>
            <a:r>
              <a:rPr lang="en-US" sz="2000" dirty="0">
                <a:solidFill>
                  <a:srgbClr val="0000FF"/>
                </a:solidFill>
                <a:latin typeface="Times New Roman"/>
                <a:cs typeface="Times New Roman"/>
              </a:rPr>
              <a:t>no nodes</a:t>
            </a:r>
            <a:r>
              <a:rPr lang="en-US" sz="2000" dirty="0">
                <a:latin typeface="Times New Roman"/>
                <a:cs typeface="Times New Roman"/>
              </a:rPr>
              <a:t> (junctions—places where current can slit up) </a:t>
            </a:r>
            <a:r>
              <a:rPr lang="en-US" sz="2000" dirty="0">
                <a:solidFill>
                  <a:srgbClr val="0000FF"/>
                </a:solidFill>
                <a:latin typeface="Times New Roman"/>
                <a:cs typeface="Times New Roman"/>
              </a:rPr>
              <a:t>internal</a:t>
            </a:r>
            <a:r>
              <a:rPr lang="en-US" sz="2000" dirty="0">
                <a:latin typeface="Times New Roman"/>
                <a:cs typeface="Times New Roman"/>
              </a:rPr>
              <a:t> to series combinations.</a:t>
            </a:r>
          </a:p>
        </p:txBody>
      </p:sp>
      <p:sp>
        <p:nvSpPr>
          <p:cNvPr id="190" name="TextBox 189"/>
          <p:cNvSpPr txBox="1"/>
          <p:nvPr/>
        </p:nvSpPr>
        <p:spPr>
          <a:xfrm>
            <a:off x="228047" y="1766184"/>
            <a:ext cx="5093254" cy="707886"/>
          </a:xfrm>
          <a:prstGeom prst="rect">
            <a:avLst/>
          </a:prstGeom>
          <a:noFill/>
        </p:spPr>
        <p:txBody>
          <a:bodyPr wrap="square" rtlCol="0">
            <a:spAutoFit/>
          </a:bodyPr>
          <a:lstStyle/>
          <a:p>
            <a:r>
              <a:rPr lang="en-US" sz="2000" dirty="0">
                <a:solidFill>
                  <a:srgbClr val="FF0000"/>
                </a:solidFill>
                <a:latin typeface="Apple Chancery"/>
                <a:cs typeface="Apple Chancery"/>
              </a:rPr>
              <a:t>--Current </a:t>
            </a:r>
            <a:r>
              <a:rPr lang="en-US" sz="2000" dirty="0">
                <a:solidFill>
                  <a:srgbClr val="0000FF"/>
                </a:solidFill>
                <a:latin typeface="Times New Roman"/>
                <a:cs typeface="Times New Roman"/>
              </a:rPr>
              <a:t>is common </a:t>
            </a:r>
            <a:r>
              <a:rPr lang="en-US" sz="2000" dirty="0">
                <a:latin typeface="Times New Roman"/>
                <a:cs typeface="Times New Roman"/>
              </a:rPr>
              <a:t>to each element in a series combination</a:t>
            </a:r>
            <a:r>
              <a:rPr lang="en-US" sz="2000" dirty="0">
                <a:solidFill>
                  <a:srgbClr val="0000FF"/>
                </a:solidFill>
                <a:latin typeface="Times New Roman"/>
                <a:cs typeface="Times New Roman"/>
              </a:rPr>
              <a:t>.</a:t>
            </a:r>
            <a:endParaRPr lang="en-US" sz="2000" dirty="0">
              <a:latin typeface="Times New Roman"/>
              <a:cs typeface="Times New Roman"/>
            </a:endParaRPr>
          </a:p>
        </p:txBody>
      </p:sp>
      <p:sp>
        <p:nvSpPr>
          <p:cNvPr id="191" name="TextBox 190"/>
          <p:cNvSpPr txBox="1"/>
          <p:nvPr/>
        </p:nvSpPr>
        <p:spPr>
          <a:xfrm>
            <a:off x="228046" y="3237904"/>
            <a:ext cx="8810589" cy="400110"/>
          </a:xfrm>
          <a:prstGeom prst="rect">
            <a:avLst/>
          </a:prstGeom>
          <a:noFill/>
        </p:spPr>
        <p:txBody>
          <a:bodyPr wrap="square" rtlCol="0">
            <a:spAutoFit/>
          </a:bodyPr>
          <a:lstStyle/>
          <a:p>
            <a:r>
              <a:rPr lang="en-US" sz="2000" dirty="0">
                <a:solidFill>
                  <a:srgbClr val="FF0000"/>
                </a:solidFill>
                <a:latin typeface="Apple Chancery"/>
                <a:cs typeface="Apple Chancery"/>
              </a:rPr>
              <a:t>--The equivalent resistance </a:t>
            </a:r>
            <a:r>
              <a:rPr lang="en-US" sz="2000" dirty="0">
                <a:solidFill>
                  <a:srgbClr val="000000"/>
                </a:solidFill>
                <a:latin typeface="Times New Roman"/>
                <a:cs typeface="Times New Roman"/>
              </a:rPr>
              <a:t>for a </a:t>
            </a:r>
            <a:r>
              <a:rPr lang="en-US" sz="2000" dirty="0">
                <a:solidFill>
                  <a:srgbClr val="0000FF"/>
                </a:solidFill>
                <a:latin typeface="Times New Roman"/>
                <a:cs typeface="Times New Roman"/>
              </a:rPr>
              <a:t>series combination </a:t>
            </a:r>
            <a:r>
              <a:rPr lang="en-US" sz="2000" dirty="0">
                <a:solidFill>
                  <a:srgbClr val="000000"/>
                </a:solidFill>
                <a:latin typeface="Times New Roman"/>
                <a:cs typeface="Times New Roman"/>
              </a:rPr>
              <a:t>is</a:t>
            </a:r>
            <a:r>
              <a:rPr lang="en-US" sz="2000" dirty="0">
                <a:solidFill>
                  <a:srgbClr val="0000FF"/>
                </a:solidFill>
                <a:latin typeface="Times New Roman"/>
                <a:cs typeface="Times New Roman"/>
              </a:rPr>
              <a:t>:</a:t>
            </a:r>
            <a:endParaRPr lang="en-US" sz="2000" dirty="0">
              <a:latin typeface="Times New Roman"/>
              <a:cs typeface="Times New Roman"/>
            </a:endParaRPr>
          </a:p>
        </p:txBody>
      </p:sp>
      <p:graphicFrame>
        <p:nvGraphicFramePr>
          <p:cNvPr id="192" name="Object 2"/>
          <p:cNvGraphicFramePr>
            <a:graphicFrameLocks noChangeAspect="1"/>
          </p:cNvGraphicFramePr>
          <p:nvPr>
            <p:extLst>
              <p:ext uri="{D42A27DB-BD31-4B8C-83A1-F6EECF244321}">
                <p14:modId xmlns:p14="http://schemas.microsoft.com/office/powerpoint/2010/main" val="1805185253"/>
              </p:ext>
            </p:extLst>
          </p:nvPr>
        </p:nvGraphicFramePr>
        <p:xfrm>
          <a:off x="6029325" y="3309938"/>
          <a:ext cx="2424113" cy="392112"/>
        </p:xfrm>
        <a:graphic>
          <a:graphicData uri="http://schemas.openxmlformats.org/presentationml/2006/ole">
            <mc:AlternateContent xmlns:mc="http://schemas.openxmlformats.org/markup-compatibility/2006">
              <mc:Choice xmlns:v="urn:schemas-microsoft-com:vml" Requires="v">
                <p:oleObj spid="_x0000_s2512370" name="Equation" r:id="rId10" imgW="1409700" imgH="228600" progId="Equation.DSMT4">
                  <p:embed/>
                </p:oleObj>
              </mc:Choice>
              <mc:Fallback>
                <p:oleObj name="Equation" r:id="rId10" imgW="1409700" imgH="228600" progId="Equation.DSMT4">
                  <p:embed/>
                  <p:pic>
                    <p:nvPicPr>
                      <p:cNvPr id="0" name=""/>
                      <p:cNvPicPr>
                        <a:picLocks noChangeAspect="1" noChangeArrowheads="1"/>
                      </p:cNvPicPr>
                      <p:nvPr/>
                    </p:nvPicPr>
                    <p:blipFill>
                      <a:blip r:embed="rId11"/>
                      <a:srcRect/>
                      <a:stretch>
                        <a:fillRect/>
                      </a:stretch>
                    </p:blipFill>
                    <p:spPr bwMode="auto">
                      <a:xfrm>
                        <a:off x="6029325" y="3309938"/>
                        <a:ext cx="2424113" cy="392112"/>
                      </a:xfrm>
                      <a:prstGeom prst="rect">
                        <a:avLst/>
                      </a:prstGeom>
                      <a:noFill/>
                      <a:ln>
                        <a:noFill/>
                      </a:ln>
                      <a:effectLst/>
                    </p:spPr>
                  </p:pic>
                </p:oleObj>
              </mc:Fallback>
            </mc:AlternateContent>
          </a:graphicData>
        </a:graphic>
      </p:graphicFrame>
      <p:sp>
        <p:nvSpPr>
          <p:cNvPr id="193" name="TextBox 192"/>
          <p:cNvSpPr txBox="1"/>
          <p:nvPr/>
        </p:nvSpPr>
        <p:spPr>
          <a:xfrm>
            <a:off x="558247" y="3790414"/>
            <a:ext cx="8293654" cy="707886"/>
          </a:xfrm>
          <a:prstGeom prst="rect">
            <a:avLst/>
          </a:prstGeom>
          <a:noFill/>
        </p:spPr>
        <p:txBody>
          <a:bodyPr wrap="square" rtlCol="0">
            <a:spAutoFit/>
          </a:bodyPr>
          <a:lstStyle/>
          <a:p>
            <a:r>
              <a:rPr lang="en-US" sz="2000" dirty="0">
                <a:solidFill>
                  <a:srgbClr val="FF0000"/>
                </a:solidFill>
                <a:latin typeface="Apple Chancery"/>
                <a:cs typeface="Apple Chancery"/>
              </a:rPr>
              <a:t>--This means </a:t>
            </a:r>
            <a:r>
              <a:rPr lang="en-US" sz="2000" dirty="0">
                <a:solidFill>
                  <a:srgbClr val="000000"/>
                </a:solidFill>
                <a:latin typeface="Times New Roman"/>
                <a:cs typeface="Times New Roman"/>
              </a:rPr>
              <a:t>the equivalent resistance is </a:t>
            </a:r>
            <a:r>
              <a:rPr lang="en-US" sz="2000" dirty="0">
                <a:solidFill>
                  <a:srgbClr val="0000FF"/>
                </a:solidFill>
                <a:latin typeface="Times New Roman"/>
                <a:cs typeface="Times New Roman"/>
              </a:rPr>
              <a:t>larger than the largest resistor </a:t>
            </a:r>
            <a:r>
              <a:rPr lang="en-US" sz="2000" dirty="0">
                <a:solidFill>
                  <a:srgbClr val="000000"/>
                </a:solidFill>
                <a:latin typeface="Times New Roman"/>
                <a:cs typeface="Times New Roman"/>
              </a:rPr>
              <a:t>in the combination;</a:t>
            </a:r>
          </a:p>
        </p:txBody>
      </p:sp>
      <p:sp>
        <p:nvSpPr>
          <p:cNvPr id="194" name="TextBox 193"/>
          <p:cNvSpPr txBox="1"/>
          <p:nvPr/>
        </p:nvSpPr>
        <p:spPr>
          <a:xfrm>
            <a:off x="558247" y="4498300"/>
            <a:ext cx="8293654" cy="707886"/>
          </a:xfrm>
          <a:prstGeom prst="rect">
            <a:avLst/>
          </a:prstGeom>
          <a:noFill/>
        </p:spPr>
        <p:txBody>
          <a:bodyPr wrap="square" rtlCol="0">
            <a:spAutoFit/>
          </a:bodyPr>
          <a:lstStyle/>
          <a:p>
            <a:r>
              <a:rPr lang="en-US" sz="2000" dirty="0">
                <a:solidFill>
                  <a:srgbClr val="FF0000"/>
                </a:solidFill>
                <a:latin typeface="Apple Chancery"/>
                <a:cs typeface="Apple Chancery"/>
              </a:rPr>
              <a:t>--This means </a:t>
            </a:r>
            <a:r>
              <a:rPr lang="en-US" sz="2000" dirty="0">
                <a:solidFill>
                  <a:srgbClr val="000000"/>
                </a:solidFill>
                <a:latin typeface="Times New Roman"/>
                <a:cs typeface="Times New Roman"/>
              </a:rPr>
              <a:t>that if you </a:t>
            </a:r>
            <a:r>
              <a:rPr lang="en-US" sz="2000" dirty="0">
                <a:solidFill>
                  <a:srgbClr val="0000FF"/>
                </a:solidFill>
                <a:latin typeface="Times New Roman"/>
                <a:cs typeface="Times New Roman"/>
              </a:rPr>
              <a:t>add a resistor </a:t>
            </a:r>
            <a:r>
              <a:rPr lang="en-US" sz="2000" dirty="0">
                <a:solidFill>
                  <a:srgbClr val="000000"/>
                </a:solidFill>
                <a:latin typeface="Times New Roman"/>
                <a:cs typeface="Times New Roman"/>
              </a:rPr>
              <a:t>to the combination,       will </a:t>
            </a:r>
            <a:r>
              <a:rPr lang="en-US" sz="2000" i="1" dirty="0">
                <a:solidFill>
                  <a:srgbClr val="FF0000"/>
                </a:solidFill>
                <a:latin typeface="Times New Roman"/>
                <a:cs typeface="Times New Roman"/>
              </a:rPr>
              <a:t>increase </a:t>
            </a:r>
            <a:r>
              <a:rPr lang="en-US" sz="2000" dirty="0">
                <a:solidFill>
                  <a:srgbClr val="000000"/>
                </a:solidFill>
                <a:latin typeface="Times New Roman"/>
                <a:cs typeface="Times New Roman"/>
              </a:rPr>
              <a:t>and the </a:t>
            </a:r>
            <a:r>
              <a:rPr lang="en-US" sz="2000" dirty="0">
                <a:solidFill>
                  <a:srgbClr val="0000FF"/>
                </a:solidFill>
                <a:latin typeface="Times New Roman"/>
                <a:cs typeface="Times New Roman"/>
              </a:rPr>
              <a:t>current</a:t>
            </a:r>
            <a:r>
              <a:rPr lang="en-US" sz="2000" dirty="0">
                <a:solidFill>
                  <a:srgbClr val="000000"/>
                </a:solidFill>
                <a:latin typeface="Times New Roman"/>
                <a:cs typeface="Times New Roman"/>
              </a:rPr>
              <a:t> through the combination (for a given voltage) </a:t>
            </a:r>
            <a:r>
              <a:rPr lang="en-US" sz="2000" dirty="0">
                <a:solidFill>
                  <a:srgbClr val="FF0000"/>
                </a:solidFill>
                <a:latin typeface="Times New Roman"/>
                <a:cs typeface="Times New Roman"/>
              </a:rPr>
              <a:t>will </a:t>
            </a:r>
            <a:r>
              <a:rPr lang="en-US" sz="2000" i="1" dirty="0">
                <a:solidFill>
                  <a:srgbClr val="FF0000"/>
                </a:solidFill>
                <a:latin typeface="Times New Roman"/>
                <a:cs typeface="Times New Roman"/>
              </a:rPr>
              <a:t>decrease</a:t>
            </a:r>
            <a:r>
              <a:rPr lang="en-US" sz="2000" dirty="0">
                <a:solidFill>
                  <a:srgbClr val="000000"/>
                </a:solidFill>
                <a:latin typeface="Times New Roman"/>
                <a:cs typeface="Times New Roman"/>
              </a:rPr>
              <a:t>.  </a:t>
            </a:r>
          </a:p>
        </p:txBody>
      </p:sp>
      <p:graphicFrame>
        <p:nvGraphicFramePr>
          <p:cNvPr id="195" name="Object 2"/>
          <p:cNvGraphicFramePr>
            <a:graphicFrameLocks noChangeAspect="1"/>
          </p:cNvGraphicFramePr>
          <p:nvPr>
            <p:extLst>
              <p:ext uri="{D42A27DB-BD31-4B8C-83A1-F6EECF244321}">
                <p14:modId xmlns:p14="http://schemas.microsoft.com/office/powerpoint/2010/main" val="1594350707"/>
              </p:ext>
            </p:extLst>
          </p:nvPr>
        </p:nvGraphicFramePr>
        <p:xfrm>
          <a:off x="6599240" y="4554538"/>
          <a:ext cx="415925" cy="392112"/>
        </p:xfrm>
        <a:graphic>
          <a:graphicData uri="http://schemas.openxmlformats.org/presentationml/2006/ole">
            <mc:AlternateContent xmlns:mc="http://schemas.openxmlformats.org/markup-compatibility/2006">
              <mc:Choice xmlns:v="urn:schemas-microsoft-com:vml" Requires="v">
                <p:oleObj spid="_x0000_s2512371" name="Equation" r:id="rId12" imgW="241300" imgH="228600" progId="Equation.DSMT4">
                  <p:embed/>
                </p:oleObj>
              </mc:Choice>
              <mc:Fallback>
                <p:oleObj name="Equation" r:id="rId12" imgW="241300" imgH="228600" progId="Equation.DSMT4">
                  <p:embed/>
                  <p:pic>
                    <p:nvPicPr>
                      <p:cNvPr id="0" name=""/>
                      <p:cNvPicPr>
                        <a:picLocks noChangeAspect="1" noChangeArrowheads="1"/>
                      </p:cNvPicPr>
                      <p:nvPr/>
                    </p:nvPicPr>
                    <p:blipFill>
                      <a:blip r:embed="rId13"/>
                      <a:srcRect/>
                      <a:stretch>
                        <a:fillRect/>
                      </a:stretch>
                    </p:blipFill>
                    <p:spPr bwMode="auto">
                      <a:xfrm>
                        <a:off x="6599240" y="4554538"/>
                        <a:ext cx="415925" cy="392112"/>
                      </a:xfrm>
                      <a:prstGeom prst="rect">
                        <a:avLst/>
                      </a:prstGeom>
                      <a:noFill/>
                      <a:ln>
                        <a:noFill/>
                      </a:ln>
                      <a:effectLst/>
                    </p:spPr>
                  </p:pic>
                </p:oleObj>
              </mc:Fallback>
            </mc:AlternateContent>
          </a:graphicData>
        </a:graphic>
      </p:graphicFrame>
      <p:sp>
        <p:nvSpPr>
          <p:cNvPr id="196" name="TextBox 195"/>
          <p:cNvSpPr txBox="1"/>
          <p:nvPr/>
        </p:nvSpPr>
        <p:spPr>
          <a:xfrm>
            <a:off x="228045" y="5346700"/>
            <a:ext cx="5583793" cy="830997"/>
          </a:xfrm>
          <a:prstGeom prst="rect">
            <a:avLst/>
          </a:prstGeom>
          <a:noFill/>
        </p:spPr>
        <p:txBody>
          <a:bodyPr wrap="square" rtlCol="0">
            <a:spAutoFit/>
          </a:bodyPr>
          <a:lstStyle/>
          <a:p>
            <a:r>
              <a:rPr lang="en-US" sz="2800" dirty="0">
                <a:solidFill>
                  <a:srgbClr val="FF0000"/>
                </a:solidFill>
                <a:latin typeface="Apple Chancery"/>
                <a:cs typeface="Apple Chancery"/>
              </a:rPr>
              <a:t>Example 3: What’s </a:t>
            </a:r>
            <a:r>
              <a:rPr lang="en-US" sz="2000" dirty="0">
                <a:latin typeface="Times New Roman"/>
                <a:cs typeface="Times New Roman"/>
              </a:rPr>
              <a:t>the </a:t>
            </a:r>
            <a:r>
              <a:rPr lang="en-US" sz="2000" dirty="0">
                <a:solidFill>
                  <a:srgbClr val="0000FF"/>
                </a:solidFill>
                <a:latin typeface="Times New Roman"/>
                <a:cs typeface="Times New Roman"/>
              </a:rPr>
              <a:t>equivalent resistance </a:t>
            </a:r>
            <a:r>
              <a:rPr lang="en-US" sz="2000" dirty="0">
                <a:latin typeface="Times New Roman"/>
                <a:cs typeface="Times New Roman"/>
              </a:rPr>
              <a:t>of a                                resistor in series?</a:t>
            </a:r>
            <a:endParaRPr lang="en-US" sz="2800" dirty="0">
              <a:solidFill>
                <a:srgbClr val="FF0000"/>
              </a:solidFill>
              <a:latin typeface="Apple Chancery"/>
              <a:cs typeface="Apple Chancery"/>
            </a:endParaRPr>
          </a:p>
        </p:txBody>
      </p:sp>
      <p:graphicFrame>
        <p:nvGraphicFramePr>
          <p:cNvPr id="197" name="Object 2"/>
          <p:cNvGraphicFramePr>
            <a:graphicFrameLocks noChangeAspect="1"/>
          </p:cNvGraphicFramePr>
          <p:nvPr>
            <p:extLst>
              <p:ext uri="{D42A27DB-BD31-4B8C-83A1-F6EECF244321}">
                <p14:modId xmlns:p14="http://schemas.microsoft.com/office/powerpoint/2010/main" val="3839462744"/>
              </p:ext>
            </p:extLst>
          </p:nvPr>
        </p:nvGraphicFramePr>
        <p:xfrm>
          <a:off x="742952" y="5831820"/>
          <a:ext cx="1987550" cy="327025"/>
        </p:xfrm>
        <a:graphic>
          <a:graphicData uri="http://schemas.openxmlformats.org/presentationml/2006/ole">
            <mc:AlternateContent xmlns:mc="http://schemas.openxmlformats.org/markup-compatibility/2006">
              <mc:Choice xmlns:v="urn:schemas-microsoft-com:vml" Requires="v">
                <p:oleObj spid="_x0000_s2512372" name="Equation" r:id="rId14" imgW="1155700" imgH="190500" progId="Equation.DSMT4">
                  <p:embed/>
                </p:oleObj>
              </mc:Choice>
              <mc:Fallback>
                <p:oleObj name="Equation" r:id="rId14" imgW="1155700" imgH="190500" progId="Equation.DSMT4">
                  <p:embed/>
                  <p:pic>
                    <p:nvPicPr>
                      <p:cNvPr id="0" name=""/>
                      <p:cNvPicPr>
                        <a:picLocks noChangeAspect="1" noChangeArrowheads="1"/>
                      </p:cNvPicPr>
                      <p:nvPr/>
                    </p:nvPicPr>
                    <p:blipFill>
                      <a:blip r:embed="rId15"/>
                      <a:srcRect/>
                      <a:stretch>
                        <a:fillRect/>
                      </a:stretch>
                    </p:blipFill>
                    <p:spPr bwMode="auto">
                      <a:xfrm>
                        <a:off x="742952" y="5831820"/>
                        <a:ext cx="1987550" cy="327025"/>
                      </a:xfrm>
                      <a:prstGeom prst="rect">
                        <a:avLst/>
                      </a:prstGeom>
                      <a:noFill/>
                      <a:ln>
                        <a:noFill/>
                      </a:ln>
                      <a:effectLst/>
                    </p:spPr>
                  </p:pic>
                </p:oleObj>
              </mc:Fallback>
            </mc:AlternateContent>
          </a:graphicData>
        </a:graphic>
      </p:graphicFrame>
      <p:graphicFrame>
        <p:nvGraphicFramePr>
          <p:cNvPr id="198" name="Object 2"/>
          <p:cNvGraphicFramePr>
            <a:graphicFrameLocks noChangeAspect="1"/>
          </p:cNvGraphicFramePr>
          <p:nvPr>
            <p:extLst>
              <p:ext uri="{D42A27DB-BD31-4B8C-83A1-F6EECF244321}">
                <p14:modId xmlns:p14="http://schemas.microsoft.com/office/powerpoint/2010/main" val="1198986768"/>
              </p:ext>
            </p:extLst>
          </p:nvPr>
        </p:nvGraphicFramePr>
        <p:xfrm>
          <a:off x="5921375" y="5838825"/>
          <a:ext cx="2771775" cy="674688"/>
        </p:xfrm>
        <a:graphic>
          <a:graphicData uri="http://schemas.openxmlformats.org/presentationml/2006/ole">
            <mc:AlternateContent xmlns:mc="http://schemas.openxmlformats.org/markup-compatibility/2006">
              <mc:Choice xmlns:v="urn:schemas-microsoft-com:vml" Requires="v">
                <p:oleObj spid="_x0000_s2512373" name="Equation" r:id="rId16" imgW="1612900" imgH="393700" progId="Equation.DSMT4">
                  <p:embed/>
                </p:oleObj>
              </mc:Choice>
              <mc:Fallback>
                <p:oleObj name="Equation" r:id="rId16" imgW="1612900" imgH="393700" progId="Equation.DSMT4">
                  <p:embed/>
                  <p:pic>
                    <p:nvPicPr>
                      <p:cNvPr id="0" name=""/>
                      <p:cNvPicPr>
                        <a:picLocks noChangeAspect="1" noChangeArrowheads="1"/>
                      </p:cNvPicPr>
                      <p:nvPr/>
                    </p:nvPicPr>
                    <p:blipFill>
                      <a:blip r:embed="rId17"/>
                      <a:srcRect/>
                      <a:stretch>
                        <a:fillRect/>
                      </a:stretch>
                    </p:blipFill>
                    <p:spPr bwMode="auto">
                      <a:xfrm>
                        <a:off x="5921375" y="5838825"/>
                        <a:ext cx="2771775" cy="6746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6667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dissolve">
                                      <p:cBhvr>
                                        <p:cTn id="12" dur="500"/>
                                        <p:tgtEl>
                                          <p:spTgt spid="19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dissolve">
                                      <p:cBhvr>
                                        <p:cTn id="17" dur="500"/>
                                        <p:tgtEl>
                                          <p:spTgt spid="18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dissolve">
                                      <p:cBhvr>
                                        <p:cTn id="22" dur="500"/>
                                        <p:tgtEl>
                                          <p:spTgt spid="19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1"/>
                                        </p:tgtEl>
                                        <p:attrNameLst>
                                          <p:attrName>style.visibility</p:attrName>
                                        </p:attrNameLst>
                                      </p:cBhvr>
                                      <p:to>
                                        <p:strVal val="visible"/>
                                      </p:to>
                                    </p:set>
                                    <p:animEffect transition="in" filter="dissolve">
                                      <p:cBhvr>
                                        <p:cTn id="25" dur="500"/>
                                        <p:tgtEl>
                                          <p:spTgt spid="19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93"/>
                                        </p:tgtEl>
                                        <p:attrNameLst>
                                          <p:attrName>style.visibility</p:attrName>
                                        </p:attrNameLst>
                                      </p:cBhvr>
                                      <p:to>
                                        <p:strVal val="visible"/>
                                      </p:to>
                                    </p:set>
                                    <p:animEffect transition="in" filter="dissolve">
                                      <p:cBhvr>
                                        <p:cTn id="30" dur="500"/>
                                        <p:tgtEl>
                                          <p:spTgt spid="19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95"/>
                                        </p:tgtEl>
                                        <p:attrNameLst>
                                          <p:attrName>style.visibility</p:attrName>
                                        </p:attrNameLst>
                                      </p:cBhvr>
                                      <p:to>
                                        <p:strVal val="visible"/>
                                      </p:to>
                                    </p:set>
                                    <p:animEffect transition="in" filter="dissolve">
                                      <p:cBhvr>
                                        <p:cTn id="35" dur="500"/>
                                        <p:tgtEl>
                                          <p:spTgt spid="195"/>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94"/>
                                        </p:tgtEl>
                                        <p:attrNameLst>
                                          <p:attrName>style.visibility</p:attrName>
                                        </p:attrNameLst>
                                      </p:cBhvr>
                                      <p:to>
                                        <p:strVal val="visible"/>
                                      </p:to>
                                    </p:set>
                                    <p:animEffect transition="in" filter="dissolve">
                                      <p:cBhvr>
                                        <p:cTn id="38" dur="500"/>
                                        <p:tgtEl>
                                          <p:spTgt spid="19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97"/>
                                        </p:tgtEl>
                                        <p:attrNameLst>
                                          <p:attrName>style.visibility</p:attrName>
                                        </p:attrNameLst>
                                      </p:cBhvr>
                                      <p:to>
                                        <p:strVal val="visible"/>
                                      </p:to>
                                    </p:set>
                                    <p:animEffect transition="in" filter="dissolve">
                                      <p:cBhvr>
                                        <p:cTn id="43" dur="500"/>
                                        <p:tgtEl>
                                          <p:spTgt spid="19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96"/>
                                        </p:tgtEl>
                                        <p:attrNameLst>
                                          <p:attrName>style.visibility</p:attrName>
                                        </p:attrNameLst>
                                      </p:cBhvr>
                                      <p:to>
                                        <p:strVal val="visible"/>
                                      </p:to>
                                    </p:set>
                                    <p:animEffect transition="in" filter="dissolve">
                                      <p:cBhvr>
                                        <p:cTn id="46" dur="500"/>
                                        <p:tgtEl>
                                          <p:spTgt spid="19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98"/>
                                        </p:tgtEl>
                                        <p:attrNameLst>
                                          <p:attrName>style.visibility</p:attrName>
                                        </p:attrNameLst>
                                      </p:cBhvr>
                                      <p:to>
                                        <p:strVal val="visible"/>
                                      </p:to>
                                    </p:set>
                                    <p:animEffect transition="in" filter="dissolve">
                                      <p:cBhvr>
                                        <p:cTn id="51"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89" grpId="0"/>
      <p:bldP spid="190" grpId="0"/>
      <p:bldP spid="191" grpId="0"/>
      <p:bldP spid="193" grpId="0"/>
      <p:bldP spid="194" grpId="0"/>
      <p:bldP spid="19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 name="TextBox 78"/>
          <p:cNvSpPr txBox="1"/>
          <p:nvPr/>
        </p:nvSpPr>
        <p:spPr>
          <a:xfrm>
            <a:off x="0" y="100718"/>
            <a:ext cx="9144000"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Parallel Resistor Combinations</a:t>
            </a:r>
            <a:endParaRPr lang="en-US" sz="2000" dirty="0">
              <a:latin typeface="Times New Roman"/>
              <a:cs typeface="Times New Roman"/>
            </a:endParaRPr>
          </a:p>
        </p:txBody>
      </p:sp>
      <p:sp>
        <p:nvSpPr>
          <p:cNvPr id="4" name="TextBox 3"/>
          <p:cNvSpPr txBox="1"/>
          <p:nvPr/>
        </p:nvSpPr>
        <p:spPr>
          <a:xfrm>
            <a:off x="314586" y="850900"/>
            <a:ext cx="5362314" cy="1754327"/>
          </a:xfrm>
          <a:prstGeom prst="rect">
            <a:avLst/>
          </a:prstGeom>
          <a:noFill/>
        </p:spPr>
        <p:txBody>
          <a:bodyPr wrap="square" rtlCol="0">
            <a:spAutoFit/>
          </a:bodyPr>
          <a:lstStyle/>
          <a:p>
            <a:r>
              <a:rPr lang="en-US" sz="2800" dirty="0">
                <a:solidFill>
                  <a:srgbClr val="FF0000"/>
                </a:solidFill>
                <a:latin typeface="Apple Chancery"/>
                <a:cs typeface="Apple Chancery"/>
              </a:rPr>
              <a:t>Example 3: Derive </a:t>
            </a:r>
            <a:r>
              <a:rPr lang="en-US" sz="2000" dirty="0">
                <a:latin typeface="Times New Roman"/>
                <a:cs typeface="Times New Roman"/>
              </a:rPr>
              <a:t>an expression for the </a:t>
            </a:r>
            <a:r>
              <a:rPr lang="en-US" sz="2000" i="1" dirty="0">
                <a:solidFill>
                  <a:srgbClr val="0000FF"/>
                </a:solidFill>
                <a:latin typeface="Times New Roman"/>
                <a:cs typeface="Times New Roman"/>
              </a:rPr>
              <a:t>equivalent resistance </a:t>
            </a:r>
            <a:r>
              <a:rPr lang="en-US" sz="2000" dirty="0">
                <a:latin typeface="Times New Roman"/>
                <a:cs typeface="Times New Roman"/>
              </a:rPr>
              <a:t>(the single resistor that can take the place of the resistor combination) </a:t>
            </a:r>
            <a:r>
              <a:rPr lang="en-US" sz="2000" dirty="0">
                <a:solidFill>
                  <a:srgbClr val="0000FF"/>
                </a:solidFill>
                <a:latin typeface="Times New Roman"/>
                <a:cs typeface="Times New Roman"/>
              </a:rPr>
              <a:t>for</a:t>
            </a:r>
            <a:r>
              <a:rPr lang="en-US" sz="2000" dirty="0">
                <a:latin typeface="Times New Roman"/>
                <a:cs typeface="Times New Roman"/>
              </a:rPr>
              <a:t> the </a:t>
            </a:r>
            <a:r>
              <a:rPr lang="en-US" sz="2000" dirty="0">
                <a:solidFill>
                  <a:srgbClr val="0000FF"/>
                </a:solidFill>
                <a:latin typeface="Times New Roman"/>
                <a:cs typeface="Times New Roman"/>
              </a:rPr>
              <a:t>parallel combination shown </a:t>
            </a:r>
            <a:r>
              <a:rPr lang="en-US" sz="2000" dirty="0">
                <a:latin typeface="Times New Roman"/>
                <a:cs typeface="Times New Roman"/>
              </a:rPr>
              <a:t>to the right.  </a:t>
            </a:r>
            <a:r>
              <a:rPr lang="en-US" sz="2000" dirty="0">
                <a:solidFill>
                  <a:srgbClr val="0000FF"/>
                </a:solidFill>
                <a:latin typeface="Times New Roman"/>
                <a:cs typeface="Times New Roman"/>
              </a:rPr>
              <a:t>Assume</a:t>
            </a:r>
            <a:r>
              <a:rPr lang="en-US" sz="2000" dirty="0">
                <a:latin typeface="Times New Roman"/>
                <a:cs typeface="Times New Roman"/>
              </a:rPr>
              <a:t> an </a:t>
            </a:r>
            <a:r>
              <a:rPr lang="en-US" sz="2000" dirty="0">
                <a:solidFill>
                  <a:srgbClr val="0000FF"/>
                </a:solidFill>
                <a:latin typeface="Times New Roman"/>
                <a:cs typeface="Times New Roman"/>
              </a:rPr>
              <a:t>ideal power supply </a:t>
            </a:r>
            <a:r>
              <a:rPr lang="en-US" sz="2000" dirty="0">
                <a:latin typeface="Times New Roman"/>
                <a:cs typeface="Times New Roman"/>
              </a:rPr>
              <a:t>with no internal resistance.</a:t>
            </a:r>
            <a:endParaRPr lang="en-US" sz="2800" dirty="0">
              <a:solidFill>
                <a:srgbClr val="FF0000"/>
              </a:solidFill>
              <a:latin typeface="Apple Chancery"/>
              <a:cs typeface="Apple Chancery"/>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a:t>
            </a:r>
          </a:p>
        </p:txBody>
      </p:sp>
      <p:graphicFrame>
        <p:nvGraphicFramePr>
          <p:cNvPr id="83" name="Object 2"/>
          <p:cNvGraphicFramePr>
            <a:graphicFrameLocks noChangeAspect="1"/>
          </p:cNvGraphicFramePr>
          <p:nvPr>
            <p:extLst>
              <p:ext uri="{D42A27DB-BD31-4B8C-83A1-F6EECF244321}">
                <p14:modId xmlns:p14="http://schemas.microsoft.com/office/powerpoint/2010/main" val="3244052853"/>
              </p:ext>
            </p:extLst>
          </p:nvPr>
        </p:nvGraphicFramePr>
        <p:xfrm>
          <a:off x="2677863" y="4482597"/>
          <a:ext cx="3143250" cy="1941512"/>
        </p:xfrm>
        <a:graphic>
          <a:graphicData uri="http://schemas.openxmlformats.org/presentationml/2006/ole">
            <mc:AlternateContent xmlns:mc="http://schemas.openxmlformats.org/markup-compatibility/2006">
              <mc:Choice xmlns:v="urn:schemas-microsoft-com:vml" Requires="v">
                <p:oleObj spid="_x0000_s2674710" name="Equation" r:id="rId4" imgW="1828800" imgH="1130300" progId="Equation.DSMT4">
                  <p:embed/>
                </p:oleObj>
              </mc:Choice>
              <mc:Fallback>
                <p:oleObj name="Equation" r:id="rId4" imgW="1828800" imgH="1130300" progId="Equation.DSMT4">
                  <p:embed/>
                  <p:pic>
                    <p:nvPicPr>
                      <p:cNvPr id="0" name=""/>
                      <p:cNvPicPr>
                        <a:picLocks noChangeAspect="1" noChangeArrowheads="1"/>
                      </p:cNvPicPr>
                      <p:nvPr/>
                    </p:nvPicPr>
                    <p:blipFill>
                      <a:blip r:embed="rId5"/>
                      <a:srcRect/>
                      <a:stretch>
                        <a:fillRect/>
                      </a:stretch>
                    </p:blipFill>
                    <p:spPr bwMode="auto">
                      <a:xfrm>
                        <a:off x="2677863" y="4482597"/>
                        <a:ext cx="3143250" cy="1941512"/>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extLst>
              <p:ext uri="{D42A27DB-BD31-4B8C-83A1-F6EECF244321}">
                <p14:modId xmlns:p14="http://schemas.microsoft.com/office/powerpoint/2010/main" val="572532824"/>
              </p:ext>
            </p:extLst>
          </p:nvPr>
        </p:nvGraphicFramePr>
        <p:xfrm>
          <a:off x="8099173" y="1969544"/>
          <a:ext cx="327025" cy="349250"/>
        </p:xfrm>
        <a:graphic>
          <a:graphicData uri="http://schemas.openxmlformats.org/presentationml/2006/ole">
            <mc:AlternateContent xmlns:mc="http://schemas.openxmlformats.org/markup-compatibility/2006">
              <mc:Choice xmlns:v="urn:schemas-microsoft-com:vml" Requires="v">
                <p:oleObj spid="_x0000_s2674711" name="Equation" r:id="rId6" imgW="190500" imgH="203200" progId="Equation.DSMT4">
                  <p:embed/>
                </p:oleObj>
              </mc:Choice>
              <mc:Fallback>
                <p:oleObj name="Equation" r:id="rId6" imgW="190500" imgH="203200" progId="Equation.DSMT4">
                  <p:embed/>
                  <p:pic>
                    <p:nvPicPr>
                      <p:cNvPr id="0" name=""/>
                      <p:cNvPicPr>
                        <a:picLocks noChangeAspect="1" noChangeArrowheads="1"/>
                      </p:cNvPicPr>
                      <p:nvPr/>
                    </p:nvPicPr>
                    <p:blipFill>
                      <a:blip r:embed="rId7"/>
                      <a:srcRect/>
                      <a:stretch>
                        <a:fillRect/>
                      </a:stretch>
                    </p:blipFill>
                    <p:spPr bwMode="auto">
                      <a:xfrm>
                        <a:off x="8099173" y="1969544"/>
                        <a:ext cx="327025" cy="349250"/>
                      </a:xfrm>
                      <a:prstGeom prst="rect">
                        <a:avLst/>
                      </a:prstGeom>
                      <a:noFill/>
                      <a:ln>
                        <a:noFill/>
                      </a:ln>
                      <a:effectLst/>
                    </p:spPr>
                  </p:pic>
                </p:oleObj>
              </mc:Fallback>
            </mc:AlternateContent>
          </a:graphicData>
        </a:graphic>
      </p:graphicFrame>
      <p:graphicFrame>
        <p:nvGraphicFramePr>
          <p:cNvPr id="211" name="Object 2"/>
          <p:cNvGraphicFramePr>
            <a:graphicFrameLocks noChangeAspect="1"/>
          </p:cNvGraphicFramePr>
          <p:nvPr>
            <p:extLst>
              <p:ext uri="{D42A27DB-BD31-4B8C-83A1-F6EECF244321}">
                <p14:modId xmlns:p14="http://schemas.microsoft.com/office/powerpoint/2010/main" val="2425750160"/>
              </p:ext>
            </p:extLst>
          </p:nvPr>
        </p:nvGraphicFramePr>
        <p:xfrm>
          <a:off x="7978231" y="3294284"/>
          <a:ext cx="327025" cy="349250"/>
        </p:xfrm>
        <a:graphic>
          <a:graphicData uri="http://schemas.openxmlformats.org/presentationml/2006/ole">
            <mc:AlternateContent xmlns:mc="http://schemas.openxmlformats.org/markup-compatibility/2006">
              <mc:Choice xmlns:v="urn:schemas-microsoft-com:vml" Requires="v">
                <p:oleObj spid="_x0000_s2674712" name="Equation" r:id="rId8" imgW="190500" imgH="203200" progId="Equation.DSMT4">
                  <p:embed/>
                </p:oleObj>
              </mc:Choice>
              <mc:Fallback>
                <p:oleObj name="Equation" r:id="rId8" imgW="190500" imgH="203200" progId="Equation.DSMT4">
                  <p:embed/>
                  <p:pic>
                    <p:nvPicPr>
                      <p:cNvPr id="0" name=""/>
                      <p:cNvPicPr>
                        <a:picLocks noChangeAspect="1" noChangeArrowheads="1"/>
                      </p:cNvPicPr>
                      <p:nvPr/>
                    </p:nvPicPr>
                    <p:blipFill>
                      <a:blip r:embed="rId9"/>
                      <a:srcRect/>
                      <a:stretch>
                        <a:fillRect/>
                      </a:stretch>
                    </p:blipFill>
                    <p:spPr bwMode="auto">
                      <a:xfrm>
                        <a:off x="7978231" y="3294284"/>
                        <a:ext cx="327025" cy="349250"/>
                      </a:xfrm>
                      <a:prstGeom prst="rect">
                        <a:avLst/>
                      </a:prstGeom>
                      <a:noFill/>
                      <a:ln>
                        <a:noFill/>
                      </a:ln>
                      <a:effectLst/>
                    </p:spPr>
                  </p:pic>
                </p:oleObj>
              </mc:Fallback>
            </mc:AlternateContent>
          </a:graphicData>
        </a:graphic>
      </p:graphicFrame>
      <p:graphicFrame>
        <p:nvGraphicFramePr>
          <p:cNvPr id="212" name="Object 2"/>
          <p:cNvGraphicFramePr>
            <a:graphicFrameLocks noChangeAspect="1"/>
          </p:cNvGraphicFramePr>
          <p:nvPr>
            <p:extLst>
              <p:ext uri="{D42A27DB-BD31-4B8C-83A1-F6EECF244321}">
                <p14:modId xmlns:p14="http://schemas.microsoft.com/office/powerpoint/2010/main" val="4014886596"/>
              </p:ext>
            </p:extLst>
          </p:nvPr>
        </p:nvGraphicFramePr>
        <p:xfrm>
          <a:off x="8083837" y="1299178"/>
          <a:ext cx="349250" cy="349250"/>
        </p:xfrm>
        <a:graphic>
          <a:graphicData uri="http://schemas.openxmlformats.org/presentationml/2006/ole">
            <mc:AlternateContent xmlns:mc="http://schemas.openxmlformats.org/markup-compatibility/2006">
              <mc:Choice xmlns:v="urn:schemas-microsoft-com:vml" Requires="v">
                <p:oleObj spid="_x0000_s2674713" name="Equation" r:id="rId10" imgW="203200" imgH="203200" progId="Equation.DSMT4">
                  <p:embed/>
                </p:oleObj>
              </mc:Choice>
              <mc:Fallback>
                <p:oleObj name="Equation" r:id="rId10" imgW="203200" imgH="203200" progId="Equation.DSMT4">
                  <p:embed/>
                  <p:pic>
                    <p:nvPicPr>
                      <p:cNvPr id="0" name=""/>
                      <p:cNvPicPr>
                        <a:picLocks noChangeAspect="1" noChangeArrowheads="1"/>
                      </p:cNvPicPr>
                      <p:nvPr/>
                    </p:nvPicPr>
                    <p:blipFill>
                      <a:blip r:embed="rId11"/>
                      <a:srcRect/>
                      <a:stretch>
                        <a:fillRect/>
                      </a:stretch>
                    </p:blipFill>
                    <p:spPr bwMode="auto">
                      <a:xfrm>
                        <a:off x="8083837" y="1299178"/>
                        <a:ext cx="349250" cy="349250"/>
                      </a:xfrm>
                      <a:prstGeom prst="rect">
                        <a:avLst/>
                      </a:prstGeom>
                      <a:noFill/>
                      <a:ln>
                        <a:noFill/>
                      </a:ln>
                      <a:effectLst/>
                    </p:spPr>
                  </p:pic>
                </p:oleObj>
              </mc:Fallback>
            </mc:AlternateContent>
          </a:graphicData>
        </a:graphic>
      </p:graphicFrame>
      <p:graphicFrame>
        <p:nvGraphicFramePr>
          <p:cNvPr id="213" name="Object 2"/>
          <p:cNvGraphicFramePr>
            <a:graphicFrameLocks noChangeAspect="1"/>
          </p:cNvGraphicFramePr>
          <p:nvPr>
            <p:extLst>
              <p:ext uri="{D42A27DB-BD31-4B8C-83A1-F6EECF244321}">
                <p14:modId xmlns:p14="http://schemas.microsoft.com/office/powerpoint/2010/main" val="464455511"/>
              </p:ext>
            </p:extLst>
          </p:nvPr>
        </p:nvGraphicFramePr>
        <p:xfrm>
          <a:off x="8049642" y="624593"/>
          <a:ext cx="347663" cy="349250"/>
        </p:xfrm>
        <a:graphic>
          <a:graphicData uri="http://schemas.openxmlformats.org/presentationml/2006/ole">
            <mc:AlternateContent xmlns:mc="http://schemas.openxmlformats.org/markup-compatibility/2006">
              <mc:Choice xmlns:v="urn:schemas-microsoft-com:vml" Requires="v">
                <p:oleObj spid="_x0000_s2674714" name="Equation" r:id="rId12" imgW="203200" imgH="203200" progId="Equation.DSMT4">
                  <p:embed/>
                </p:oleObj>
              </mc:Choice>
              <mc:Fallback>
                <p:oleObj name="Equation" r:id="rId12" imgW="203200" imgH="203200" progId="Equation.DSMT4">
                  <p:embed/>
                  <p:pic>
                    <p:nvPicPr>
                      <p:cNvPr id="0" name=""/>
                      <p:cNvPicPr>
                        <a:picLocks noChangeAspect="1" noChangeArrowheads="1"/>
                      </p:cNvPicPr>
                      <p:nvPr/>
                    </p:nvPicPr>
                    <p:blipFill>
                      <a:blip r:embed="rId13"/>
                      <a:srcRect/>
                      <a:stretch>
                        <a:fillRect/>
                      </a:stretch>
                    </p:blipFill>
                    <p:spPr bwMode="auto">
                      <a:xfrm>
                        <a:off x="8049642" y="624593"/>
                        <a:ext cx="347663" cy="349250"/>
                      </a:xfrm>
                      <a:prstGeom prst="rect">
                        <a:avLst/>
                      </a:prstGeom>
                      <a:noFill/>
                      <a:ln>
                        <a:noFill/>
                      </a:ln>
                      <a:effectLst/>
                    </p:spPr>
                  </p:pic>
                </p:oleObj>
              </mc:Fallback>
            </mc:AlternateContent>
          </a:graphicData>
        </a:graphic>
      </p:graphicFrame>
      <p:sp>
        <p:nvSpPr>
          <p:cNvPr id="217" name="TextBox 216"/>
          <p:cNvSpPr txBox="1"/>
          <p:nvPr/>
        </p:nvSpPr>
        <p:spPr>
          <a:xfrm>
            <a:off x="625587" y="2605227"/>
            <a:ext cx="5572013" cy="707886"/>
          </a:xfrm>
          <a:prstGeom prst="rect">
            <a:avLst/>
          </a:prstGeom>
          <a:noFill/>
        </p:spPr>
        <p:txBody>
          <a:bodyPr wrap="square" rtlCol="0">
            <a:spAutoFit/>
          </a:bodyPr>
          <a:lstStyle/>
          <a:p>
            <a:r>
              <a:rPr lang="en-US" sz="2000" dirty="0">
                <a:solidFill>
                  <a:srgbClr val="FF0000"/>
                </a:solidFill>
                <a:latin typeface="Apple Chancery"/>
                <a:cs typeface="Apple Chancery"/>
              </a:rPr>
              <a:t>What’s common </a:t>
            </a:r>
            <a:r>
              <a:rPr lang="en-US" sz="2000" dirty="0">
                <a:latin typeface="Times New Roman"/>
                <a:cs typeface="Times New Roman"/>
              </a:rPr>
              <a:t>in a </a:t>
            </a:r>
            <a:r>
              <a:rPr lang="en-US" sz="2000" dirty="0">
                <a:solidFill>
                  <a:srgbClr val="0000FF"/>
                </a:solidFill>
                <a:latin typeface="Times New Roman"/>
                <a:cs typeface="Times New Roman"/>
              </a:rPr>
              <a:t>parallel combination </a:t>
            </a:r>
            <a:r>
              <a:rPr lang="en-US" sz="2000" dirty="0">
                <a:latin typeface="Times New Roman"/>
                <a:cs typeface="Times New Roman"/>
              </a:rPr>
              <a:t>is the </a:t>
            </a:r>
            <a:r>
              <a:rPr lang="en-US" sz="2000" dirty="0">
                <a:solidFill>
                  <a:srgbClr val="0000FF"/>
                </a:solidFill>
                <a:latin typeface="Times New Roman"/>
                <a:cs typeface="Times New Roman"/>
              </a:rPr>
              <a:t>voltage drop across each element.</a:t>
            </a:r>
            <a:r>
              <a:rPr lang="en-US" sz="2000" dirty="0">
                <a:latin typeface="Times New Roman"/>
                <a:cs typeface="Times New Roman"/>
              </a:rPr>
              <a:t>  </a:t>
            </a:r>
          </a:p>
        </p:txBody>
      </p:sp>
      <p:grpSp>
        <p:nvGrpSpPr>
          <p:cNvPr id="218" name="Group 217"/>
          <p:cNvGrpSpPr/>
          <p:nvPr/>
        </p:nvGrpSpPr>
        <p:grpSpPr>
          <a:xfrm>
            <a:off x="6828134" y="2749521"/>
            <a:ext cx="308298" cy="304915"/>
            <a:chOff x="6610027" y="3162302"/>
            <a:chExt cx="308298" cy="304915"/>
          </a:xfrm>
        </p:grpSpPr>
        <p:cxnSp>
          <p:nvCxnSpPr>
            <p:cNvPr id="219" name="Straight Arrow Connector 218"/>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0" name="Freeform 219"/>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221" name="Object 2"/>
          <p:cNvGraphicFramePr>
            <a:graphicFrameLocks noChangeAspect="1"/>
          </p:cNvGraphicFramePr>
          <p:nvPr>
            <p:extLst>
              <p:ext uri="{D42A27DB-BD31-4B8C-83A1-F6EECF244321}">
                <p14:modId xmlns:p14="http://schemas.microsoft.com/office/powerpoint/2010/main" val="124300293"/>
              </p:ext>
            </p:extLst>
          </p:nvPr>
        </p:nvGraphicFramePr>
        <p:xfrm>
          <a:off x="6907832" y="2675743"/>
          <a:ext cx="239713" cy="350837"/>
        </p:xfrm>
        <a:graphic>
          <a:graphicData uri="http://schemas.openxmlformats.org/presentationml/2006/ole">
            <mc:AlternateContent xmlns:mc="http://schemas.openxmlformats.org/markup-compatibility/2006">
              <mc:Choice xmlns:v="urn:schemas-microsoft-com:vml" Requires="v">
                <p:oleObj spid="_x0000_s2674715" name="Equation" r:id="rId14" imgW="139700" imgH="203200" progId="Equation.DSMT4">
                  <p:embed/>
                </p:oleObj>
              </mc:Choice>
              <mc:Fallback>
                <p:oleObj name="Equation" r:id="rId14" imgW="139700" imgH="203200" progId="Equation.DSMT4">
                  <p:embed/>
                  <p:pic>
                    <p:nvPicPr>
                      <p:cNvPr id="0" name=""/>
                      <p:cNvPicPr>
                        <a:picLocks noChangeAspect="1" noChangeArrowheads="1"/>
                      </p:cNvPicPr>
                      <p:nvPr/>
                    </p:nvPicPr>
                    <p:blipFill>
                      <a:blip r:embed="rId15"/>
                      <a:srcRect/>
                      <a:stretch>
                        <a:fillRect/>
                      </a:stretch>
                    </p:blipFill>
                    <p:spPr bwMode="auto">
                      <a:xfrm>
                        <a:off x="6907832" y="2675743"/>
                        <a:ext cx="239713" cy="350837"/>
                      </a:xfrm>
                      <a:prstGeom prst="rect">
                        <a:avLst/>
                      </a:prstGeom>
                      <a:noFill/>
                      <a:ln>
                        <a:noFill/>
                      </a:ln>
                      <a:effectLst/>
                    </p:spPr>
                  </p:pic>
                </p:oleObj>
              </mc:Fallback>
            </mc:AlternateContent>
          </a:graphicData>
        </a:graphic>
      </p:graphicFrame>
      <p:grpSp>
        <p:nvGrpSpPr>
          <p:cNvPr id="5" name="Group 4"/>
          <p:cNvGrpSpPr/>
          <p:nvPr/>
        </p:nvGrpSpPr>
        <p:grpSpPr>
          <a:xfrm>
            <a:off x="7594664" y="3671341"/>
            <a:ext cx="1227911" cy="1760580"/>
            <a:chOff x="7594664" y="2792412"/>
            <a:chExt cx="1227911" cy="1760580"/>
          </a:xfrm>
        </p:grpSpPr>
        <p:sp>
          <p:nvSpPr>
            <p:cNvPr id="134" name="Line 73"/>
            <p:cNvSpPr>
              <a:spLocks noChangeShapeType="1"/>
            </p:cNvSpPr>
            <p:nvPr/>
          </p:nvSpPr>
          <p:spPr bwMode="auto">
            <a:xfrm>
              <a:off x="7601008" y="3345698"/>
              <a:ext cx="275409" cy="6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 name="Line 111"/>
            <p:cNvSpPr>
              <a:spLocks noChangeShapeType="1"/>
            </p:cNvSpPr>
            <p:nvPr/>
          </p:nvSpPr>
          <p:spPr bwMode="auto">
            <a:xfrm>
              <a:off x="7594664" y="3345698"/>
              <a:ext cx="0" cy="7731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40" name="Group 139"/>
            <p:cNvGrpSpPr/>
            <p:nvPr/>
          </p:nvGrpSpPr>
          <p:grpSpPr>
            <a:xfrm rot="10800000">
              <a:off x="8143118" y="3822742"/>
              <a:ext cx="107950" cy="609600"/>
              <a:chOff x="7239000" y="1439068"/>
              <a:chExt cx="76200" cy="609600"/>
            </a:xfrm>
          </p:grpSpPr>
          <p:sp>
            <p:nvSpPr>
              <p:cNvPr id="141"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2"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70" name="Line 131"/>
            <p:cNvSpPr>
              <a:spLocks noChangeShapeType="1"/>
            </p:cNvSpPr>
            <p:nvPr/>
          </p:nvSpPr>
          <p:spPr bwMode="auto">
            <a:xfrm>
              <a:off x="7594664" y="4118811"/>
              <a:ext cx="546866" cy="6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2" name="Line 73"/>
            <p:cNvSpPr>
              <a:spLocks noChangeShapeType="1"/>
            </p:cNvSpPr>
            <p:nvPr/>
          </p:nvSpPr>
          <p:spPr bwMode="auto">
            <a:xfrm>
              <a:off x="8539220" y="3348873"/>
              <a:ext cx="27540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83" name="Group 182"/>
            <p:cNvGrpSpPr/>
            <p:nvPr/>
          </p:nvGrpSpPr>
          <p:grpSpPr>
            <a:xfrm>
              <a:off x="7879592" y="3162343"/>
              <a:ext cx="660401" cy="321770"/>
              <a:chOff x="5746750" y="2319338"/>
              <a:chExt cx="660401" cy="321770"/>
            </a:xfrm>
          </p:grpSpPr>
          <p:grpSp>
            <p:nvGrpSpPr>
              <p:cNvPr id="184" name="Group 48"/>
              <p:cNvGrpSpPr>
                <a:grpSpLocks/>
              </p:cNvGrpSpPr>
              <p:nvPr/>
            </p:nvGrpSpPr>
            <p:grpSpPr bwMode="auto">
              <a:xfrm>
                <a:off x="5746750" y="2319338"/>
                <a:ext cx="628650" cy="321770"/>
                <a:chOff x="2256" y="2880"/>
                <a:chExt cx="576" cy="240"/>
              </a:xfrm>
            </p:grpSpPr>
            <p:sp>
              <p:nvSpPr>
                <p:cNvPr id="186"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7"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8"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9"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0"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1"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2"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85"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04" name="Line 131"/>
            <p:cNvSpPr>
              <a:spLocks noChangeShapeType="1"/>
            </p:cNvSpPr>
            <p:nvPr/>
          </p:nvSpPr>
          <p:spPr bwMode="auto">
            <a:xfrm>
              <a:off x="8251069" y="4125161"/>
              <a:ext cx="57150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 name="Line 111"/>
            <p:cNvSpPr>
              <a:spLocks noChangeShapeType="1"/>
            </p:cNvSpPr>
            <p:nvPr/>
          </p:nvSpPr>
          <p:spPr bwMode="auto">
            <a:xfrm>
              <a:off x="8822574" y="3345698"/>
              <a:ext cx="0" cy="7731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15" name="Object 2"/>
            <p:cNvGraphicFramePr>
              <a:graphicFrameLocks noChangeAspect="1"/>
            </p:cNvGraphicFramePr>
            <p:nvPr>
              <p:extLst>
                <p:ext uri="{D42A27DB-BD31-4B8C-83A1-F6EECF244321}">
                  <p14:modId xmlns:p14="http://schemas.microsoft.com/office/powerpoint/2010/main" val="1687598931"/>
                </p:ext>
              </p:extLst>
            </p:nvPr>
          </p:nvGraphicFramePr>
          <p:xfrm>
            <a:off x="8200266" y="4203742"/>
            <a:ext cx="327025" cy="349250"/>
          </p:xfrm>
          <a:graphic>
            <a:graphicData uri="http://schemas.openxmlformats.org/presentationml/2006/ole">
              <mc:AlternateContent xmlns:mc="http://schemas.openxmlformats.org/markup-compatibility/2006">
                <mc:Choice xmlns:v="urn:schemas-microsoft-com:vml" Requires="v">
                  <p:oleObj spid="_x0000_s2674716" name="Equation" r:id="rId16" imgW="190500" imgH="203200" progId="Equation.DSMT4">
                    <p:embed/>
                  </p:oleObj>
                </mc:Choice>
                <mc:Fallback>
                  <p:oleObj name="Equation" r:id="rId16" imgW="190500" imgH="203200" progId="Equation.DSMT4">
                    <p:embed/>
                    <p:pic>
                      <p:nvPicPr>
                        <p:cNvPr id="0" name=""/>
                        <p:cNvPicPr>
                          <a:picLocks noChangeAspect="1" noChangeArrowheads="1"/>
                        </p:cNvPicPr>
                        <p:nvPr/>
                      </p:nvPicPr>
                      <p:blipFill>
                        <a:blip r:embed="rId9"/>
                        <a:srcRect/>
                        <a:stretch>
                          <a:fillRect/>
                        </a:stretch>
                      </p:blipFill>
                      <p:spPr bwMode="auto">
                        <a:xfrm>
                          <a:off x="8200266" y="4203742"/>
                          <a:ext cx="327025" cy="349250"/>
                        </a:xfrm>
                        <a:prstGeom prst="rect">
                          <a:avLst/>
                        </a:prstGeom>
                        <a:noFill/>
                        <a:ln>
                          <a:noFill/>
                        </a:ln>
                        <a:effectLst/>
                      </p:spPr>
                    </p:pic>
                  </p:oleObj>
                </mc:Fallback>
              </mc:AlternateContent>
            </a:graphicData>
          </a:graphic>
        </p:graphicFrame>
        <p:graphicFrame>
          <p:nvGraphicFramePr>
            <p:cNvPr id="216" name="Object 2"/>
            <p:cNvGraphicFramePr>
              <a:graphicFrameLocks noChangeAspect="1"/>
            </p:cNvGraphicFramePr>
            <p:nvPr>
              <p:extLst>
                <p:ext uri="{D42A27DB-BD31-4B8C-83A1-F6EECF244321}">
                  <p14:modId xmlns:p14="http://schemas.microsoft.com/office/powerpoint/2010/main" val="157141524"/>
                </p:ext>
              </p:extLst>
            </p:nvPr>
          </p:nvGraphicFramePr>
          <p:xfrm>
            <a:off x="7997061" y="2792412"/>
            <a:ext cx="501650" cy="392113"/>
          </p:xfrm>
          <a:graphic>
            <a:graphicData uri="http://schemas.openxmlformats.org/presentationml/2006/ole">
              <mc:AlternateContent xmlns:mc="http://schemas.openxmlformats.org/markup-compatibility/2006">
                <mc:Choice xmlns:v="urn:schemas-microsoft-com:vml" Requires="v">
                  <p:oleObj spid="_x0000_s2674717" name="Equation" r:id="rId17" imgW="292100" imgH="228600" progId="Equation.DSMT4">
                    <p:embed/>
                  </p:oleObj>
                </mc:Choice>
                <mc:Fallback>
                  <p:oleObj name="Equation" r:id="rId17" imgW="292100" imgH="228600" progId="Equation.DSMT4">
                    <p:embed/>
                    <p:pic>
                      <p:nvPicPr>
                        <p:cNvPr id="0" name=""/>
                        <p:cNvPicPr>
                          <a:picLocks noChangeAspect="1" noChangeArrowheads="1"/>
                        </p:cNvPicPr>
                        <p:nvPr/>
                      </p:nvPicPr>
                      <p:blipFill>
                        <a:blip r:embed="rId18"/>
                        <a:srcRect/>
                        <a:stretch>
                          <a:fillRect/>
                        </a:stretch>
                      </p:blipFill>
                      <p:spPr bwMode="auto">
                        <a:xfrm>
                          <a:off x="7997061" y="2792412"/>
                          <a:ext cx="501650" cy="392113"/>
                        </a:xfrm>
                        <a:prstGeom prst="rect">
                          <a:avLst/>
                        </a:prstGeom>
                        <a:noFill/>
                        <a:ln>
                          <a:noFill/>
                        </a:ln>
                        <a:effectLst/>
                      </p:spPr>
                    </p:pic>
                  </p:oleObj>
                </mc:Fallback>
              </mc:AlternateContent>
            </a:graphicData>
          </a:graphic>
        </p:graphicFrame>
        <p:grpSp>
          <p:nvGrpSpPr>
            <p:cNvPr id="222" name="Group 221"/>
            <p:cNvGrpSpPr/>
            <p:nvPr/>
          </p:nvGrpSpPr>
          <p:grpSpPr>
            <a:xfrm>
              <a:off x="7684769" y="3755084"/>
              <a:ext cx="308298" cy="304915"/>
              <a:chOff x="6610027" y="3162302"/>
              <a:chExt cx="308298" cy="304915"/>
            </a:xfrm>
          </p:grpSpPr>
          <p:cxnSp>
            <p:nvCxnSpPr>
              <p:cNvPr id="223" name="Straight Arrow Connector 222"/>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4" name="Freeform 223"/>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225" name="Object 2"/>
            <p:cNvGraphicFramePr>
              <a:graphicFrameLocks noChangeAspect="1"/>
            </p:cNvGraphicFramePr>
            <p:nvPr>
              <p:extLst>
                <p:ext uri="{D42A27DB-BD31-4B8C-83A1-F6EECF244321}">
                  <p14:modId xmlns:p14="http://schemas.microsoft.com/office/powerpoint/2010/main" val="1065926774"/>
                </p:ext>
              </p:extLst>
            </p:nvPr>
          </p:nvGraphicFramePr>
          <p:xfrm>
            <a:off x="7753354" y="3635210"/>
            <a:ext cx="239713" cy="350837"/>
          </p:xfrm>
          <a:graphic>
            <a:graphicData uri="http://schemas.openxmlformats.org/presentationml/2006/ole">
              <mc:AlternateContent xmlns:mc="http://schemas.openxmlformats.org/markup-compatibility/2006">
                <mc:Choice xmlns:v="urn:schemas-microsoft-com:vml" Requires="v">
                  <p:oleObj spid="_x0000_s2674718" name="Equation" r:id="rId19" imgW="139700" imgH="203200" progId="Equation.DSMT4">
                    <p:embed/>
                  </p:oleObj>
                </mc:Choice>
                <mc:Fallback>
                  <p:oleObj name="Equation" r:id="rId19" imgW="139700" imgH="203200" progId="Equation.DSMT4">
                    <p:embed/>
                    <p:pic>
                      <p:nvPicPr>
                        <p:cNvPr id="0" name=""/>
                        <p:cNvPicPr>
                          <a:picLocks noChangeAspect="1" noChangeArrowheads="1"/>
                        </p:cNvPicPr>
                        <p:nvPr/>
                      </p:nvPicPr>
                      <p:blipFill>
                        <a:blip r:embed="rId15"/>
                        <a:srcRect/>
                        <a:stretch>
                          <a:fillRect/>
                        </a:stretch>
                      </p:blipFill>
                      <p:spPr bwMode="auto">
                        <a:xfrm>
                          <a:off x="7753354" y="3635210"/>
                          <a:ext cx="239713" cy="350837"/>
                        </a:xfrm>
                        <a:prstGeom prst="rect">
                          <a:avLst/>
                        </a:prstGeom>
                        <a:noFill/>
                        <a:ln>
                          <a:noFill/>
                        </a:ln>
                        <a:effectLst/>
                      </p:spPr>
                    </p:pic>
                  </p:oleObj>
                </mc:Fallback>
              </mc:AlternateContent>
            </a:graphicData>
          </a:graphic>
        </p:graphicFrame>
      </p:grpSp>
      <p:cxnSp>
        <p:nvCxnSpPr>
          <p:cNvPr id="3" name="Straight Connector 2"/>
          <p:cNvCxnSpPr/>
          <p:nvPr/>
        </p:nvCxnSpPr>
        <p:spPr>
          <a:xfrm flipV="1">
            <a:off x="2766763" y="4879471"/>
            <a:ext cx="195512" cy="3175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V="1">
            <a:off x="3373188" y="4879471"/>
            <a:ext cx="195512" cy="3175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V="1">
            <a:off x="3943520" y="4862728"/>
            <a:ext cx="195512" cy="3175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V="1">
            <a:off x="4524216" y="4843462"/>
            <a:ext cx="195512" cy="3175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9" name="Line 73"/>
          <p:cNvSpPr>
            <a:spLocks noChangeShapeType="1"/>
          </p:cNvSpPr>
          <p:nvPr/>
        </p:nvSpPr>
        <p:spPr bwMode="auto">
          <a:xfrm>
            <a:off x="6745951" y="1813927"/>
            <a:ext cx="847750" cy="478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78"/>
          <p:cNvSpPr>
            <a:spLocks noChangeShapeType="1"/>
          </p:cNvSpPr>
          <p:nvPr/>
        </p:nvSpPr>
        <p:spPr bwMode="auto">
          <a:xfrm flipH="1">
            <a:off x="7181683" y="1153325"/>
            <a:ext cx="3755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111"/>
          <p:cNvSpPr>
            <a:spLocks noChangeShapeType="1"/>
          </p:cNvSpPr>
          <p:nvPr/>
        </p:nvSpPr>
        <p:spPr bwMode="auto">
          <a:xfrm>
            <a:off x="7181681" y="1143685"/>
            <a:ext cx="1" cy="13448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98" name="Group 97"/>
          <p:cNvGrpSpPr/>
          <p:nvPr/>
        </p:nvGrpSpPr>
        <p:grpSpPr>
          <a:xfrm>
            <a:off x="7557258" y="910444"/>
            <a:ext cx="797838" cy="388734"/>
            <a:chOff x="5746750" y="2319338"/>
            <a:chExt cx="660401" cy="321770"/>
          </a:xfrm>
        </p:grpSpPr>
        <p:grpSp>
          <p:nvGrpSpPr>
            <p:cNvPr id="99" name="Group 48"/>
            <p:cNvGrpSpPr>
              <a:grpSpLocks/>
            </p:cNvGrpSpPr>
            <p:nvPr/>
          </p:nvGrpSpPr>
          <p:grpSpPr bwMode="auto">
            <a:xfrm>
              <a:off x="5746750" y="2319338"/>
              <a:ext cx="628650" cy="321770"/>
              <a:chOff x="2256" y="2880"/>
              <a:chExt cx="576" cy="240"/>
            </a:xfrm>
          </p:grpSpPr>
          <p:sp>
            <p:nvSpPr>
              <p:cNvPr id="101"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0"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8" name="Line 73"/>
          <p:cNvSpPr>
            <a:spLocks noChangeShapeType="1"/>
          </p:cNvSpPr>
          <p:nvPr/>
        </p:nvSpPr>
        <p:spPr bwMode="auto">
          <a:xfrm flipV="1">
            <a:off x="8394440" y="1814880"/>
            <a:ext cx="583045"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09" name="Group 108"/>
          <p:cNvGrpSpPr/>
          <p:nvPr/>
        </p:nvGrpSpPr>
        <p:grpSpPr>
          <a:xfrm>
            <a:off x="7597535" y="1589532"/>
            <a:ext cx="797838" cy="388734"/>
            <a:chOff x="5746750" y="2319338"/>
            <a:chExt cx="660401" cy="321770"/>
          </a:xfrm>
        </p:grpSpPr>
        <p:grpSp>
          <p:nvGrpSpPr>
            <p:cNvPr id="110" name="Group 48"/>
            <p:cNvGrpSpPr>
              <a:grpSpLocks/>
            </p:cNvGrpSpPr>
            <p:nvPr/>
          </p:nvGrpSpPr>
          <p:grpSpPr bwMode="auto">
            <a:xfrm>
              <a:off x="5746750" y="2319338"/>
              <a:ext cx="628650" cy="321770"/>
              <a:chOff x="2256" y="2880"/>
              <a:chExt cx="576" cy="240"/>
            </a:xfrm>
          </p:grpSpPr>
          <p:sp>
            <p:nvSpPr>
              <p:cNvPr id="112"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3"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4"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5"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6"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7"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11"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19" name="Line 73"/>
          <p:cNvSpPr>
            <a:spLocks noChangeShapeType="1"/>
          </p:cNvSpPr>
          <p:nvPr/>
        </p:nvSpPr>
        <p:spPr bwMode="auto">
          <a:xfrm flipV="1">
            <a:off x="8354494" y="2478467"/>
            <a:ext cx="377495" cy="2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20" name="Group 119"/>
          <p:cNvGrpSpPr/>
          <p:nvPr/>
        </p:nvGrpSpPr>
        <p:grpSpPr>
          <a:xfrm>
            <a:off x="7559178" y="2253118"/>
            <a:ext cx="797838" cy="388734"/>
            <a:chOff x="5746750" y="2319338"/>
            <a:chExt cx="660401" cy="321770"/>
          </a:xfrm>
        </p:grpSpPr>
        <p:grpSp>
          <p:nvGrpSpPr>
            <p:cNvPr id="121" name="Group 48"/>
            <p:cNvGrpSpPr>
              <a:grpSpLocks/>
            </p:cNvGrpSpPr>
            <p:nvPr/>
          </p:nvGrpSpPr>
          <p:grpSpPr bwMode="auto">
            <a:xfrm>
              <a:off x="5746750" y="2319338"/>
              <a:ext cx="628650" cy="321770"/>
              <a:chOff x="2256" y="2880"/>
              <a:chExt cx="576" cy="240"/>
            </a:xfrm>
          </p:grpSpPr>
          <p:sp>
            <p:nvSpPr>
              <p:cNvPr id="123"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4"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6"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8"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9"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22"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3" name="Group 92"/>
          <p:cNvGrpSpPr/>
          <p:nvPr/>
        </p:nvGrpSpPr>
        <p:grpSpPr>
          <a:xfrm rot="10800000">
            <a:off x="7946658" y="2785445"/>
            <a:ext cx="130416" cy="736465"/>
            <a:chOff x="7239000" y="1439068"/>
            <a:chExt cx="76200" cy="609600"/>
          </a:xfrm>
        </p:grpSpPr>
        <p:sp>
          <p:nvSpPr>
            <p:cNvPr id="94"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5"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7" name="Line 131"/>
          <p:cNvSpPr>
            <a:spLocks noChangeShapeType="1"/>
          </p:cNvSpPr>
          <p:nvPr/>
        </p:nvSpPr>
        <p:spPr bwMode="auto">
          <a:xfrm>
            <a:off x="6745951" y="3133726"/>
            <a:ext cx="1198788" cy="170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0" name="Line 131"/>
          <p:cNvSpPr>
            <a:spLocks noChangeShapeType="1"/>
          </p:cNvSpPr>
          <p:nvPr/>
        </p:nvSpPr>
        <p:spPr bwMode="auto">
          <a:xfrm>
            <a:off x="8077074" y="3150801"/>
            <a:ext cx="90266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 name="Line 111"/>
          <p:cNvSpPr>
            <a:spLocks noChangeShapeType="1"/>
          </p:cNvSpPr>
          <p:nvPr/>
        </p:nvSpPr>
        <p:spPr bwMode="auto">
          <a:xfrm>
            <a:off x="8727162" y="1135793"/>
            <a:ext cx="4826" cy="134267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78"/>
          <p:cNvSpPr>
            <a:spLocks noChangeShapeType="1"/>
          </p:cNvSpPr>
          <p:nvPr/>
        </p:nvSpPr>
        <p:spPr bwMode="auto">
          <a:xfrm flipH="1" flipV="1">
            <a:off x="8352256" y="1135793"/>
            <a:ext cx="374907" cy="78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 name="Line 73"/>
          <p:cNvSpPr>
            <a:spLocks noChangeShapeType="1"/>
          </p:cNvSpPr>
          <p:nvPr/>
        </p:nvSpPr>
        <p:spPr bwMode="auto">
          <a:xfrm flipV="1">
            <a:off x="7181683" y="2488328"/>
            <a:ext cx="377495" cy="2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2" name="Line 111"/>
          <p:cNvSpPr>
            <a:spLocks noChangeShapeType="1"/>
          </p:cNvSpPr>
          <p:nvPr/>
        </p:nvSpPr>
        <p:spPr bwMode="auto">
          <a:xfrm>
            <a:off x="6745951" y="1813927"/>
            <a:ext cx="1" cy="13448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 name="Line 111"/>
          <p:cNvSpPr>
            <a:spLocks noChangeShapeType="1"/>
          </p:cNvSpPr>
          <p:nvPr/>
        </p:nvSpPr>
        <p:spPr bwMode="auto">
          <a:xfrm>
            <a:off x="8979734" y="1813927"/>
            <a:ext cx="1" cy="13448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35" name="Group 134"/>
          <p:cNvGrpSpPr/>
          <p:nvPr/>
        </p:nvGrpSpPr>
        <p:grpSpPr>
          <a:xfrm rot="5400000" flipH="1">
            <a:off x="7250651" y="2102005"/>
            <a:ext cx="308298" cy="304915"/>
            <a:chOff x="6610027" y="3162302"/>
            <a:chExt cx="308298" cy="304915"/>
          </a:xfrm>
        </p:grpSpPr>
        <p:cxnSp>
          <p:nvCxnSpPr>
            <p:cNvPr id="136" name="Straight Arrow Connector 135"/>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7" name="Freeform 136"/>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8" name="Group 137"/>
          <p:cNvGrpSpPr/>
          <p:nvPr/>
        </p:nvGrpSpPr>
        <p:grpSpPr>
          <a:xfrm rot="5400000">
            <a:off x="7252571" y="1220088"/>
            <a:ext cx="308298" cy="304915"/>
            <a:chOff x="6610027" y="3162302"/>
            <a:chExt cx="308298" cy="304915"/>
          </a:xfrm>
        </p:grpSpPr>
        <p:cxnSp>
          <p:nvCxnSpPr>
            <p:cNvPr id="143" name="Straight Arrow Connector 142"/>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4" name="Freeform 143"/>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8" name="Straight Arrow Connector 7"/>
          <p:cNvCxnSpPr/>
          <p:nvPr/>
        </p:nvCxnSpPr>
        <p:spPr>
          <a:xfrm>
            <a:off x="7312025" y="1866900"/>
            <a:ext cx="373067"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45" name="Object 2"/>
          <p:cNvGraphicFramePr>
            <a:graphicFrameLocks noChangeAspect="1"/>
          </p:cNvGraphicFramePr>
          <p:nvPr>
            <p:extLst>
              <p:ext uri="{D42A27DB-BD31-4B8C-83A1-F6EECF244321}">
                <p14:modId xmlns:p14="http://schemas.microsoft.com/office/powerpoint/2010/main" val="1066007466"/>
              </p:ext>
            </p:extLst>
          </p:nvPr>
        </p:nvGraphicFramePr>
        <p:xfrm>
          <a:off x="7266607" y="2057451"/>
          <a:ext cx="219075" cy="350838"/>
        </p:xfrm>
        <a:graphic>
          <a:graphicData uri="http://schemas.openxmlformats.org/presentationml/2006/ole">
            <mc:AlternateContent xmlns:mc="http://schemas.openxmlformats.org/markup-compatibility/2006">
              <mc:Choice xmlns:v="urn:schemas-microsoft-com:vml" Requires="v">
                <p:oleObj spid="_x0000_s2674719" name="Equation" r:id="rId20" imgW="127000" imgH="203200" progId="Equation.DSMT4">
                  <p:embed/>
                </p:oleObj>
              </mc:Choice>
              <mc:Fallback>
                <p:oleObj name="Equation" r:id="rId20" imgW="127000" imgH="203200" progId="Equation.DSMT4">
                  <p:embed/>
                  <p:pic>
                    <p:nvPicPr>
                      <p:cNvPr id="0" name=""/>
                      <p:cNvPicPr>
                        <a:picLocks noChangeAspect="1" noChangeArrowheads="1"/>
                      </p:cNvPicPr>
                      <p:nvPr/>
                    </p:nvPicPr>
                    <p:blipFill>
                      <a:blip r:embed="rId21"/>
                      <a:srcRect/>
                      <a:stretch>
                        <a:fillRect/>
                      </a:stretch>
                    </p:blipFill>
                    <p:spPr bwMode="auto">
                      <a:xfrm>
                        <a:off x="7266607" y="2057451"/>
                        <a:ext cx="219075" cy="350838"/>
                      </a:xfrm>
                      <a:prstGeom prst="rect">
                        <a:avLst/>
                      </a:prstGeom>
                      <a:noFill/>
                      <a:ln>
                        <a:noFill/>
                      </a:ln>
                      <a:effectLst/>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3326514007"/>
              </p:ext>
            </p:extLst>
          </p:nvPr>
        </p:nvGraphicFramePr>
        <p:xfrm>
          <a:off x="7419975" y="1827213"/>
          <a:ext cx="241300" cy="350837"/>
        </p:xfrm>
        <a:graphic>
          <a:graphicData uri="http://schemas.openxmlformats.org/presentationml/2006/ole">
            <mc:AlternateContent xmlns:mc="http://schemas.openxmlformats.org/markup-compatibility/2006">
              <mc:Choice xmlns:v="urn:schemas-microsoft-com:vml" Requires="v">
                <p:oleObj spid="_x0000_s2674720" name="Equation" r:id="rId22" imgW="139700" imgH="203200" progId="Equation.DSMT4">
                  <p:embed/>
                </p:oleObj>
              </mc:Choice>
              <mc:Fallback>
                <p:oleObj name="Equation" r:id="rId22" imgW="139700" imgH="203200" progId="Equation.DSMT4">
                  <p:embed/>
                  <p:pic>
                    <p:nvPicPr>
                      <p:cNvPr id="0" name=""/>
                      <p:cNvPicPr>
                        <a:picLocks noChangeAspect="1" noChangeArrowheads="1"/>
                      </p:cNvPicPr>
                      <p:nvPr/>
                    </p:nvPicPr>
                    <p:blipFill>
                      <a:blip r:embed="rId23"/>
                      <a:srcRect/>
                      <a:stretch>
                        <a:fillRect/>
                      </a:stretch>
                    </p:blipFill>
                    <p:spPr bwMode="auto">
                      <a:xfrm>
                        <a:off x="7419975" y="1827213"/>
                        <a:ext cx="241300" cy="350837"/>
                      </a:xfrm>
                      <a:prstGeom prst="rect">
                        <a:avLst/>
                      </a:prstGeom>
                      <a:noFill/>
                      <a:ln>
                        <a:noFill/>
                      </a:ln>
                      <a:effec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1471474108"/>
              </p:ext>
            </p:extLst>
          </p:nvPr>
        </p:nvGraphicFramePr>
        <p:xfrm>
          <a:off x="7266607" y="1218397"/>
          <a:ext cx="241300" cy="350837"/>
        </p:xfrm>
        <a:graphic>
          <a:graphicData uri="http://schemas.openxmlformats.org/presentationml/2006/ole">
            <mc:AlternateContent xmlns:mc="http://schemas.openxmlformats.org/markup-compatibility/2006">
              <mc:Choice xmlns:v="urn:schemas-microsoft-com:vml" Requires="v">
                <p:oleObj spid="_x0000_s2674721" name="Equation" r:id="rId24" imgW="139700" imgH="203200" progId="Equation.DSMT4">
                  <p:embed/>
                </p:oleObj>
              </mc:Choice>
              <mc:Fallback>
                <p:oleObj name="Equation" r:id="rId24" imgW="139700" imgH="203200" progId="Equation.DSMT4">
                  <p:embed/>
                  <p:pic>
                    <p:nvPicPr>
                      <p:cNvPr id="0" name=""/>
                      <p:cNvPicPr>
                        <a:picLocks noChangeAspect="1" noChangeArrowheads="1"/>
                      </p:cNvPicPr>
                      <p:nvPr/>
                    </p:nvPicPr>
                    <p:blipFill>
                      <a:blip r:embed="rId25"/>
                      <a:srcRect/>
                      <a:stretch>
                        <a:fillRect/>
                      </a:stretch>
                    </p:blipFill>
                    <p:spPr bwMode="auto">
                      <a:xfrm>
                        <a:off x="7266607" y="1218397"/>
                        <a:ext cx="241300" cy="350837"/>
                      </a:xfrm>
                      <a:prstGeom prst="rect">
                        <a:avLst/>
                      </a:prstGeom>
                      <a:noFill/>
                      <a:ln>
                        <a:noFill/>
                      </a:ln>
                      <a:effectLst/>
                    </p:spPr>
                  </p:pic>
                </p:oleObj>
              </mc:Fallback>
            </mc:AlternateContent>
          </a:graphicData>
        </a:graphic>
      </p:graphicFrame>
      <p:grpSp>
        <p:nvGrpSpPr>
          <p:cNvPr id="148" name="Group 147"/>
          <p:cNvGrpSpPr/>
          <p:nvPr/>
        </p:nvGrpSpPr>
        <p:grpSpPr>
          <a:xfrm rot="5400000">
            <a:off x="6780511" y="1887611"/>
            <a:ext cx="308298" cy="304915"/>
            <a:chOff x="6610027" y="3162302"/>
            <a:chExt cx="308298" cy="304915"/>
          </a:xfrm>
        </p:grpSpPr>
        <p:cxnSp>
          <p:nvCxnSpPr>
            <p:cNvPr id="149" name="Straight Arrow Connector 148"/>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Freeform 149"/>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151" name="Object 2"/>
          <p:cNvGraphicFramePr>
            <a:graphicFrameLocks noChangeAspect="1"/>
          </p:cNvGraphicFramePr>
          <p:nvPr>
            <p:extLst>
              <p:ext uri="{D42A27DB-BD31-4B8C-83A1-F6EECF244321}">
                <p14:modId xmlns:p14="http://schemas.microsoft.com/office/powerpoint/2010/main" val="1900154227"/>
              </p:ext>
            </p:extLst>
          </p:nvPr>
        </p:nvGraphicFramePr>
        <p:xfrm>
          <a:off x="6820519" y="1889386"/>
          <a:ext cx="239713" cy="350837"/>
        </p:xfrm>
        <a:graphic>
          <a:graphicData uri="http://schemas.openxmlformats.org/presentationml/2006/ole">
            <mc:AlternateContent xmlns:mc="http://schemas.openxmlformats.org/markup-compatibility/2006">
              <mc:Choice xmlns:v="urn:schemas-microsoft-com:vml" Requires="v">
                <p:oleObj spid="_x0000_s2674722" name="Equation" r:id="rId26" imgW="139700" imgH="203200" progId="Equation.DSMT4">
                  <p:embed/>
                </p:oleObj>
              </mc:Choice>
              <mc:Fallback>
                <p:oleObj name="Equation" r:id="rId26" imgW="139700" imgH="203200" progId="Equation.DSMT4">
                  <p:embed/>
                  <p:pic>
                    <p:nvPicPr>
                      <p:cNvPr id="0" name=""/>
                      <p:cNvPicPr>
                        <a:picLocks noChangeAspect="1" noChangeArrowheads="1"/>
                      </p:cNvPicPr>
                      <p:nvPr/>
                    </p:nvPicPr>
                    <p:blipFill>
                      <a:blip r:embed="rId15"/>
                      <a:srcRect/>
                      <a:stretch>
                        <a:fillRect/>
                      </a:stretch>
                    </p:blipFill>
                    <p:spPr bwMode="auto">
                      <a:xfrm>
                        <a:off x="6820519" y="1889386"/>
                        <a:ext cx="239713" cy="350837"/>
                      </a:xfrm>
                      <a:prstGeom prst="rect">
                        <a:avLst/>
                      </a:prstGeom>
                      <a:noFill/>
                      <a:ln>
                        <a:noFill/>
                      </a:ln>
                      <a:effectLst/>
                    </p:spPr>
                  </p:pic>
                </p:oleObj>
              </mc:Fallback>
            </mc:AlternateContent>
          </a:graphicData>
        </a:graphic>
      </p:graphicFrame>
      <p:sp>
        <p:nvSpPr>
          <p:cNvPr id="152" name="TextBox 151"/>
          <p:cNvSpPr txBox="1"/>
          <p:nvPr/>
        </p:nvSpPr>
        <p:spPr>
          <a:xfrm>
            <a:off x="625587" y="3343497"/>
            <a:ext cx="6510845" cy="1015663"/>
          </a:xfrm>
          <a:prstGeom prst="rect">
            <a:avLst/>
          </a:prstGeom>
          <a:noFill/>
        </p:spPr>
        <p:txBody>
          <a:bodyPr wrap="square" rtlCol="0">
            <a:spAutoFit/>
          </a:bodyPr>
          <a:lstStyle/>
          <a:p>
            <a:r>
              <a:rPr lang="en-US" sz="2000" dirty="0">
                <a:solidFill>
                  <a:srgbClr val="FF0000"/>
                </a:solidFill>
                <a:latin typeface="Apple Chancery"/>
                <a:cs typeface="Apple Chancery"/>
              </a:rPr>
              <a:t>Also, in this case, </a:t>
            </a:r>
            <a:r>
              <a:rPr lang="en-US" sz="2000" dirty="0">
                <a:latin typeface="Times New Roman"/>
                <a:cs typeface="Times New Roman"/>
              </a:rPr>
              <a:t>the </a:t>
            </a:r>
            <a:r>
              <a:rPr lang="en-US" sz="2000" dirty="0">
                <a:solidFill>
                  <a:srgbClr val="FF0000"/>
                </a:solidFill>
                <a:latin typeface="Times New Roman"/>
                <a:cs typeface="Times New Roman"/>
              </a:rPr>
              <a:t>sum of the currents </a:t>
            </a:r>
            <a:r>
              <a:rPr lang="en-US" sz="2000" dirty="0">
                <a:latin typeface="Times New Roman"/>
                <a:cs typeface="Times New Roman"/>
              </a:rPr>
              <a:t>through the </a:t>
            </a:r>
            <a:r>
              <a:rPr lang="en-US" sz="2000" dirty="0">
                <a:solidFill>
                  <a:srgbClr val="0000FF"/>
                </a:solidFill>
                <a:latin typeface="Times New Roman"/>
                <a:cs typeface="Times New Roman"/>
              </a:rPr>
              <a:t>parallel combination </a:t>
            </a:r>
            <a:r>
              <a:rPr lang="en-US" sz="2000" dirty="0">
                <a:latin typeface="Times New Roman"/>
                <a:cs typeface="Times New Roman"/>
              </a:rPr>
              <a:t>must equal the </a:t>
            </a:r>
            <a:r>
              <a:rPr lang="en-US" sz="2000" dirty="0">
                <a:solidFill>
                  <a:srgbClr val="0000FF"/>
                </a:solidFill>
                <a:latin typeface="Times New Roman"/>
                <a:cs typeface="Times New Roman"/>
              </a:rPr>
              <a:t>current drawn</a:t>
            </a:r>
            <a:r>
              <a:rPr lang="en-US" sz="2000" dirty="0">
                <a:latin typeface="Times New Roman"/>
                <a:cs typeface="Times New Roman"/>
              </a:rPr>
              <a:t> from the</a:t>
            </a:r>
            <a:r>
              <a:rPr lang="en-US" sz="2000" dirty="0">
                <a:solidFill>
                  <a:srgbClr val="0000FF"/>
                </a:solidFill>
                <a:latin typeface="Times New Roman"/>
                <a:cs typeface="Times New Roman"/>
              </a:rPr>
              <a:t> power supply.  </a:t>
            </a:r>
            <a:r>
              <a:rPr lang="en-US" sz="2000" dirty="0">
                <a:solidFill>
                  <a:srgbClr val="000000"/>
                </a:solidFill>
                <a:latin typeface="Times New Roman"/>
                <a:cs typeface="Times New Roman"/>
              </a:rPr>
              <a:t>Using that and </a:t>
            </a:r>
            <a:r>
              <a:rPr lang="en-US" sz="2000" dirty="0">
                <a:solidFill>
                  <a:srgbClr val="0000FF"/>
                </a:solidFill>
                <a:latin typeface="Times New Roman"/>
                <a:cs typeface="Times New Roman"/>
              </a:rPr>
              <a:t>Ohm’s Law, </a:t>
            </a:r>
            <a:r>
              <a:rPr lang="en-US" sz="2000" dirty="0">
                <a:solidFill>
                  <a:srgbClr val="000000"/>
                </a:solidFill>
                <a:latin typeface="Times New Roman"/>
                <a:cs typeface="Times New Roman"/>
              </a:rPr>
              <a:t>we can write:  </a:t>
            </a:r>
          </a:p>
        </p:txBody>
      </p:sp>
    </p:spTree>
    <p:extLst>
      <p:ext uri="{BB962C8B-B14F-4D97-AF65-F5344CB8AC3E}">
        <p14:creationId xmlns:p14="http://schemas.microsoft.com/office/powerpoint/2010/main" val="244578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dissolve">
                                      <p:cBhvr>
                                        <p:cTn id="7" dur="5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dissolve">
                                      <p:cBhvr>
                                        <p:cTn id="12" dur="5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dissolve">
                                      <p:cBhvr>
                                        <p:cTn id="17" dur="500"/>
                                        <p:tgtEl>
                                          <p:spTgt spid="148"/>
                                        </p:tgtEl>
                                      </p:cBhvr>
                                    </p:animEffect>
                                  </p:childTnLst>
                                </p:cTn>
                              </p:par>
                              <p:par>
                                <p:cTn id="18" presetID="9" presetClass="entr" presetSubtype="0" fill="hold" nodeType="withEffect">
                                  <p:stCondLst>
                                    <p:cond delay="0"/>
                                  </p:stCondLst>
                                  <p:childTnLst>
                                    <p:set>
                                      <p:cBhvr>
                                        <p:cTn id="19" dur="1" fill="hold">
                                          <p:stCondLst>
                                            <p:cond delay="0"/>
                                          </p:stCondLst>
                                        </p:cTn>
                                        <p:tgtEl>
                                          <p:spTgt spid="151"/>
                                        </p:tgtEl>
                                        <p:attrNameLst>
                                          <p:attrName>style.visibility</p:attrName>
                                        </p:attrNameLst>
                                      </p:cBhvr>
                                      <p:to>
                                        <p:strVal val="visible"/>
                                      </p:to>
                                    </p:set>
                                    <p:animEffect transition="in" filter="dissolve">
                                      <p:cBhvr>
                                        <p:cTn id="20" dur="500"/>
                                        <p:tgtEl>
                                          <p:spTgt spid="151"/>
                                        </p:tgtEl>
                                      </p:cBhvr>
                                    </p:animEffect>
                                  </p:childTnLst>
                                </p:cTn>
                              </p:par>
                              <p:par>
                                <p:cTn id="21" presetID="9" presetClass="entr" presetSubtype="0" fill="hold" nodeType="withEffect">
                                  <p:stCondLst>
                                    <p:cond delay="0"/>
                                  </p:stCondLst>
                                  <p:childTnLst>
                                    <p:set>
                                      <p:cBhvr>
                                        <p:cTn id="22" dur="1" fill="hold">
                                          <p:stCondLst>
                                            <p:cond delay="0"/>
                                          </p:stCondLst>
                                        </p:cTn>
                                        <p:tgtEl>
                                          <p:spTgt spid="146"/>
                                        </p:tgtEl>
                                        <p:attrNameLst>
                                          <p:attrName>style.visibility</p:attrName>
                                        </p:attrNameLst>
                                      </p:cBhvr>
                                      <p:to>
                                        <p:strVal val="visible"/>
                                      </p:to>
                                    </p:set>
                                    <p:animEffect transition="in" filter="dissolve">
                                      <p:cBhvr>
                                        <p:cTn id="23" dur="500"/>
                                        <p:tgtEl>
                                          <p:spTgt spid="146"/>
                                        </p:tgtEl>
                                      </p:cBhvr>
                                    </p:animEffect>
                                  </p:childTnLst>
                                </p:cTn>
                              </p:par>
                              <p:par>
                                <p:cTn id="24" presetID="9"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nodeType="withEffect">
                                  <p:stCondLst>
                                    <p:cond delay="0"/>
                                  </p:stCondLst>
                                  <p:childTnLst>
                                    <p:set>
                                      <p:cBhvr>
                                        <p:cTn id="28" dur="1" fill="hold">
                                          <p:stCondLst>
                                            <p:cond delay="0"/>
                                          </p:stCondLst>
                                        </p:cTn>
                                        <p:tgtEl>
                                          <p:spTgt spid="138"/>
                                        </p:tgtEl>
                                        <p:attrNameLst>
                                          <p:attrName>style.visibility</p:attrName>
                                        </p:attrNameLst>
                                      </p:cBhvr>
                                      <p:to>
                                        <p:strVal val="visible"/>
                                      </p:to>
                                    </p:set>
                                    <p:animEffect transition="in" filter="dissolve">
                                      <p:cBhvr>
                                        <p:cTn id="29" dur="500"/>
                                        <p:tgtEl>
                                          <p:spTgt spid="138"/>
                                        </p:tgtEl>
                                      </p:cBhvr>
                                    </p:animEffect>
                                  </p:childTnLst>
                                </p:cTn>
                              </p:par>
                              <p:par>
                                <p:cTn id="30" presetID="9" presetClass="entr" presetSubtype="0" fill="hold" nodeType="withEffect">
                                  <p:stCondLst>
                                    <p:cond delay="0"/>
                                  </p:stCondLst>
                                  <p:childTnLst>
                                    <p:set>
                                      <p:cBhvr>
                                        <p:cTn id="31" dur="1" fill="hold">
                                          <p:stCondLst>
                                            <p:cond delay="0"/>
                                          </p:stCondLst>
                                        </p:cTn>
                                        <p:tgtEl>
                                          <p:spTgt spid="147"/>
                                        </p:tgtEl>
                                        <p:attrNameLst>
                                          <p:attrName>style.visibility</p:attrName>
                                        </p:attrNameLst>
                                      </p:cBhvr>
                                      <p:to>
                                        <p:strVal val="visible"/>
                                      </p:to>
                                    </p:set>
                                    <p:animEffect transition="in" filter="dissolve">
                                      <p:cBhvr>
                                        <p:cTn id="32" dur="500"/>
                                        <p:tgtEl>
                                          <p:spTgt spid="147"/>
                                        </p:tgtEl>
                                      </p:cBhvr>
                                    </p:animEffect>
                                  </p:childTnLst>
                                </p:cTn>
                              </p:par>
                              <p:par>
                                <p:cTn id="33" presetID="9" presetClass="entr" presetSubtype="0" fill="hold" nodeType="withEffect">
                                  <p:stCondLst>
                                    <p:cond delay="0"/>
                                  </p:stCondLst>
                                  <p:childTnLst>
                                    <p:set>
                                      <p:cBhvr>
                                        <p:cTn id="34" dur="1" fill="hold">
                                          <p:stCondLst>
                                            <p:cond delay="0"/>
                                          </p:stCondLst>
                                        </p:cTn>
                                        <p:tgtEl>
                                          <p:spTgt spid="135"/>
                                        </p:tgtEl>
                                        <p:attrNameLst>
                                          <p:attrName>style.visibility</p:attrName>
                                        </p:attrNameLst>
                                      </p:cBhvr>
                                      <p:to>
                                        <p:strVal val="visible"/>
                                      </p:to>
                                    </p:set>
                                    <p:animEffect transition="in" filter="dissolve">
                                      <p:cBhvr>
                                        <p:cTn id="35" dur="500"/>
                                        <p:tgtEl>
                                          <p:spTgt spid="135"/>
                                        </p:tgtEl>
                                      </p:cBhvr>
                                    </p:animEffect>
                                  </p:childTnLst>
                                </p:cTn>
                              </p:par>
                              <p:par>
                                <p:cTn id="36" presetID="9" presetClass="entr" presetSubtype="0" fill="hold" nodeType="withEffect">
                                  <p:stCondLst>
                                    <p:cond delay="0"/>
                                  </p:stCondLst>
                                  <p:childTnLst>
                                    <p:set>
                                      <p:cBhvr>
                                        <p:cTn id="37" dur="1" fill="hold">
                                          <p:stCondLst>
                                            <p:cond delay="0"/>
                                          </p:stCondLst>
                                        </p:cTn>
                                        <p:tgtEl>
                                          <p:spTgt spid="145"/>
                                        </p:tgtEl>
                                        <p:attrNameLst>
                                          <p:attrName>style.visibility</p:attrName>
                                        </p:attrNameLst>
                                      </p:cBhvr>
                                      <p:to>
                                        <p:strVal val="visible"/>
                                      </p:to>
                                    </p:set>
                                    <p:animEffect transition="in" filter="dissolve">
                                      <p:cBhvr>
                                        <p:cTn id="38" dur="500"/>
                                        <p:tgtEl>
                                          <p:spTgt spid="14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dissolve">
                                      <p:cBhvr>
                                        <p:cTn id="43" dur="500"/>
                                        <p:tgtEl>
                                          <p:spTgt spid="83"/>
                                        </p:tgtEl>
                                      </p:cBhvr>
                                    </p:animEffect>
                                  </p:childTnLst>
                                </p:cTn>
                              </p:par>
                              <p:par>
                                <p:cTn id="44" presetID="9"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dissolve">
                                      <p:cBhvr>
                                        <p:cTn id="46" dur="500"/>
                                        <p:tgtEl>
                                          <p:spTgt spid="3"/>
                                        </p:tgtEl>
                                      </p:cBhvr>
                                    </p:animEffect>
                                  </p:childTnLst>
                                </p:cTn>
                              </p:par>
                              <p:par>
                                <p:cTn id="47" presetID="9" presetClass="entr" presetSubtype="0" fill="hold" nodeType="withEffect">
                                  <p:stCondLst>
                                    <p:cond delay="0"/>
                                  </p:stCondLst>
                                  <p:childTnLst>
                                    <p:set>
                                      <p:cBhvr>
                                        <p:cTn id="48" dur="1" fill="hold">
                                          <p:stCondLst>
                                            <p:cond delay="0"/>
                                          </p:stCondLst>
                                        </p:cTn>
                                        <p:tgtEl>
                                          <p:spTgt spid="226"/>
                                        </p:tgtEl>
                                        <p:attrNameLst>
                                          <p:attrName>style.visibility</p:attrName>
                                        </p:attrNameLst>
                                      </p:cBhvr>
                                      <p:to>
                                        <p:strVal val="visible"/>
                                      </p:to>
                                    </p:set>
                                    <p:animEffect transition="in" filter="dissolve">
                                      <p:cBhvr>
                                        <p:cTn id="49" dur="500"/>
                                        <p:tgtEl>
                                          <p:spTgt spid="226"/>
                                        </p:tgtEl>
                                      </p:cBhvr>
                                    </p:animEffect>
                                  </p:childTnLst>
                                </p:cTn>
                              </p:par>
                              <p:par>
                                <p:cTn id="50" presetID="9" presetClass="entr" presetSubtype="0"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Effect transition="in" filter="dissolve">
                                      <p:cBhvr>
                                        <p:cTn id="52" dur="500"/>
                                        <p:tgtEl>
                                          <p:spTgt spid="227"/>
                                        </p:tgtEl>
                                      </p:cBhvr>
                                    </p:animEffect>
                                  </p:childTnLst>
                                </p:cTn>
                              </p:par>
                              <p:par>
                                <p:cTn id="53" presetID="9" presetClass="entr" presetSubtype="0" fill="hold" nodeType="withEffect">
                                  <p:stCondLst>
                                    <p:cond delay="0"/>
                                  </p:stCondLst>
                                  <p:childTnLst>
                                    <p:set>
                                      <p:cBhvr>
                                        <p:cTn id="54" dur="1" fill="hold">
                                          <p:stCondLst>
                                            <p:cond delay="0"/>
                                          </p:stCondLst>
                                        </p:cTn>
                                        <p:tgtEl>
                                          <p:spTgt spid="228"/>
                                        </p:tgtEl>
                                        <p:attrNameLst>
                                          <p:attrName>style.visibility</p:attrName>
                                        </p:attrNameLst>
                                      </p:cBhvr>
                                      <p:to>
                                        <p:strVal val="visible"/>
                                      </p:to>
                                    </p:set>
                                    <p:animEffect transition="in" filter="dissolve">
                                      <p:cBhvr>
                                        <p:cTn id="55"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P spid="15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TextBox 44"/>
          <p:cNvSpPr txBox="1"/>
          <p:nvPr/>
        </p:nvSpPr>
        <p:spPr>
          <a:xfrm>
            <a:off x="0" y="100718"/>
            <a:ext cx="9144000"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Characteristics of a Parallel Combinations</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a:t>
            </a:r>
          </a:p>
        </p:txBody>
      </p:sp>
      <p:sp>
        <p:nvSpPr>
          <p:cNvPr id="47" name="TextBox 46"/>
          <p:cNvSpPr txBox="1"/>
          <p:nvPr/>
        </p:nvSpPr>
        <p:spPr>
          <a:xfrm>
            <a:off x="228047" y="1013406"/>
            <a:ext cx="6517904" cy="707886"/>
          </a:xfrm>
          <a:prstGeom prst="rect">
            <a:avLst/>
          </a:prstGeom>
          <a:noFill/>
        </p:spPr>
        <p:txBody>
          <a:bodyPr wrap="square" rtlCol="0">
            <a:spAutoFit/>
          </a:bodyPr>
          <a:lstStyle/>
          <a:p>
            <a:r>
              <a:rPr lang="en-US" sz="2000" dirty="0">
                <a:solidFill>
                  <a:srgbClr val="FF0000"/>
                </a:solidFill>
                <a:latin typeface="Apple Chancery"/>
                <a:cs typeface="Apple Chancery"/>
              </a:rPr>
              <a:t>--Each element </a:t>
            </a:r>
            <a:r>
              <a:rPr lang="en-US" sz="2000" dirty="0">
                <a:latin typeface="Times New Roman"/>
                <a:cs typeface="Times New Roman"/>
              </a:rPr>
              <a:t>in a series combination is </a:t>
            </a:r>
            <a:r>
              <a:rPr lang="en-US" sz="2000" dirty="0">
                <a:solidFill>
                  <a:srgbClr val="0000FF"/>
                </a:solidFill>
                <a:latin typeface="Times New Roman"/>
                <a:cs typeface="Times New Roman"/>
              </a:rPr>
              <a:t>attached to its neighbor</a:t>
            </a:r>
            <a:r>
              <a:rPr lang="en-US" sz="2000" dirty="0">
                <a:latin typeface="Times New Roman"/>
                <a:cs typeface="Times New Roman"/>
              </a:rPr>
              <a:t> in </a:t>
            </a:r>
            <a:r>
              <a:rPr lang="en-US" sz="2000" i="1" dirty="0">
                <a:solidFill>
                  <a:srgbClr val="0000FF"/>
                </a:solidFill>
                <a:latin typeface="Times New Roman"/>
                <a:cs typeface="Times New Roman"/>
              </a:rPr>
              <a:t>two place</a:t>
            </a:r>
            <a:r>
              <a:rPr lang="en-US" sz="2000" dirty="0">
                <a:latin typeface="Times New Roman"/>
                <a:cs typeface="Times New Roman"/>
              </a:rPr>
              <a:t>.</a:t>
            </a:r>
          </a:p>
        </p:txBody>
      </p:sp>
      <p:sp>
        <p:nvSpPr>
          <p:cNvPr id="189" name="TextBox 188"/>
          <p:cNvSpPr txBox="1"/>
          <p:nvPr/>
        </p:nvSpPr>
        <p:spPr>
          <a:xfrm>
            <a:off x="228047" y="2313309"/>
            <a:ext cx="6680754" cy="707886"/>
          </a:xfrm>
          <a:prstGeom prst="rect">
            <a:avLst/>
          </a:prstGeom>
          <a:noFill/>
        </p:spPr>
        <p:txBody>
          <a:bodyPr wrap="square" rtlCol="0">
            <a:spAutoFit/>
          </a:bodyPr>
          <a:lstStyle/>
          <a:p>
            <a:r>
              <a:rPr lang="en-US" sz="2000" dirty="0">
                <a:solidFill>
                  <a:srgbClr val="FF0000"/>
                </a:solidFill>
                <a:latin typeface="Apple Chancery"/>
                <a:cs typeface="Apple Chancery"/>
              </a:rPr>
              <a:t>--There are </a:t>
            </a:r>
            <a:r>
              <a:rPr lang="en-US" sz="2000" dirty="0">
                <a:solidFill>
                  <a:srgbClr val="0000FF"/>
                </a:solidFill>
                <a:latin typeface="Times New Roman"/>
                <a:cs typeface="Times New Roman"/>
              </a:rPr>
              <a:t>nodes</a:t>
            </a:r>
            <a:r>
              <a:rPr lang="en-US" sz="2000" dirty="0">
                <a:latin typeface="Times New Roman"/>
                <a:cs typeface="Times New Roman"/>
              </a:rPr>
              <a:t> (junctions—places where current can slit up) </a:t>
            </a:r>
            <a:r>
              <a:rPr lang="en-US" sz="2000" dirty="0">
                <a:solidFill>
                  <a:srgbClr val="0000FF"/>
                </a:solidFill>
                <a:latin typeface="Times New Roman"/>
                <a:cs typeface="Times New Roman"/>
              </a:rPr>
              <a:t>internal</a:t>
            </a:r>
            <a:r>
              <a:rPr lang="en-US" sz="2000" dirty="0">
                <a:latin typeface="Times New Roman"/>
                <a:cs typeface="Times New Roman"/>
              </a:rPr>
              <a:t> to parallel combinations.</a:t>
            </a:r>
          </a:p>
        </p:txBody>
      </p:sp>
      <p:sp>
        <p:nvSpPr>
          <p:cNvPr id="190" name="TextBox 189"/>
          <p:cNvSpPr txBox="1"/>
          <p:nvPr/>
        </p:nvSpPr>
        <p:spPr>
          <a:xfrm>
            <a:off x="228046" y="1766184"/>
            <a:ext cx="6680754" cy="400110"/>
          </a:xfrm>
          <a:prstGeom prst="rect">
            <a:avLst/>
          </a:prstGeom>
          <a:noFill/>
        </p:spPr>
        <p:txBody>
          <a:bodyPr wrap="square" rtlCol="0">
            <a:spAutoFit/>
          </a:bodyPr>
          <a:lstStyle/>
          <a:p>
            <a:r>
              <a:rPr lang="en-US" sz="2000" dirty="0">
                <a:solidFill>
                  <a:srgbClr val="FF0000"/>
                </a:solidFill>
                <a:latin typeface="Apple Chancery"/>
                <a:cs typeface="Apple Chancery"/>
              </a:rPr>
              <a:t>--Voltage </a:t>
            </a:r>
            <a:r>
              <a:rPr lang="en-US" sz="2000" dirty="0">
                <a:solidFill>
                  <a:srgbClr val="0000FF"/>
                </a:solidFill>
                <a:latin typeface="Times New Roman"/>
                <a:cs typeface="Times New Roman"/>
              </a:rPr>
              <a:t>is common </a:t>
            </a:r>
            <a:r>
              <a:rPr lang="en-US" sz="2000" dirty="0">
                <a:latin typeface="Times New Roman"/>
                <a:cs typeface="Times New Roman"/>
              </a:rPr>
              <a:t>to each element in a parallel combination</a:t>
            </a:r>
            <a:r>
              <a:rPr lang="en-US" sz="2000" dirty="0">
                <a:solidFill>
                  <a:srgbClr val="0000FF"/>
                </a:solidFill>
                <a:latin typeface="Times New Roman"/>
                <a:cs typeface="Times New Roman"/>
              </a:rPr>
              <a:t>.</a:t>
            </a:r>
            <a:endParaRPr lang="en-US" sz="2000" dirty="0">
              <a:latin typeface="Times New Roman"/>
              <a:cs typeface="Times New Roman"/>
            </a:endParaRPr>
          </a:p>
        </p:txBody>
      </p:sp>
      <p:sp>
        <p:nvSpPr>
          <p:cNvPr id="191" name="TextBox 190"/>
          <p:cNvSpPr txBox="1"/>
          <p:nvPr/>
        </p:nvSpPr>
        <p:spPr>
          <a:xfrm>
            <a:off x="228047" y="3237904"/>
            <a:ext cx="6020354" cy="400110"/>
          </a:xfrm>
          <a:prstGeom prst="rect">
            <a:avLst/>
          </a:prstGeom>
          <a:noFill/>
        </p:spPr>
        <p:txBody>
          <a:bodyPr wrap="square" rtlCol="0">
            <a:spAutoFit/>
          </a:bodyPr>
          <a:lstStyle/>
          <a:p>
            <a:r>
              <a:rPr lang="en-US" sz="2000" dirty="0">
                <a:solidFill>
                  <a:srgbClr val="FF0000"/>
                </a:solidFill>
                <a:latin typeface="Apple Chancery"/>
                <a:cs typeface="Apple Chancery"/>
              </a:rPr>
              <a:t>--The equivalent resistance </a:t>
            </a:r>
            <a:r>
              <a:rPr lang="en-US" sz="2000" dirty="0">
                <a:solidFill>
                  <a:srgbClr val="000000"/>
                </a:solidFill>
                <a:latin typeface="Times New Roman"/>
                <a:cs typeface="Times New Roman"/>
              </a:rPr>
              <a:t>for a </a:t>
            </a:r>
            <a:r>
              <a:rPr lang="en-US" sz="2000" dirty="0">
                <a:solidFill>
                  <a:srgbClr val="0000FF"/>
                </a:solidFill>
                <a:latin typeface="Times New Roman"/>
                <a:cs typeface="Times New Roman"/>
              </a:rPr>
              <a:t>parallel combination </a:t>
            </a:r>
            <a:r>
              <a:rPr lang="en-US" sz="2000" dirty="0">
                <a:solidFill>
                  <a:srgbClr val="000000"/>
                </a:solidFill>
                <a:latin typeface="Times New Roman"/>
                <a:cs typeface="Times New Roman"/>
              </a:rPr>
              <a:t>is</a:t>
            </a:r>
            <a:r>
              <a:rPr lang="en-US" sz="2000" dirty="0">
                <a:solidFill>
                  <a:srgbClr val="0000FF"/>
                </a:solidFill>
                <a:latin typeface="Times New Roman"/>
                <a:cs typeface="Times New Roman"/>
              </a:rPr>
              <a:t>:</a:t>
            </a:r>
            <a:endParaRPr lang="en-US" sz="2000" dirty="0">
              <a:latin typeface="Times New Roman"/>
              <a:cs typeface="Times New Roman"/>
            </a:endParaRPr>
          </a:p>
        </p:txBody>
      </p:sp>
      <p:graphicFrame>
        <p:nvGraphicFramePr>
          <p:cNvPr id="192" name="Object 2"/>
          <p:cNvGraphicFramePr>
            <a:graphicFrameLocks noChangeAspect="1"/>
          </p:cNvGraphicFramePr>
          <p:nvPr>
            <p:extLst>
              <p:ext uri="{D42A27DB-BD31-4B8C-83A1-F6EECF244321}">
                <p14:modId xmlns:p14="http://schemas.microsoft.com/office/powerpoint/2010/main" val="2069495660"/>
              </p:ext>
            </p:extLst>
          </p:nvPr>
        </p:nvGraphicFramePr>
        <p:xfrm>
          <a:off x="6248400" y="3125788"/>
          <a:ext cx="2597150" cy="762000"/>
        </p:xfrm>
        <a:graphic>
          <a:graphicData uri="http://schemas.openxmlformats.org/presentationml/2006/ole">
            <mc:AlternateContent xmlns:mc="http://schemas.openxmlformats.org/markup-compatibility/2006">
              <mc:Choice xmlns:v="urn:schemas-microsoft-com:vml" Requires="v">
                <p:oleObj spid="_x0000_s2438068" name="Equation" r:id="rId4" imgW="1511300" imgH="444500" progId="Equation.DSMT4">
                  <p:embed/>
                </p:oleObj>
              </mc:Choice>
              <mc:Fallback>
                <p:oleObj name="Equation" r:id="rId4" imgW="1511300" imgH="444500" progId="Equation.DSMT4">
                  <p:embed/>
                  <p:pic>
                    <p:nvPicPr>
                      <p:cNvPr id="0" name=""/>
                      <p:cNvPicPr>
                        <a:picLocks noChangeAspect="1" noChangeArrowheads="1"/>
                      </p:cNvPicPr>
                      <p:nvPr/>
                    </p:nvPicPr>
                    <p:blipFill>
                      <a:blip r:embed="rId5"/>
                      <a:srcRect/>
                      <a:stretch>
                        <a:fillRect/>
                      </a:stretch>
                    </p:blipFill>
                    <p:spPr bwMode="auto">
                      <a:xfrm>
                        <a:off x="6248400" y="3125788"/>
                        <a:ext cx="2597150" cy="762000"/>
                      </a:xfrm>
                      <a:prstGeom prst="rect">
                        <a:avLst/>
                      </a:prstGeom>
                      <a:noFill/>
                      <a:ln>
                        <a:noFill/>
                      </a:ln>
                      <a:effectLst/>
                    </p:spPr>
                  </p:pic>
                </p:oleObj>
              </mc:Fallback>
            </mc:AlternateContent>
          </a:graphicData>
        </a:graphic>
      </p:graphicFrame>
      <p:sp>
        <p:nvSpPr>
          <p:cNvPr id="193" name="TextBox 192"/>
          <p:cNvSpPr txBox="1"/>
          <p:nvPr/>
        </p:nvSpPr>
        <p:spPr>
          <a:xfrm>
            <a:off x="558247" y="3790414"/>
            <a:ext cx="8293654" cy="707886"/>
          </a:xfrm>
          <a:prstGeom prst="rect">
            <a:avLst/>
          </a:prstGeom>
          <a:noFill/>
        </p:spPr>
        <p:txBody>
          <a:bodyPr wrap="square" rtlCol="0">
            <a:spAutoFit/>
          </a:bodyPr>
          <a:lstStyle/>
          <a:p>
            <a:r>
              <a:rPr lang="en-US" sz="2000" dirty="0">
                <a:solidFill>
                  <a:srgbClr val="FF0000"/>
                </a:solidFill>
                <a:latin typeface="Apple Chancery"/>
                <a:cs typeface="Apple Chancery"/>
              </a:rPr>
              <a:t>--This means </a:t>
            </a:r>
            <a:r>
              <a:rPr lang="en-US" sz="2000" dirty="0">
                <a:solidFill>
                  <a:srgbClr val="000000"/>
                </a:solidFill>
                <a:latin typeface="Times New Roman"/>
                <a:cs typeface="Times New Roman"/>
              </a:rPr>
              <a:t>the equivalent resistance is </a:t>
            </a:r>
            <a:r>
              <a:rPr lang="en-US" sz="2000" dirty="0">
                <a:solidFill>
                  <a:srgbClr val="0000FF"/>
                </a:solidFill>
                <a:latin typeface="Times New Roman"/>
                <a:cs typeface="Times New Roman"/>
              </a:rPr>
              <a:t>SMALLER than the smallest resistor </a:t>
            </a:r>
            <a:r>
              <a:rPr lang="en-US" sz="2000" dirty="0">
                <a:solidFill>
                  <a:srgbClr val="000000"/>
                </a:solidFill>
                <a:latin typeface="Times New Roman"/>
                <a:cs typeface="Times New Roman"/>
              </a:rPr>
              <a:t>in the combination;</a:t>
            </a:r>
          </a:p>
        </p:txBody>
      </p:sp>
      <p:sp>
        <p:nvSpPr>
          <p:cNvPr id="194" name="TextBox 193"/>
          <p:cNvSpPr txBox="1"/>
          <p:nvPr/>
        </p:nvSpPr>
        <p:spPr>
          <a:xfrm>
            <a:off x="558247" y="4498300"/>
            <a:ext cx="8293654" cy="707886"/>
          </a:xfrm>
          <a:prstGeom prst="rect">
            <a:avLst/>
          </a:prstGeom>
          <a:noFill/>
        </p:spPr>
        <p:txBody>
          <a:bodyPr wrap="square" rtlCol="0">
            <a:spAutoFit/>
          </a:bodyPr>
          <a:lstStyle/>
          <a:p>
            <a:r>
              <a:rPr lang="en-US" sz="2000" dirty="0">
                <a:solidFill>
                  <a:srgbClr val="FF0000"/>
                </a:solidFill>
                <a:latin typeface="Apple Chancery"/>
                <a:cs typeface="Apple Chancery"/>
              </a:rPr>
              <a:t>--And, </a:t>
            </a:r>
            <a:r>
              <a:rPr lang="en-US" sz="2000" dirty="0">
                <a:solidFill>
                  <a:srgbClr val="000000"/>
                </a:solidFill>
                <a:latin typeface="Times New Roman"/>
                <a:cs typeface="Times New Roman"/>
              </a:rPr>
              <a:t>if you </a:t>
            </a:r>
            <a:r>
              <a:rPr lang="en-US" sz="2000" dirty="0">
                <a:solidFill>
                  <a:srgbClr val="0000FF"/>
                </a:solidFill>
                <a:latin typeface="Times New Roman"/>
                <a:cs typeface="Times New Roman"/>
              </a:rPr>
              <a:t>add a resistor </a:t>
            </a:r>
            <a:r>
              <a:rPr lang="en-US" sz="2000" dirty="0">
                <a:solidFill>
                  <a:srgbClr val="000000"/>
                </a:solidFill>
                <a:latin typeface="Times New Roman"/>
                <a:cs typeface="Times New Roman"/>
              </a:rPr>
              <a:t>to the combination,       will </a:t>
            </a:r>
            <a:r>
              <a:rPr lang="en-US" sz="2000" i="1" dirty="0">
                <a:solidFill>
                  <a:srgbClr val="FF0000"/>
                </a:solidFill>
                <a:latin typeface="Times New Roman"/>
                <a:cs typeface="Times New Roman"/>
              </a:rPr>
              <a:t>decrease </a:t>
            </a:r>
            <a:r>
              <a:rPr lang="en-US" sz="2000" dirty="0">
                <a:solidFill>
                  <a:srgbClr val="000000"/>
                </a:solidFill>
                <a:latin typeface="Times New Roman"/>
                <a:cs typeface="Times New Roman"/>
              </a:rPr>
              <a:t>and the </a:t>
            </a:r>
            <a:r>
              <a:rPr lang="en-US" sz="2000" dirty="0">
                <a:solidFill>
                  <a:srgbClr val="0000FF"/>
                </a:solidFill>
                <a:latin typeface="Times New Roman"/>
                <a:cs typeface="Times New Roman"/>
              </a:rPr>
              <a:t>current</a:t>
            </a:r>
            <a:r>
              <a:rPr lang="en-US" sz="2000" dirty="0">
                <a:solidFill>
                  <a:srgbClr val="000000"/>
                </a:solidFill>
                <a:latin typeface="Times New Roman"/>
                <a:cs typeface="Times New Roman"/>
              </a:rPr>
              <a:t> through the combination (for a given voltage) </a:t>
            </a:r>
            <a:r>
              <a:rPr lang="en-US" sz="2000" dirty="0">
                <a:solidFill>
                  <a:srgbClr val="FF0000"/>
                </a:solidFill>
                <a:latin typeface="Times New Roman"/>
                <a:cs typeface="Times New Roman"/>
              </a:rPr>
              <a:t>will </a:t>
            </a:r>
            <a:r>
              <a:rPr lang="en-US" sz="2000" i="1" dirty="0">
                <a:solidFill>
                  <a:srgbClr val="FF0000"/>
                </a:solidFill>
                <a:latin typeface="Times New Roman"/>
                <a:cs typeface="Times New Roman"/>
              </a:rPr>
              <a:t>increase</a:t>
            </a:r>
            <a:r>
              <a:rPr lang="en-US" sz="2000" dirty="0">
                <a:solidFill>
                  <a:srgbClr val="000000"/>
                </a:solidFill>
                <a:latin typeface="Times New Roman"/>
                <a:cs typeface="Times New Roman"/>
              </a:rPr>
              <a:t>.  </a:t>
            </a:r>
          </a:p>
        </p:txBody>
      </p:sp>
      <p:graphicFrame>
        <p:nvGraphicFramePr>
          <p:cNvPr id="195" name="Object 2"/>
          <p:cNvGraphicFramePr>
            <a:graphicFrameLocks noChangeAspect="1"/>
          </p:cNvGraphicFramePr>
          <p:nvPr>
            <p:extLst>
              <p:ext uri="{D42A27DB-BD31-4B8C-83A1-F6EECF244321}">
                <p14:modId xmlns:p14="http://schemas.microsoft.com/office/powerpoint/2010/main" val="2667967953"/>
              </p:ext>
            </p:extLst>
          </p:nvPr>
        </p:nvGraphicFramePr>
        <p:xfrm>
          <a:off x="5507040" y="4554538"/>
          <a:ext cx="415925" cy="392112"/>
        </p:xfrm>
        <a:graphic>
          <a:graphicData uri="http://schemas.openxmlformats.org/presentationml/2006/ole">
            <mc:AlternateContent xmlns:mc="http://schemas.openxmlformats.org/markup-compatibility/2006">
              <mc:Choice xmlns:v="urn:schemas-microsoft-com:vml" Requires="v">
                <p:oleObj spid="_x0000_s2438069" name="Equation" r:id="rId6" imgW="241300" imgH="228600" progId="Equation.DSMT4">
                  <p:embed/>
                </p:oleObj>
              </mc:Choice>
              <mc:Fallback>
                <p:oleObj name="Equation" r:id="rId6" imgW="241300" imgH="228600" progId="Equation.DSMT4">
                  <p:embed/>
                  <p:pic>
                    <p:nvPicPr>
                      <p:cNvPr id="0" name=""/>
                      <p:cNvPicPr>
                        <a:picLocks noChangeAspect="1" noChangeArrowheads="1"/>
                      </p:cNvPicPr>
                      <p:nvPr/>
                    </p:nvPicPr>
                    <p:blipFill>
                      <a:blip r:embed="rId7"/>
                      <a:srcRect/>
                      <a:stretch>
                        <a:fillRect/>
                      </a:stretch>
                    </p:blipFill>
                    <p:spPr bwMode="auto">
                      <a:xfrm>
                        <a:off x="5507040" y="4554538"/>
                        <a:ext cx="415925" cy="392112"/>
                      </a:xfrm>
                      <a:prstGeom prst="rect">
                        <a:avLst/>
                      </a:prstGeom>
                      <a:noFill/>
                      <a:ln>
                        <a:noFill/>
                      </a:ln>
                      <a:effectLst/>
                    </p:spPr>
                  </p:pic>
                </p:oleObj>
              </mc:Fallback>
            </mc:AlternateContent>
          </a:graphicData>
        </a:graphic>
      </p:graphicFrame>
      <p:sp>
        <p:nvSpPr>
          <p:cNvPr id="196" name="TextBox 195"/>
          <p:cNvSpPr txBox="1"/>
          <p:nvPr/>
        </p:nvSpPr>
        <p:spPr>
          <a:xfrm>
            <a:off x="228045" y="5346700"/>
            <a:ext cx="3975655" cy="1138773"/>
          </a:xfrm>
          <a:prstGeom prst="rect">
            <a:avLst/>
          </a:prstGeom>
          <a:noFill/>
        </p:spPr>
        <p:txBody>
          <a:bodyPr wrap="square" rtlCol="0">
            <a:spAutoFit/>
          </a:bodyPr>
          <a:lstStyle/>
          <a:p>
            <a:r>
              <a:rPr lang="en-US" sz="2800" dirty="0">
                <a:solidFill>
                  <a:srgbClr val="FF0000"/>
                </a:solidFill>
                <a:latin typeface="Apple Chancery"/>
                <a:cs typeface="Apple Chancery"/>
              </a:rPr>
              <a:t>Example 3: What’s </a:t>
            </a:r>
            <a:r>
              <a:rPr lang="en-US" sz="2000" dirty="0">
                <a:latin typeface="Times New Roman"/>
                <a:cs typeface="Times New Roman"/>
              </a:rPr>
              <a:t>the </a:t>
            </a:r>
            <a:r>
              <a:rPr lang="en-US" sz="2000" dirty="0">
                <a:solidFill>
                  <a:srgbClr val="0000FF"/>
                </a:solidFill>
                <a:latin typeface="Times New Roman"/>
                <a:cs typeface="Times New Roman"/>
              </a:rPr>
              <a:t>equivalent resistance </a:t>
            </a:r>
            <a:r>
              <a:rPr lang="en-US" sz="2000" dirty="0">
                <a:latin typeface="Times New Roman"/>
                <a:cs typeface="Times New Roman"/>
              </a:rPr>
              <a:t>of three one-ohm resistors in parallel?</a:t>
            </a:r>
            <a:endParaRPr lang="en-US" sz="2800" dirty="0">
              <a:solidFill>
                <a:srgbClr val="FF0000"/>
              </a:solidFill>
              <a:latin typeface="Apple Chancery"/>
              <a:cs typeface="Apple Chancery"/>
            </a:endParaRPr>
          </a:p>
        </p:txBody>
      </p:sp>
      <p:graphicFrame>
        <p:nvGraphicFramePr>
          <p:cNvPr id="56" name="Object 2"/>
          <p:cNvGraphicFramePr>
            <a:graphicFrameLocks noChangeAspect="1"/>
          </p:cNvGraphicFramePr>
          <p:nvPr>
            <p:extLst>
              <p:ext uri="{D42A27DB-BD31-4B8C-83A1-F6EECF244321}">
                <p14:modId xmlns:p14="http://schemas.microsoft.com/office/powerpoint/2010/main" val="497117948"/>
              </p:ext>
            </p:extLst>
          </p:nvPr>
        </p:nvGraphicFramePr>
        <p:xfrm>
          <a:off x="7867957" y="665600"/>
          <a:ext cx="269016" cy="270244"/>
        </p:xfrm>
        <a:graphic>
          <a:graphicData uri="http://schemas.openxmlformats.org/presentationml/2006/ole">
            <mc:AlternateContent xmlns:mc="http://schemas.openxmlformats.org/markup-compatibility/2006">
              <mc:Choice xmlns:v="urn:schemas-microsoft-com:vml" Requires="v">
                <p:oleObj spid="_x0000_s2438070" name="Equation" r:id="rId8" imgW="203200" imgH="203200" progId="Equation.DSMT4">
                  <p:embed/>
                </p:oleObj>
              </mc:Choice>
              <mc:Fallback>
                <p:oleObj name="Equation" r:id="rId8" imgW="203200" imgH="203200" progId="Equation.DSMT4">
                  <p:embed/>
                  <p:pic>
                    <p:nvPicPr>
                      <p:cNvPr id="0" name=""/>
                      <p:cNvPicPr>
                        <a:picLocks noChangeAspect="1" noChangeArrowheads="1"/>
                      </p:cNvPicPr>
                      <p:nvPr/>
                    </p:nvPicPr>
                    <p:blipFill>
                      <a:blip r:embed="rId9"/>
                      <a:srcRect/>
                      <a:stretch>
                        <a:fillRect/>
                      </a:stretch>
                    </p:blipFill>
                    <p:spPr bwMode="auto">
                      <a:xfrm>
                        <a:off x="7867957" y="665600"/>
                        <a:ext cx="269016" cy="270244"/>
                      </a:xfrm>
                      <a:prstGeom prst="rect">
                        <a:avLst/>
                      </a:prstGeom>
                      <a:noFill/>
                      <a:ln>
                        <a:noFill/>
                      </a:ln>
                      <a:effectLst/>
                    </p:spPr>
                  </p:pic>
                </p:oleObj>
              </mc:Fallback>
            </mc:AlternateContent>
          </a:graphicData>
        </a:graphic>
      </p:graphicFrame>
      <p:sp>
        <p:nvSpPr>
          <p:cNvPr id="57" name="Line 73"/>
          <p:cNvSpPr>
            <a:spLocks noChangeShapeType="1"/>
          </p:cNvSpPr>
          <p:nvPr/>
        </p:nvSpPr>
        <p:spPr bwMode="auto">
          <a:xfrm>
            <a:off x="6745951" y="1813927"/>
            <a:ext cx="847750" cy="478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 name="Line 78"/>
          <p:cNvSpPr>
            <a:spLocks noChangeShapeType="1"/>
          </p:cNvSpPr>
          <p:nvPr/>
        </p:nvSpPr>
        <p:spPr bwMode="auto">
          <a:xfrm flipH="1">
            <a:off x="7181683" y="1153325"/>
            <a:ext cx="3755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 name="Line 111"/>
          <p:cNvSpPr>
            <a:spLocks noChangeShapeType="1"/>
          </p:cNvSpPr>
          <p:nvPr/>
        </p:nvSpPr>
        <p:spPr bwMode="auto">
          <a:xfrm>
            <a:off x="7181681" y="1143685"/>
            <a:ext cx="1" cy="13448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61" name="Group 60"/>
          <p:cNvGrpSpPr/>
          <p:nvPr/>
        </p:nvGrpSpPr>
        <p:grpSpPr>
          <a:xfrm>
            <a:off x="7557258" y="910444"/>
            <a:ext cx="797838" cy="388734"/>
            <a:chOff x="5746750" y="2319338"/>
            <a:chExt cx="660401" cy="321770"/>
          </a:xfrm>
        </p:grpSpPr>
        <p:grpSp>
          <p:nvGrpSpPr>
            <p:cNvPr id="62" name="Group 48"/>
            <p:cNvGrpSpPr>
              <a:grpSpLocks/>
            </p:cNvGrpSpPr>
            <p:nvPr/>
          </p:nvGrpSpPr>
          <p:grpSpPr bwMode="auto">
            <a:xfrm>
              <a:off x="5746750" y="2319338"/>
              <a:ext cx="628650" cy="321770"/>
              <a:chOff x="2256" y="2880"/>
              <a:chExt cx="576" cy="240"/>
            </a:xfrm>
          </p:grpSpPr>
          <p:sp>
            <p:nvSpPr>
              <p:cNvPr id="64"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7"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8"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63"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9" name="Line 73"/>
          <p:cNvSpPr>
            <a:spLocks noChangeShapeType="1"/>
          </p:cNvSpPr>
          <p:nvPr/>
        </p:nvSpPr>
        <p:spPr bwMode="auto">
          <a:xfrm flipV="1">
            <a:off x="8394440" y="1814880"/>
            <a:ext cx="583045"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0" name="Group 79"/>
          <p:cNvGrpSpPr/>
          <p:nvPr/>
        </p:nvGrpSpPr>
        <p:grpSpPr>
          <a:xfrm>
            <a:off x="7597535" y="1589532"/>
            <a:ext cx="797838" cy="388734"/>
            <a:chOff x="5746750" y="2319338"/>
            <a:chExt cx="660401" cy="321770"/>
          </a:xfrm>
        </p:grpSpPr>
        <p:grpSp>
          <p:nvGrpSpPr>
            <p:cNvPr id="81" name="Group 48"/>
            <p:cNvGrpSpPr>
              <a:grpSpLocks/>
            </p:cNvGrpSpPr>
            <p:nvPr/>
          </p:nvGrpSpPr>
          <p:grpSpPr bwMode="auto">
            <a:xfrm>
              <a:off x="5746750" y="2319338"/>
              <a:ext cx="628650" cy="321770"/>
              <a:chOff x="2256" y="2880"/>
              <a:chExt cx="576" cy="240"/>
            </a:xfrm>
          </p:grpSpPr>
          <p:sp>
            <p:nvSpPr>
              <p:cNvPr id="83"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2"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2" name="Line 73"/>
          <p:cNvSpPr>
            <a:spLocks noChangeShapeType="1"/>
          </p:cNvSpPr>
          <p:nvPr/>
        </p:nvSpPr>
        <p:spPr bwMode="auto">
          <a:xfrm flipV="1">
            <a:off x="8354494" y="2478467"/>
            <a:ext cx="377495" cy="2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93" name="Group 92"/>
          <p:cNvGrpSpPr/>
          <p:nvPr/>
        </p:nvGrpSpPr>
        <p:grpSpPr>
          <a:xfrm>
            <a:off x="7559178" y="2253118"/>
            <a:ext cx="797838" cy="388734"/>
            <a:chOff x="5746750" y="2319338"/>
            <a:chExt cx="660401" cy="321770"/>
          </a:xfrm>
        </p:grpSpPr>
        <p:grpSp>
          <p:nvGrpSpPr>
            <p:cNvPr id="94" name="Group 48"/>
            <p:cNvGrpSpPr>
              <a:grpSpLocks/>
            </p:cNvGrpSpPr>
            <p:nvPr/>
          </p:nvGrpSpPr>
          <p:grpSpPr bwMode="auto">
            <a:xfrm>
              <a:off x="5746750" y="2319338"/>
              <a:ext cx="628650" cy="321770"/>
              <a:chOff x="2256" y="2880"/>
              <a:chExt cx="576" cy="240"/>
            </a:xfrm>
          </p:grpSpPr>
          <p:sp>
            <p:nvSpPr>
              <p:cNvPr id="96"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7"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9"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1"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5"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4" name="Line 111"/>
          <p:cNvSpPr>
            <a:spLocks noChangeShapeType="1"/>
          </p:cNvSpPr>
          <p:nvPr/>
        </p:nvSpPr>
        <p:spPr bwMode="auto">
          <a:xfrm>
            <a:off x="8727162" y="1135793"/>
            <a:ext cx="4826" cy="134267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 name="Line 78"/>
          <p:cNvSpPr>
            <a:spLocks noChangeShapeType="1"/>
          </p:cNvSpPr>
          <p:nvPr/>
        </p:nvSpPr>
        <p:spPr bwMode="auto">
          <a:xfrm flipH="1" flipV="1">
            <a:off x="8352256" y="1135793"/>
            <a:ext cx="374907" cy="78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 name="Line 73"/>
          <p:cNvSpPr>
            <a:spLocks noChangeShapeType="1"/>
          </p:cNvSpPr>
          <p:nvPr/>
        </p:nvSpPr>
        <p:spPr bwMode="auto">
          <a:xfrm flipV="1">
            <a:off x="7181683" y="2488328"/>
            <a:ext cx="377495" cy="2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17" name="Object 2"/>
          <p:cNvGraphicFramePr>
            <a:graphicFrameLocks noChangeAspect="1"/>
          </p:cNvGraphicFramePr>
          <p:nvPr>
            <p:extLst>
              <p:ext uri="{D42A27DB-BD31-4B8C-83A1-F6EECF244321}">
                <p14:modId xmlns:p14="http://schemas.microsoft.com/office/powerpoint/2010/main" val="860548735"/>
              </p:ext>
            </p:extLst>
          </p:nvPr>
        </p:nvGraphicFramePr>
        <p:xfrm>
          <a:off x="7888585" y="1319288"/>
          <a:ext cx="269016" cy="270244"/>
        </p:xfrm>
        <a:graphic>
          <a:graphicData uri="http://schemas.openxmlformats.org/presentationml/2006/ole">
            <mc:AlternateContent xmlns:mc="http://schemas.openxmlformats.org/markup-compatibility/2006">
              <mc:Choice xmlns:v="urn:schemas-microsoft-com:vml" Requires="v">
                <p:oleObj spid="_x0000_s2438071" name="Equation" r:id="rId10" imgW="203200" imgH="203200" progId="Equation.DSMT4">
                  <p:embed/>
                </p:oleObj>
              </mc:Choice>
              <mc:Fallback>
                <p:oleObj name="Equation" r:id="rId10" imgW="203200" imgH="203200" progId="Equation.DSMT4">
                  <p:embed/>
                  <p:pic>
                    <p:nvPicPr>
                      <p:cNvPr id="0" name=""/>
                      <p:cNvPicPr>
                        <a:picLocks noChangeAspect="1" noChangeArrowheads="1"/>
                      </p:cNvPicPr>
                      <p:nvPr/>
                    </p:nvPicPr>
                    <p:blipFill>
                      <a:blip r:embed="rId11"/>
                      <a:srcRect/>
                      <a:stretch>
                        <a:fillRect/>
                      </a:stretch>
                    </p:blipFill>
                    <p:spPr bwMode="auto">
                      <a:xfrm>
                        <a:off x="7888585" y="1319288"/>
                        <a:ext cx="269016" cy="270244"/>
                      </a:xfrm>
                      <a:prstGeom prst="rect">
                        <a:avLst/>
                      </a:prstGeom>
                      <a:noFill/>
                      <a:ln>
                        <a:noFill/>
                      </a:ln>
                      <a:effectLst/>
                    </p:spPr>
                  </p:pic>
                </p:oleObj>
              </mc:Fallback>
            </mc:AlternateContent>
          </a:graphicData>
        </a:graphic>
      </p:graphicFrame>
      <p:graphicFrame>
        <p:nvGraphicFramePr>
          <p:cNvPr id="118" name="Object 2"/>
          <p:cNvGraphicFramePr>
            <a:graphicFrameLocks noChangeAspect="1"/>
          </p:cNvGraphicFramePr>
          <p:nvPr>
            <p:extLst>
              <p:ext uri="{D42A27DB-BD31-4B8C-83A1-F6EECF244321}">
                <p14:modId xmlns:p14="http://schemas.microsoft.com/office/powerpoint/2010/main" val="816805408"/>
              </p:ext>
            </p:extLst>
          </p:nvPr>
        </p:nvGraphicFramePr>
        <p:xfrm>
          <a:off x="7877162" y="1983243"/>
          <a:ext cx="252412" cy="269875"/>
        </p:xfrm>
        <a:graphic>
          <a:graphicData uri="http://schemas.openxmlformats.org/presentationml/2006/ole">
            <mc:AlternateContent xmlns:mc="http://schemas.openxmlformats.org/markup-compatibility/2006">
              <mc:Choice xmlns:v="urn:schemas-microsoft-com:vml" Requires="v">
                <p:oleObj spid="_x0000_s2438072" name="Equation" r:id="rId12" imgW="190500" imgH="203200" progId="Equation.DSMT4">
                  <p:embed/>
                </p:oleObj>
              </mc:Choice>
              <mc:Fallback>
                <p:oleObj name="Equation" r:id="rId12" imgW="190500" imgH="203200" progId="Equation.DSMT4">
                  <p:embed/>
                  <p:pic>
                    <p:nvPicPr>
                      <p:cNvPr id="0" name=""/>
                      <p:cNvPicPr>
                        <a:picLocks noChangeAspect="1" noChangeArrowheads="1"/>
                      </p:cNvPicPr>
                      <p:nvPr/>
                    </p:nvPicPr>
                    <p:blipFill>
                      <a:blip r:embed="rId13"/>
                      <a:srcRect/>
                      <a:stretch>
                        <a:fillRect/>
                      </a:stretch>
                    </p:blipFill>
                    <p:spPr bwMode="auto">
                      <a:xfrm>
                        <a:off x="7877162" y="1983243"/>
                        <a:ext cx="252412" cy="269875"/>
                      </a:xfrm>
                      <a:prstGeom prst="rect">
                        <a:avLst/>
                      </a:prstGeom>
                      <a:noFill/>
                      <a:ln>
                        <a:noFill/>
                      </a:ln>
                      <a:effectLst/>
                    </p:spPr>
                  </p:pic>
                </p:oleObj>
              </mc:Fallback>
            </mc:AlternateContent>
          </a:graphicData>
        </a:graphic>
      </p:graphicFrame>
      <p:graphicFrame>
        <p:nvGraphicFramePr>
          <p:cNvPr id="119" name="Object 2"/>
          <p:cNvGraphicFramePr>
            <a:graphicFrameLocks noChangeAspect="1"/>
          </p:cNvGraphicFramePr>
          <p:nvPr>
            <p:extLst>
              <p:ext uri="{D42A27DB-BD31-4B8C-83A1-F6EECF244321}">
                <p14:modId xmlns:p14="http://schemas.microsoft.com/office/powerpoint/2010/main" val="1093892428"/>
              </p:ext>
            </p:extLst>
          </p:nvPr>
        </p:nvGraphicFramePr>
        <p:xfrm>
          <a:off x="4230395" y="5448300"/>
          <a:ext cx="3643313" cy="1154113"/>
        </p:xfrm>
        <a:graphic>
          <a:graphicData uri="http://schemas.openxmlformats.org/presentationml/2006/ole">
            <mc:AlternateContent xmlns:mc="http://schemas.openxmlformats.org/markup-compatibility/2006">
              <mc:Choice xmlns:v="urn:schemas-microsoft-com:vml" Requires="v">
                <p:oleObj spid="_x0000_s2438073" name="Equation" r:id="rId14" imgW="2120900" imgH="673100" progId="Equation.DSMT4">
                  <p:embed/>
                </p:oleObj>
              </mc:Choice>
              <mc:Fallback>
                <p:oleObj name="Equation" r:id="rId14" imgW="2120900" imgH="673100" progId="Equation.DSMT4">
                  <p:embed/>
                  <p:pic>
                    <p:nvPicPr>
                      <p:cNvPr id="0" name=""/>
                      <p:cNvPicPr>
                        <a:picLocks noChangeAspect="1" noChangeArrowheads="1"/>
                      </p:cNvPicPr>
                      <p:nvPr/>
                    </p:nvPicPr>
                    <p:blipFill>
                      <a:blip r:embed="rId15"/>
                      <a:srcRect/>
                      <a:stretch>
                        <a:fillRect/>
                      </a:stretch>
                    </p:blipFill>
                    <p:spPr bwMode="auto">
                      <a:xfrm>
                        <a:off x="4230395" y="5448300"/>
                        <a:ext cx="3643313" cy="11541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8309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dissolve">
                                      <p:cBhvr>
                                        <p:cTn id="12" dur="500"/>
                                        <p:tgtEl>
                                          <p:spTgt spid="19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dissolve">
                                      <p:cBhvr>
                                        <p:cTn id="17" dur="500"/>
                                        <p:tgtEl>
                                          <p:spTgt spid="18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1"/>
                                        </p:tgtEl>
                                        <p:attrNameLst>
                                          <p:attrName>style.visibility</p:attrName>
                                        </p:attrNameLst>
                                      </p:cBhvr>
                                      <p:to>
                                        <p:strVal val="visible"/>
                                      </p:to>
                                    </p:set>
                                    <p:animEffect transition="in" filter="dissolve">
                                      <p:cBhvr>
                                        <p:cTn id="22" dur="500"/>
                                        <p:tgtEl>
                                          <p:spTgt spid="191"/>
                                        </p:tgtEl>
                                      </p:cBhvr>
                                    </p:animEffect>
                                  </p:childTnLst>
                                </p:cTn>
                              </p:par>
                              <p:par>
                                <p:cTn id="23" presetID="9" presetClass="entr" presetSubtype="0" fill="hold" nodeType="withEffect">
                                  <p:stCondLst>
                                    <p:cond delay="0"/>
                                  </p:stCondLst>
                                  <p:childTnLst>
                                    <p:set>
                                      <p:cBhvr>
                                        <p:cTn id="24" dur="1" fill="hold">
                                          <p:stCondLst>
                                            <p:cond delay="0"/>
                                          </p:stCondLst>
                                        </p:cTn>
                                        <p:tgtEl>
                                          <p:spTgt spid="192"/>
                                        </p:tgtEl>
                                        <p:attrNameLst>
                                          <p:attrName>style.visibility</p:attrName>
                                        </p:attrNameLst>
                                      </p:cBhvr>
                                      <p:to>
                                        <p:strVal val="visible"/>
                                      </p:to>
                                    </p:set>
                                    <p:animEffect transition="in" filter="dissolve">
                                      <p:cBhvr>
                                        <p:cTn id="25" dur="500"/>
                                        <p:tgtEl>
                                          <p:spTgt spid="19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93"/>
                                        </p:tgtEl>
                                        <p:attrNameLst>
                                          <p:attrName>style.visibility</p:attrName>
                                        </p:attrNameLst>
                                      </p:cBhvr>
                                      <p:to>
                                        <p:strVal val="visible"/>
                                      </p:to>
                                    </p:set>
                                    <p:animEffect transition="in" filter="dissolve">
                                      <p:cBhvr>
                                        <p:cTn id="30" dur="500"/>
                                        <p:tgtEl>
                                          <p:spTgt spid="19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94"/>
                                        </p:tgtEl>
                                        <p:attrNameLst>
                                          <p:attrName>style.visibility</p:attrName>
                                        </p:attrNameLst>
                                      </p:cBhvr>
                                      <p:to>
                                        <p:strVal val="visible"/>
                                      </p:to>
                                    </p:set>
                                    <p:animEffect transition="in" filter="dissolve">
                                      <p:cBhvr>
                                        <p:cTn id="35" dur="500"/>
                                        <p:tgtEl>
                                          <p:spTgt spid="194"/>
                                        </p:tgtEl>
                                      </p:cBhvr>
                                    </p:animEffect>
                                  </p:childTnLst>
                                </p:cTn>
                              </p:par>
                              <p:par>
                                <p:cTn id="36" presetID="9" presetClass="entr" presetSubtype="0" fill="hold" nodeType="withEffect">
                                  <p:stCondLst>
                                    <p:cond delay="0"/>
                                  </p:stCondLst>
                                  <p:childTnLst>
                                    <p:set>
                                      <p:cBhvr>
                                        <p:cTn id="37" dur="1" fill="hold">
                                          <p:stCondLst>
                                            <p:cond delay="0"/>
                                          </p:stCondLst>
                                        </p:cTn>
                                        <p:tgtEl>
                                          <p:spTgt spid="195"/>
                                        </p:tgtEl>
                                        <p:attrNameLst>
                                          <p:attrName>style.visibility</p:attrName>
                                        </p:attrNameLst>
                                      </p:cBhvr>
                                      <p:to>
                                        <p:strVal val="visible"/>
                                      </p:to>
                                    </p:set>
                                    <p:animEffect transition="in" filter="dissolve">
                                      <p:cBhvr>
                                        <p:cTn id="38" dur="500"/>
                                        <p:tgtEl>
                                          <p:spTgt spid="19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96"/>
                                        </p:tgtEl>
                                        <p:attrNameLst>
                                          <p:attrName>style.visibility</p:attrName>
                                        </p:attrNameLst>
                                      </p:cBhvr>
                                      <p:to>
                                        <p:strVal val="visible"/>
                                      </p:to>
                                    </p:set>
                                    <p:animEffect transition="in" filter="dissolve">
                                      <p:cBhvr>
                                        <p:cTn id="43" dur="500"/>
                                        <p:tgtEl>
                                          <p:spTgt spid="19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19"/>
                                        </p:tgtEl>
                                        <p:attrNameLst>
                                          <p:attrName>style.visibility</p:attrName>
                                        </p:attrNameLst>
                                      </p:cBhvr>
                                      <p:to>
                                        <p:strVal val="visible"/>
                                      </p:to>
                                    </p:set>
                                    <p:animEffect transition="in" filter="dissolve">
                                      <p:cBhvr>
                                        <p:cTn id="4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89" grpId="0"/>
      <p:bldP spid="190" grpId="0"/>
      <p:bldP spid="191" grpId="0"/>
      <p:bldP spid="193" grpId="0"/>
      <p:bldP spid="194" grpId="0"/>
      <p:bldP spid="19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Seat of the Pants Problems</a:t>
            </a:r>
            <a:endParaRPr lang="en-US" sz="2000" dirty="0">
              <a:latin typeface="Times New Roman"/>
              <a:cs typeface="Times New Roman"/>
            </a:endParaRPr>
          </a:p>
        </p:txBody>
      </p:sp>
      <p:sp>
        <p:nvSpPr>
          <p:cNvPr id="184" name="TextBox 183"/>
          <p:cNvSpPr txBox="1"/>
          <p:nvPr/>
        </p:nvSpPr>
        <p:spPr>
          <a:xfrm>
            <a:off x="1022365" y="4475495"/>
            <a:ext cx="7937069" cy="707886"/>
          </a:xfrm>
          <a:prstGeom prst="rect">
            <a:avLst/>
          </a:prstGeom>
          <a:noFill/>
        </p:spPr>
        <p:txBody>
          <a:bodyPr wrap="square" rtlCol="0">
            <a:spAutoFit/>
          </a:bodyPr>
          <a:lstStyle/>
          <a:p>
            <a:r>
              <a:rPr lang="en-US" sz="2000" i="1" dirty="0">
                <a:solidFill>
                  <a:srgbClr val="FF0000"/>
                </a:solidFill>
                <a:latin typeface="Apple Chancery"/>
                <a:cs typeface="Apple Chancery"/>
              </a:rPr>
              <a:t>There is essentially </a:t>
            </a:r>
            <a:r>
              <a:rPr lang="en-US" sz="2000" dirty="0">
                <a:latin typeface="Times New Roman"/>
                <a:cs typeface="Times New Roman"/>
              </a:rPr>
              <a:t>no resistance between </a:t>
            </a:r>
            <a:r>
              <a:rPr lang="en-US" sz="2000" i="1" dirty="0">
                <a:latin typeface="Times New Roman"/>
                <a:cs typeface="Times New Roman"/>
              </a:rPr>
              <a:t>Point a </a:t>
            </a:r>
            <a:r>
              <a:rPr lang="en-US" sz="2000" dirty="0">
                <a:latin typeface="Times New Roman"/>
                <a:cs typeface="Times New Roman"/>
              </a:rPr>
              <a:t>and the </a:t>
            </a:r>
            <a:r>
              <a:rPr lang="en-US" sz="2000" dirty="0">
                <a:solidFill>
                  <a:srgbClr val="0000FF"/>
                </a:solidFill>
                <a:latin typeface="Times New Roman"/>
                <a:cs typeface="Times New Roman"/>
              </a:rPr>
              <a:t>high voltage terminal </a:t>
            </a:r>
            <a:r>
              <a:rPr lang="en-US" sz="2000" dirty="0">
                <a:latin typeface="Times New Roman"/>
                <a:cs typeface="Times New Roman"/>
              </a:rPr>
              <a:t>of the p.s., so their voltages are the </a:t>
            </a:r>
            <a:r>
              <a:rPr lang="en-US" sz="2000" dirty="0">
                <a:solidFill>
                  <a:srgbClr val="0000FF"/>
                </a:solidFill>
                <a:latin typeface="Times New Roman"/>
                <a:cs typeface="Times New Roman"/>
              </a:rPr>
              <a:t>same point</a:t>
            </a:r>
            <a:r>
              <a:rPr lang="en-US" sz="2000" dirty="0">
                <a:latin typeface="Times New Roman"/>
                <a:cs typeface="Times New Roman"/>
              </a:rPr>
              <a:t> being               .</a:t>
            </a:r>
          </a:p>
        </p:txBody>
      </p:sp>
      <p:sp>
        <p:nvSpPr>
          <p:cNvPr id="74" name="TextBox 73"/>
          <p:cNvSpPr txBox="1"/>
          <p:nvPr/>
        </p:nvSpPr>
        <p:spPr>
          <a:xfrm>
            <a:off x="1022364" y="3407038"/>
            <a:ext cx="7937069" cy="707886"/>
          </a:xfrm>
          <a:prstGeom prst="rect">
            <a:avLst/>
          </a:prstGeom>
          <a:noFill/>
        </p:spPr>
        <p:txBody>
          <a:bodyPr wrap="square" rtlCol="0">
            <a:spAutoFit/>
          </a:bodyPr>
          <a:lstStyle/>
          <a:p>
            <a:r>
              <a:rPr lang="en-US" sz="2000" i="1" dirty="0">
                <a:solidFill>
                  <a:srgbClr val="FF0000"/>
                </a:solidFill>
                <a:latin typeface="Apple Chancery"/>
                <a:cs typeface="Apple Chancery"/>
              </a:rPr>
              <a:t>Redraw the circuit </a:t>
            </a:r>
            <a:r>
              <a:rPr lang="en-US" sz="2000" dirty="0">
                <a:latin typeface="Times New Roman"/>
                <a:cs typeface="Times New Roman"/>
              </a:rPr>
              <a:t>without the meters.  They aren’t doing anything in the circuit except identifying a branch or resistor for which you want a current.</a:t>
            </a:r>
          </a:p>
        </p:txBody>
      </p:sp>
      <p:sp>
        <p:nvSpPr>
          <p:cNvPr id="175" name="TextBox 174"/>
          <p:cNvSpPr txBox="1"/>
          <p:nvPr/>
        </p:nvSpPr>
        <p:spPr>
          <a:xfrm>
            <a:off x="532275" y="3029352"/>
            <a:ext cx="8506360" cy="400110"/>
          </a:xfrm>
          <a:prstGeom prst="rect">
            <a:avLst/>
          </a:prstGeom>
          <a:noFill/>
        </p:spPr>
        <p:txBody>
          <a:bodyPr wrap="square" rtlCol="0">
            <a:spAutoFit/>
          </a:bodyPr>
          <a:lstStyle/>
          <a:p>
            <a:r>
              <a:rPr lang="en-US" sz="2000" dirty="0">
                <a:solidFill>
                  <a:srgbClr val="FF0000"/>
                </a:solidFill>
                <a:latin typeface="Apple Chancery"/>
                <a:cs typeface="Apple Chancery"/>
              </a:rPr>
              <a:t>a.) What is </a:t>
            </a:r>
            <a:r>
              <a:rPr lang="en-US" sz="2000" dirty="0">
                <a:latin typeface="Times New Roman"/>
                <a:cs typeface="Times New Roman"/>
              </a:rPr>
              <a:t>the first thing you would do if asked to work with this circuit?</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a:t>
            </a:r>
          </a:p>
        </p:txBody>
      </p:sp>
      <p:graphicFrame>
        <p:nvGraphicFramePr>
          <p:cNvPr id="138" name="Object 2"/>
          <p:cNvGraphicFramePr>
            <a:graphicFrameLocks noChangeAspect="1"/>
          </p:cNvGraphicFramePr>
          <p:nvPr>
            <p:extLst>
              <p:ext uri="{D42A27DB-BD31-4B8C-83A1-F6EECF244321}">
                <p14:modId xmlns:p14="http://schemas.microsoft.com/office/powerpoint/2010/main" val="955097532"/>
              </p:ext>
            </p:extLst>
          </p:nvPr>
        </p:nvGraphicFramePr>
        <p:xfrm>
          <a:off x="5722938" y="2063750"/>
          <a:ext cx="896937" cy="284163"/>
        </p:xfrm>
        <a:graphic>
          <a:graphicData uri="http://schemas.openxmlformats.org/presentationml/2006/ole">
            <mc:AlternateContent xmlns:mc="http://schemas.openxmlformats.org/markup-compatibility/2006">
              <mc:Choice xmlns:v="urn:schemas-microsoft-com:vml" Requires="v">
                <p:oleObj spid="_x0000_s2636967" name="Equation" r:id="rId4" imgW="520700" imgH="165100" progId="Equation.DSMT4">
                  <p:embed/>
                </p:oleObj>
              </mc:Choice>
              <mc:Fallback>
                <p:oleObj name="Equation" r:id="rId4" imgW="520700" imgH="165100" progId="Equation.DSMT4">
                  <p:embed/>
                  <p:pic>
                    <p:nvPicPr>
                      <p:cNvPr id="0" name=""/>
                      <p:cNvPicPr>
                        <a:picLocks noChangeAspect="1" noChangeArrowheads="1"/>
                      </p:cNvPicPr>
                      <p:nvPr/>
                    </p:nvPicPr>
                    <p:blipFill>
                      <a:blip r:embed="rId5"/>
                      <a:srcRect/>
                      <a:stretch>
                        <a:fillRect/>
                      </a:stretch>
                    </p:blipFill>
                    <p:spPr bwMode="auto">
                      <a:xfrm>
                        <a:off x="5722938" y="2063750"/>
                        <a:ext cx="896937" cy="284163"/>
                      </a:xfrm>
                      <a:prstGeom prst="rect">
                        <a:avLst/>
                      </a:prstGeom>
                      <a:noFill/>
                      <a:ln>
                        <a:noFill/>
                      </a:ln>
                      <a:effectLst/>
                    </p:spPr>
                  </p:pic>
                </p:oleObj>
              </mc:Fallback>
            </mc:AlternateContent>
          </a:graphicData>
        </a:graphic>
      </p:graphicFrame>
      <p:sp>
        <p:nvSpPr>
          <p:cNvPr id="4" name="TextBox 3"/>
          <p:cNvSpPr txBox="1"/>
          <p:nvPr/>
        </p:nvSpPr>
        <p:spPr>
          <a:xfrm>
            <a:off x="314586" y="850900"/>
            <a:ext cx="5027961" cy="2062103"/>
          </a:xfrm>
          <a:prstGeom prst="rect">
            <a:avLst/>
          </a:prstGeom>
          <a:noFill/>
        </p:spPr>
        <p:txBody>
          <a:bodyPr wrap="square" rtlCol="0">
            <a:spAutoFit/>
          </a:bodyPr>
          <a:lstStyle/>
          <a:p>
            <a:r>
              <a:rPr lang="en-US" sz="2800" dirty="0">
                <a:solidFill>
                  <a:srgbClr val="FF0000"/>
                </a:solidFill>
                <a:latin typeface="Apple Chancery"/>
                <a:cs typeface="Apple Chancery"/>
              </a:rPr>
              <a:t>Example 4:  An </a:t>
            </a:r>
            <a:r>
              <a:rPr lang="en-US" sz="2000" i="1" dirty="0">
                <a:solidFill>
                  <a:srgbClr val="0000FF"/>
                </a:solidFill>
                <a:latin typeface="Times New Roman"/>
                <a:cs typeface="Times New Roman"/>
              </a:rPr>
              <a:t>ideal power supply </a:t>
            </a:r>
            <a:r>
              <a:rPr lang="en-US" sz="2000" dirty="0">
                <a:latin typeface="Times New Roman"/>
                <a:cs typeface="Times New Roman"/>
              </a:rPr>
              <a:t>has EMF              powering it.  Any </a:t>
            </a:r>
            <a:r>
              <a:rPr lang="en-US" sz="2000" dirty="0">
                <a:solidFill>
                  <a:srgbClr val="008000"/>
                </a:solidFill>
                <a:latin typeface="Times New Roman"/>
                <a:cs typeface="Times New Roman"/>
              </a:rPr>
              <a:t>blue letters that show up designate points </a:t>
            </a:r>
            <a:r>
              <a:rPr lang="en-US" sz="2000" dirty="0">
                <a:latin typeface="Times New Roman"/>
                <a:cs typeface="Times New Roman"/>
              </a:rPr>
              <a:t>on the circuit. Assume the </a:t>
            </a:r>
            <a:r>
              <a:rPr lang="en-US" sz="2000" i="1" dirty="0">
                <a:solidFill>
                  <a:srgbClr val="0000FF"/>
                </a:solidFill>
                <a:latin typeface="Times New Roman"/>
                <a:cs typeface="Times New Roman"/>
              </a:rPr>
              <a:t>low voltage terminal </a:t>
            </a:r>
            <a:r>
              <a:rPr lang="en-US" sz="2000" dirty="0">
                <a:latin typeface="Times New Roman"/>
                <a:cs typeface="Times New Roman"/>
              </a:rPr>
              <a:t>of the </a:t>
            </a:r>
            <a:r>
              <a:rPr lang="en-US" sz="2000" dirty="0">
                <a:solidFill>
                  <a:srgbClr val="0000FF"/>
                </a:solidFill>
                <a:latin typeface="Times New Roman"/>
                <a:cs typeface="Times New Roman"/>
              </a:rPr>
              <a:t>p.s.</a:t>
            </a:r>
            <a:r>
              <a:rPr lang="en-US" sz="2000" dirty="0">
                <a:latin typeface="Times New Roman"/>
                <a:cs typeface="Times New Roman"/>
              </a:rPr>
              <a:t> is at </a:t>
            </a:r>
            <a:r>
              <a:rPr lang="en-US" sz="2000" dirty="0">
                <a:solidFill>
                  <a:srgbClr val="FF0000"/>
                </a:solidFill>
                <a:latin typeface="Times New Roman"/>
                <a:cs typeface="Times New Roman"/>
              </a:rPr>
              <a:t>zero volts</a:t>
            </a:r>
            <a:r>
              <a:rPr lang="en-US" sz="2000" dirty="0">
                <a:latin typeface="Times New Roman"/>
                <a:cs typeface="Times New Roman"/>
              </a:rPr>
              <a:t>.  Assume the </a:t>
            </a:r>
            <a:r>
              <a:rPr lang="en-US" sz="2000" dirty="0">
                <a:solidFill>
                  <a:srgbClr val="0000FF"/>
                </a:solidFill>
                <a:latin typeface="Times New Roman"/>
                <a:cs typeface="Times New Roman"/>
              </a:rPr>
              <a:t>resistor values </a:t>
            </a:r>
            <a:r>
              <a:rPr lang="en-US" sz="2000" dirty="0">
                <a:latin typeface="Times New Roman"/>
                <a:cs typeface="Times New Roman"/>
              </a:rPr>
              <a:t>are the </a:t>
            </a:r>
            <a:r>
              <a:rPr lang="en-US" sz="2000" dirty="0">
                <a:solidFill>
                  <a:srgbClr val="0000FF"/>
                </a:solidFill>
                <a:latin typeface="Times New Roman"/>
                <a:cs typeface="Times New Roman"/>
              </a:rPr>
              <a:t>same as the resistor subscripts</a:t>
            </a:r>
            <a:r>
              <a:rPr lang="en-US" sz="2000" dirty="0">
                <a:latin typeface="Times New Roman"/>
                <a:cs typeface="Times New Roman"/>
              </a:rPr>
              <a:t>.</a:t>
            </a:r>
            <a:endParaRPr lang="en-US" sz="2800" dirty="0">
              <a:solidFill>
                <a:srgbClr val="FF0000"/>
              </a:solidFill>
              <a:latin typeface="Apple Chancery"/>
              <a:cs typeface="Apple Chancery"/>
            </a:endParaRPr>
          </a:p>
        </p:txBody>
      </p:sp>
      <p:grpSp>
        <p:nvGrpSpPr>
          <p:cNvPr id="13" name="Group 12"/>
          <p:cNvGrpSpPr/>
          <p:nvPr/>
        </p:nvGrpSpPr>
        <p:grpSpPr>
          <a:xfrm>
            <a:off x="5709807" y="2541588"/>
            <a:ext cx="308298" cy="304915"/>
            <a:chOff x="6610027" y="3162302"/>
            <a:chExt cx="308298" cy="304915"/>
          </a:xfrm>
        </p:grpSpPr>
        <p:cxnSp>
          <p:nvCxnSpPr>
            <p:cNvPr id="65" name="Straight Arrow Connector 64"/>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70" name="Object 2"/>
          <p:cNvGraphicFramePr>
            <a:graphicFrameLocks noChangeAspect="1"/>
          </p:cNvGraphicFramePr>
          <p:nvPr>
            <p:extLst>
              <p:ext uri="{D42A27DB-BD31-4B8C-83A1-F6EECF244321}">
                <p14:modId xmlns:p14="http://schemas.microsoft.com/office/powerpoint/2010/main" val="4259370512"/>
              </p:ext>
            </p:extLst>
          </p:nvPr>
        </p:nvGraphicFramePr>
        <p:xfrm>
          <a:off x="5750570" y="2478090"/>
          <a:ext cx="239713" cy="350837"/>
        </p:xfrm>
        <a:graphic>
          <a:graphicData uri="http://schemas.openxmlformats.org/presentationml/2006/ole">
            <mc:AlternateContent xmlns:mc="http://schemas.openxmlformats.org/markup-compatibility/2006">
              <mc:Choice xmlns:v="urn:schemas-microsoft-com:vml" Requires="v">
                <p:oleObj spid="_x0000_s2636968" name="Equation" r:id="rId6" imgW="139700" imgH="203200" progId="Equation.DSMT4">
                  <p:embed/>
                </p:oleObj>
              </mc:Choice>
              <mc:Fallback>
                <p:oleObj name="Equation" r:id="rId6" imgW="139700" imgH="203200" progId="Equation.DSMT4">
                  <p:embed/>
                  <p:pic>
                    <p:nvPicPr>
                      <p:cNvPr id="0" name=""/>
                      <p:cNvPicPr>
                        <a:picLocks noChangeAspect="1" noChangeArrowheads="1"/>
                      </p:cNvPicPr>
                      <p:nvPr/>
                    </p:nvPicPr>
                    <p:blipFill>
                      <a:blip r:embed="rId7"/>
                      <a:srcRect/>
                      <a:stretch>
                        <a:fillRect/>
                      </a:stretch>
                    </p:blipFill>
                    <p:spPr bwMode="auto">
                      <a:xfrm>
                        <a:off x="5750570" y="2478090"/>
                        <a:ext cx="239713" cy="350837"/>
                      </a:xfrm>
                      <a:prstGeom prst="rect">
                        <a:avLst/>
                      </a:prstGeom>
                      <a:noFill/>
                      <a:ln>
                        <a:noFill/>
                      </a:ln>
                      <a:effectLst/>
                    </p:spPr>
                  </p:pic>
                </p:oleObj>
              </mc:Fallback>
            </mc:AlternateContent>
          </a:graphicData>
        </a:graphic>
      </p:graphicFrame>
      <p:sp>
        <p:nvSpPr>
          <p:cNvPr id="76" name="TextBox 75"/>
          <p:cNvSpPr txBox="1"/>
          <p:nvPr/>
        </p:nvSpPr>
        <p:spPr>
          <a:xfrm>
            <a:off x="532275" y="4127624"/>
            <a:ext cx="5965211" cy="400110"/>
          </a:xfrm>
          <a:prstGeom prst="rect">
            <a:avLst/>
          </a:prstGeom>
          <a:noFill/>
        </p:spPr>
        <p:txBody>
          <a:bodyPr wrap="square" rtlCol="0">
            <a:spAutoFit/>
          </a:bodyPr>
          <a:lstStyle/>
          <a:p>
            <a:r>
              <a:rPr lang="en-US" sz="2000" dirty="0">
                <a:solidFill>
                  <a:srgbClr val="FF0000"/>
                </a:solidFill>
                <a:latin typeface="Apple Chancery"/>
                <a:cs typeface="Apple Chancery"/>
              </a:rPr>
              <a:t>b.) What is </a:t>
            </a:r>
            <a:r>
              <a:rPr lang="en-US" sz="2000" dirty="0">
                <a:latin typeface="Times New Roman"/>
                <a:cs typeface="Times New Roman"/>
              </a:rPr>
              <a:t>the </a:t>
            </a:r>
            <a:r>
              <a:rPr lang="en-US" sz="2000" i="1" dirty="0">
                <a:solidFill>
                  <a:srgbClr val="0000FF"/>
                </a:solidFill>
                <a:latin typeface="Times New Roman"/>
                <a:cs typeface="Times New Roman"/>
              </a:rPr>
              <a:t>absolute</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electrical potential </a:t>
            </a:r>
            <a:r>
              <a:rPr lang="en-US" sz="2000" dirty="0">
                <a:latin typeface="Times New Roman"/>
                <a:cs typeface="Times New Roman"/>
              </a:rPr>
              <a:t>at </a:t>
            </a:r>
            <a:r>
              <a:rPr lang="en-US" sz="2000" i="1" dirty="0">
                <a:solidFill>
                  <a:srgbClr val="008000"/>
                </a:solidFill>
                <a:latin typeface="Times New Roman"/>
                <a:cs typeface="Times New Roman"/>
              </a:rPr>
              <a:t>Point a</a:t>
            </a:r>
            <a:r>
              <a:rPr lang="en-US" sz="2000" dirty="0">
                <a:latin typeface="Times New Roman"/>
                <a:cs typeface="Times New Roman"/>
              </a:rPr>
              <a:t>?</a:t>
            </a:r>
          </a:p>
        </p:txBody>
      </p:sp>
      <p:graphicFrame>
        <p:nvGraphicFramePr>
          <p:cNvPr id="77" name="Object 2"/>
          <p:cNvGraphicFramePr>
            <a:graphicFrameLocks noChangeAspect="1"/>
          </p:cNvGraphicFramePr>
          <p:nvPr>
            <p:extLst>
              <p:ext uri="{D42A27DB-BD31-4B8C-83A1-F6EECF244321}">
                <p14:modId xmlns:p14="http://schemas.microsoft.com/office/powerpoint/2010/main" val="1562727401"/>
              </p:ext>
            </p:extLst>
          </p:nvPr>
        </p:nvGraphicFramePr>
        <p:xfrm>
          <a:off x="6170461" y="768722"/>
          <a:ext cx="327025" cy="349250"/>
        </p:xfrm>
        <a:graphic>
          <a:graphicData uri="http://schemas.openxmlformats.org/presentationml/2006/ole">
            <mc:AlternateContent xmlns:mc="http://schemas.openxmlformats.org/markup-compatibility/2006">
              <mc:Choice xmlns:v="urn:schemas-microsoft-com:vml" Requires="v">
                <p:oleObj spid="_x0000_s2636969" name="Equation" r:id="rId8" imgW="190500" imgH="203200" progId="Equation.DSMT4">
                  <p:embed/>
                </p:oleObj>
              </mc:Choice>
              <mc:Fallback>
                <p:oleObj name="Equation" r:id="rId8" imgW="190500" imgH="203200" progId="Equation.DSMT4">
                  <p:embed/>
                  <p:pic>
                    <p:nvPicPr>
                      <p:cNvPr id="0" name=""/>
                      <p:cNvPicPr>
                        <a:picLocks noChangeAspect="1" noChangeArrowheads="1"/>
                      </p:cNvPicPr>
                      <p:nvPr/>
                    </p:nvPicPr>
                    <p:blipFill>
                      <a:blip r:embed="rId9"/>
                      <a:srcRect/>
                      <a:stretch>
                        <a:fillRect/>
                      </a:stretch>
                    </p:blipFill>
                    <p:spPr bwMode="auto">
                      <a:xfrm>
                        <a:off x="6170461" y="768722"/>
                        <a:ext cx="327025" cy="349250"/>
                      </a:xfrm>
                      <a:prstGeom prst="rect">
                        <a:avLst/>
                      </a:prstGeom>
                      <a:noFill/>
                      <a:ln>
                        <a:noFill/>
                      </a:ln>
                      <a:effectLst/>
                    </p:spPr>
                  </p:pic>
                </p:oleObj>
              </mc:Fallback>
            </mc:AlternateContent>
          </a:graphicData>
        </a:graphic>
      </p:graphicFrame>
      <p:grpSp>
        <p:nvGrpSpPr>
          <p:cNvPr id="88" name="Group 40"/>
          <p:cNvGrpSpPr>
            <a:grpSpLocks/>
          </p:cNvGrpSpPr>
          <p:nvPr/>
        </p:nvGrpSpPr>
        <p:grpSpPr bwMode="auto">
          <a:xfrm>
            <a:off x="6118854" y="1117972"/>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9" name="Line 41"/>
          <p:cNvSpPr>
            <a:spLocks noChangeShapeType="1"/>
          </p:cNvSpPr>
          <p:nvPr/>
        </p:nvSpPr>
        <p:spPr bwMode="auto">
          <a:xfrm>
            <a:off x="5640388" y="1297637"/>
            <a:ext cx="47846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42"/>
          <p:cNvSpPr>
            <a:spLocks noChangeShapeType="1"/>
          </p:cNvSpPr>
          <p:nvPr/>
        </p:nvSpPr>
        <p:spPr bwMode="auto">
          <a:xfrm>
            <a:off x="6597319" y="1238069"/>
            <a:ext cx="112794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43"/>
          <p:cNvSpPr>
            <a:spLocks noChangeShapeType="1"/>
          </p:cNvSpPr>
          <p:nvPr/>
        </p:nvSpPr>
        <p:spPr bwMode="auto">
          <a:xfrm>
            <a:off x="7194921" y="1238069"/>
            <a:ext cx="0" cy="5380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44"/>
          <p:cNvSpPr>
            <a:spLocks noChangeShapeType="1"/>
          </p:cNvSpPr>
          <p:nvPr/>
        </p:nvSpPr>
        <p:spPr bwMode="auto">
          <a:xfrm>
            <a:off x="7254489" y="2253607"/>
            <a:ext cx="0" cy="65813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3" name="Line 48"/>
          <p:cNvSpPr>
            <a:spLocks noChangeShapeType="1"/>
          </p:cNvSpPr>
          <p:nvPr/>
        </p:nvSpPr>
        <p:spPr bwMode="auto">
          <a:xfrm>
            <a:off x="8647611" y="1191952"/>
            <a:ext cx="0" cy="59952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94" name="Group 49"/>
          <p:cNvGrpSpPr>
            <a:grpSpLocks/>
          </p:cNvGrpSpPr>
          <p:nvPr/>
        </p:nvGrpSpPr>
        <p:grpSpPr bwMode="auto">
          <a:xfrm rot="5457964">
            <a:off x="6985953" y="1865935"/>
            <a:ext cx="477504" cy="297840"/>
            <a:chOff x="4320" y="1536"/>
            <a:chExt cx="384" cy="240"/>
          </a:xfrm>
        </p:grpSpPr>
        <p:sp>
          <p:nvSpPr>
            <p:cNvPr id="121"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2"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3"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4"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5" name="Line 74"/>
          <p:cNvSpPr>
            <a:spLocks noChangeShapeType="1"/>
          </p:cNvSpPr>
          <p:nvPr/>
        </p:nvSpPr>
        <p:spPr bwMode="auto">
          <a:xfrm>
            <a:off x="8687964" y="2252646"/>
            <a:ext cx="0" cy="65909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96" name="Group 87"/>
          <p:cNvGrpSpPr>
            <a:grpSpLocks/>
          </p:cNvGrpSpPr>
          <p:nvPr/>
        </p:nvGrpSpPr>
        <p:grpSpPr bwMode="auto">
          <a:xfrm rot="5457964">
            <a:off x="8419428" y="1864013"/>
            <a:ext cx="478466" cy="298801"/>
            <a:chOff x="4320" y="1536"/>
            <a:chExt cx="384" cy="240"/>
          </a:xfrm>
        </p:grpSpPr>
        <p:sp>
          <p:nvSpPr>
            <p:cNvPr id="116"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7"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9"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7" name="Line 93"/>
          <p:cNvSpPr>
            <a:spLocks noChangeShapeType="1"/>
          </p:cNvSpPr>
          <p:nvPr/>
        </p:nvSpPr>
        <p:spPr bwMode="auto">
          <a:xfrm flipH="1">
            <a:off x="5640388" y="2911737"/>
            <a:ext cx="30475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 name="Line 101"/>
          <p:cNvSpPr>
            <a:spLocks noChangeShapeType="1"/>
          </p:cNvSpPr>
          <p:nvPr/>
        </p:nvSpPr>
        <p:spPr bwMode="auto">
          <a:xfrm>
            <a:off x="5640388" y="1297637"/>
            <a:ext cx="0" cy="71769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9" name="Line 102"/>
          <p:cNvSpPr>
            <a:spLocks noChangeShapeType="1"/>
          </p:cNvSpPr>
          <p:nvPr/>
        </p:nvSpPr>
        <p:spPr bwMode="auto">
          <a:xfrm>
            <a:off x="5342548" y="2015335"/>
            <a:ext cx="59760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 name="Line 103"/>
          <p:cNvSpPr>
            <a:spLocks noChangeShapeType="1"/>
          </p:cNvSpPr>
          <p:nvPr/>
        </p:nvSpPr>
        <p:spPr bwMode="auto">
          <a:xfrm>
            <a:off x="5580820" y="2134471"/>
            <a:ext cx="11913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1" name="Line 104"/>
          <p:cNvSpPr>
            <a:spLocks noChangeShapeType="1"/>
          </p:cNvSpPr>
          <p:nvPr/>
        </p:nvSpPr>
        <p:spPr bwMode="auto">
          <a:xfrm>
            <a:off x="5640388" y="2134471"/>
            <a:ext cx="0" cy="77726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02" name="Group 108"/>
          <p:cNvGrpSpPr>
            <a:grpSpLocks/>
          </p:cNvGrpSpPr>
          <p:nvPr/>
        </p:nvGrpSpPr>
        <p:grpSpPr bwMode="auto">
          <a:xfrm>
            <a:off x="7725268" y="1053600"/>
            <a:ext cx="478466" cy="299762"/>
            <a:chOff x="4320" y="1536"/>
            <a:chExt cx="384" cy="240"/>
          </a:xfrm>
        </p:grpSpPr>
        <p:sp>
          <p:nvSpPr>
            <p:cNvPr id="11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3" name="Line 114"/>
          <p:cNvSpPr>
            <a:spLocks noChangeShapeType="1"/>
          </p:cNvSpPr>
          <p:nvPr/>
        </p:nvSpPr>
        <p:spPr bwMode="auto">
          <a:xfrm>
            <a:off x="8186440" y="1191952"/>
            <a:ext cx="4611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 name="Line 120"/>
          <p:cNvSpPr>
            <a:spLocks noChangeShapeType="1"/>
          </p:cNvSpPr>
          <p:nvPr/>
        </p:nvSpPr>
        <p:spPr bwMode="auto">
          <a:xfrm flipH="1">
            <a:off x="7586916" y="546312"/>
            <a:ext cx="783991"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 name="Line 122"/>
          <p:cNvSpPr>
            <a:spLocks noChangeShapeType="1"/>
          </p:cNvSpPr>
          <p:nvPr/>
        </p:nvSpPr>
        <p:spPr bwMode="auto">
          <a:xfrm>
            <a:off x="7586917" y="546312"/>
            <a:ext cx="0" cy="69175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 name="Line 123"/>
          <p:cNvSpPr>
            <a:spLocks noChangeShapeType="1"/>
          </p:cNvSpPr>
          <p:nvPr/>
        </p:nvSpPr>
        <p:spPr bwMode="auto">
          <a:xfrm>
            <a:off x="8370908" y="546312"/>
            <a:ext cx="0" cy="6456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1" name="Group 160"/>
          <p:cNvGrpSpPr/>
          <p:nvPr/>
        </p:nvGrpSpPr>
        <p:grpSpPr>
          <a:xfrm>
            <a:off x="6298279" y="2744825"/>
            <a:ext cx="333824" cy="333824"/>
            <a:chOff x="5411254" y="3001405"/>
            <a:chExt cx="333824" cy="333824"/>
          </a:xfrm>
        </p:grpSpPr>
        <p:sp>
          <p:nvSpPr>
            <p:cNvPr id="162" name="Oval 161"/>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3" name="Object 162"/>
            <p:cNvGraphicFramePr>
              <a:graphicFrameLocks noChangeAspect="1"/>
            </p:cNvGraphicFramePr>
            <p:nvPr>
              <p:extLst>
                <p:ext uri="{D42A27DB-BD31-4B8C-83A1-F6EECF244321}">
                  <p14:modId xmlns:p14="http://schemas.microsoft.com/office/powerpoint/2010/main" val="1188138814"/>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2636970" name="Equation" r:id="rId10" imgW="165100" imgH="152400" progId="Equation.DSMT4">
                    <p:embed/>
                  </p:oleObj>
                </mc:Choice>
                <mc:Fallback>
                  <p:oleObj name="Equation" r:id="rId10" imgW="165100" imgH="152400" progId="Equation.DSMT4">
                    <p:embed/>
                    <p:pic>
                      <p:nvPicPr>
                        <p:cNvPr id="0" name=""/>
                        <p:cNvPicPr/>
                        <p:nvPr/>
                      </p:nvPicPr>
                      <p:blipFill>
                        <a:blip r:embed="rId11"/>
                        <a:stretch>
                          <a:fillRect/>
                        </a:stretch>
                      </p:blipFill>
                      <p:spPr>
                        <a:xfrm>
                          <a:off x="5446949" y="3011712"/>
                          <a:ext cx="276225" cy="254000"/>
                        </a:xfrm>
                        <a:prstGeom prst="rect">
                          <a:avLst/>
                        </a:prstGeom>
                      </p:spPr>
                    </p:pic>
                  </p:oleObj>
                </mc:Fallback>
              </mc:AlternateContent>
            </a:graphicData>
          </a:graphic>
        </p:graphicFrame>
      </p:grpSp>
      <p:grpSp>
        <p:nvGrpSpPr>
          <p:cNvPr id="167" name="Group 166"/>
          <p:cNvGrpSpPr/>
          <p:nvPr/>
        </p:nvGrpSpPr>
        <p:grpSpPr>
          <a:xfrm>
            <a:off x="7785076" y="379400"/>
            <a:ext cx="333824" cy="333824"/>
            <a:chOff x="5411254" y="3001405"/>
            <a:chExt cx="333824" cy="333824"/>
          </a:xfrm>
        </p:grpSpPr>
        <p:sp>
          <p:nvSpPr>
            <p:cNvPr id="168" name="Oval 167"/>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9" name="Object 168"/>
            <p:cNvGraphicFramePr>
              <a:graphicFrameLocks noChangeAspect="1"/>
            </p:cNvGraphicFramePr>
            <p:nvPr>
              <p:extLst>
                <p:ext uri="{D42A27DB-BD31-4B8C-83A1-F6EECF244321}">
                  <p14:modId xmlns:p14="http://schemas.microsoft.com/office/powerpoint/2010/main" val="4074088233"/>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2636971" name="Equation" r:id="rId12" imgW="152400" imgH="152400" progId="Equation.DSMT4">
                    <p:embed/>
                  </p:oleObj>
                </mc:Choice>
                <mc:Fallback>
                  <p:oleObj name="Equation" r:id="rId12" imgW="152400" imgH="152400" progId="Equation.DSMT4">
                    <p:embed/>
                    <p:pic>
                      <p:nvPicPr>
                        <p:cNvPr id="0" name=""/>
                        <p:cNvPicPr/>
                        <p:nvPr/>
                      </p:nvPicPr>
                      <p:blipFill>
                        <a:blip r:embed="rId13"/>
                        <a:stretch>
                          <a:fillRect/>
                        </a:stretch>
                      </p:blipFill>
                      <p:spPr>
                        <a:xfrm>
                          <a:off x="5451390" y="3045986"/>
                          <a:ext cx="254000" cy="254000"/>
                        </a:xfrm>
                        <a:prstGeom prst="rect">
                          <a:avLst/>
                        </a:prstGeom>
                      </p:spPr>
                    </p:pic>
                  </p:oleObj>
                </mc:Fallback>
              </mc:AlternateContent>
            </a:graphicData>
          </a:graphic>
        </p:graphicFrame>
      </p:grpSp>
      <p:graphicFrame>
        <p:nvGraphicFramePr>
          <p:cNvPr id="131" name="Object 2"/>
          <p:cNvGraphicFramePr>
            <a:graphicFrameLocks noChangeAspect="1"/>
          </p:cNvGraphicFramePr>
          <p:nvPr>
            <p:extLst>
              <p:ext uri="{D42A27DB-BD31-4B8C-83A1-F6EECF244321}">
                <p14:modId xmlns:p14="http://schemas.microsoft.com/office/powerpoint/2010/main" val="1401687484"/>
              </p:ext>
            </p:extLst>
          </p:nvPr>
        </p:nvGraphicFramePr>
        <p:xfrm>
          <a:off x="7388239" y="1831495"/>
          <a:ext cx="349250" cy="349250"/>
        </p:xfrm>
        <a:graphic>
          <a:graphicData uri="http://schemas.openxmlformats.org/presentationml/2006/ole">
            <mc:AlternateContent xmlns:mc="http://schemas.openxmlformats.org/markup-compatibility/2006">
              <mc:Choice xmlns:v="urn:schemas-microsoft-com:vml" Requires="v">
                <p:oleObj spid="_x0000_s2636972" name="Equation" r:id="rId14" imgW="203200" imgH="203200" progId="Equation.DSMT4">
                  <p:embed/>
                </p:oleObj>
              </mc:Choice>
              <mc:Fallback>
                <p:oleObj name="Equation" r:id="rId14" imgW="203200" imgH="203200" progId="Equation.DSMT4">
                  <p:embed/>
                  <p:pic>
                    <p:nvPicPr>
                      <p:cNvPr id="0" name=""/>
                      <p:cNvPicPr>
                        <a:picLocks noChangeAspect="1" noChangeArrowheads="1"/>
                      </p:cNvPicPr>
                      <p:nvPr/>
                    </p:nvPicPr>
                    <p:blipFill>
                      <a:blip r:embed="rId15"/>
                      <a:srcRect/>
                      <a:stretch>
                        <a:fillRect/>
                      </a:stretch>
                    </p:blipFill>
                    <p:spPr bwMode="auto">
                      <a:xfrm>
                        <a:off x="7388239" y="1831495"/>
                        <a:ext cx="349250" cy="349250"/>
                      </a:xfrm>
                      <a:prstGeom prst="rect">
                        <a:avLst/>
                      </a:prstGeom>
                      <a:noFill/>
                      <a:ln>
                        <a:noFill/>
                      </a:ln>
                      <a:effectLst/>
                    </p:spPr>
                  </p:pic>
                </p:oleObj>
              </mc:Fallback>
            </mc:AlternateContent>
          </a:graphicData>
        </a:graphic>
      </p:graphicFrame>
      <p:graphicFrame>
        <p:nvGraphicFramePr>
          <p:cNvPr id="132" name="Object 2"/>
          <p:cNvGraphicFramePr>
            <a:graphicFrameLocks noChangeAspect="1"/>
          </p:cNvGraphicFramePr>
          <p:nvPr>
            <p:extLst>
              <p:ext uri="{D42A27DB-BD31-4B8C-83A1-F6EECF244321}">
                <p14:modId xmlns:p14="http://schemas.microsoft.com/office/powerpoint/2010/main" val="3307508074"/>
              </p:ext>
            </p:extLst>
          </p:nvPr>
        </p:nvGraphicFramePr>
        <p:xfrm>
          <a:off x="7837190" y="768722"/>
          <a:ext cx="349250" cy="349250"/>
        </p:xfrm>
        <a:graphic>
          <a:graphicData uri="http://schemas.openxmlformats.org/presentationml/2006/ole">
            <mc:AlternateContent xmlns:mc="http://schemas.openxmlformats.org/markup-compatibility/2006">
              <mc:Choice xmlns:v="urn:schemas-microsoft-com:vml" Requires="v">
                <p:oleObj spid="_x0000_s2636973" name="Equation" r:id="rId16" imgW="203200" imgH="203200" progId="Equation.DSMT4">
                  <p:embed/>
                </p:oleObj>
              </mc:Choice>
              <mc:Fallback>
                <p:oleObj name="Equation" r:id="rId16" imgW="203200" imgH="203200" progId="Equation.DSMT4">
                  <p:embed/>
                  <p:pic>
                    <p:nvPicPr>
                      <p:cNvPr id="0" name=""/>
                      <p:cNvPicPr>
                        <a:picLocks noChangeAspect="1" noChangeArrowheads="1"/>
                      </p:cNvPicPr>
                      <p:nvPr/>
                    </p:nvPicPr>
                    <p:blipFill>
                      <a:blip r:embed="rId17"/>
                      <a:srcRect/>
                      <a:stretch>
                        <a:fillRect/>
                      </a:stretch>
                    </p:blipFill>
                    <p:spPr bwMode="auto">
                      <a:xfrm>
                        <a:off x="7837190" y="768722"/>
                        <a:ext cx="349250" cy="349250"/>
                      </a:xfrm>
                      <a:prstGeom prst="rect">
                        <a:avLst/>
                      </a:prstGeom>
                      <a:noFill/>
                      <a:ln>
                        <a:noFill/>
                      </a:ln>
                      <a:effectLst/>
                    </p:spPr>
                  </p:pic>
                </p:oleObj>
              </mc:Fallback>
            </mc:AlternateContent>
          </a:graphicData>
        </a:graphic>
      </p:graphicFrame>
      <p:graphicFrame>
        <p:nvGraphicFramePr>
          <p:cNvPr id="133" name="Object 2"/>
          <p:cNvGraphicFramePr>
            <a:graphicFrameLocks noChangeAspect="1"/>
          </p:cNvGraphicFramePr>
          <p:nvPr>
            <p:extLst>
              <p:ext uri="{D42A27DB-BD31-4B8C-83A1-F6EECF244321}">
                <p14:modId xmlns:p14="http://schemas.microsoft.com/office/powerpoint/2010/main" val="164982936"/>
              </p:ext>
            </p:extLst>
          </p:nvPr>
        </p:nvGraphicFramePr>
        <p:xfrm>
          <a:off x="8775700" y="1855788"/>
          <a:ext cx="371475" cy="349250"/>
        </p:xfrm>
        <a:graphic>
          <a:graphicData uri="http://schemas.openxmlformats.org/presentationml/2006/ole">
            <mc:AlternateContent xmlns:mc="http://schemas.openxmlformats.org/markup-compatibility/2006">
              <mc:Choice xmlns:v="urn:schemas-microsoft-com:vml" Requires="v">
                <p:oleObj spid="_x0000_s2636974" name="Equation" r:id="rId18" imgW="215900" imgH="203200" progId="Equation.DSMT4">
                  <p:embed/>
                </p:oleObj>
              </mc:Choice>
              <mc:Fallback>
                <p:oleObj name="Equation" r:id="rId18" imgW="215900" imgH="203200" progId="Equation.DSMT4">
                  <p:embed/>
                  <p:pic>
                    <p:nvPicPr>
                      <p:cNvPr id="0" name=""/>
                      <p:cNvPicPr>
                        <a:picLocks noChangeAspect="1" noChangeArrowheads="1"/>
                      </p:cNvPicPr>
                      <p:nvPr/>
                    </p:nvPicPr>
                    <p:blipFill>
                      <a:blip r:embed="rId19"/>
                      <a:srcRect/>
                      <a:stretch>
                        <a:fillRect/>
                      </a:stretch>
                    </p:blipFill>
                    <p:spPr bwMode="auto">
                      <a:xfrm>
                        <a:off x="8775700" y="1855788"/>
                        <a:ext cx="371475" cy="349250"/>
                      </a:xfrm>
                      <a:prstGeom prst="rect">
                        <a:avLst/>
                      </a:prstGeom>
                      <a:noFill/>
                      <a:ln>
                        <a:noFill/>
                      </a:ln>
                      <a:effectLst/>
                    </p:spPr>
                  </p:pic>
                </p:oleObj>
              </mc:Fallback>
            </mc:AlternateContent>
          </a:graphicData>
        </a:graphic>
      </p:graphicFrame>
      <p:graphicFrame>
        <p:nvGraphicFramePr>
          <p:cNvPr id="135" name="Object 2"/>
          <p:cNvGraphicFramePr>
            <a:graphicFrameLocks noChangeAspect="1"/>
          </p:cNvGraphicFramePr>
          <p:nvPr>
            <p:extLst>
              <p:ext uri="{D42A27DB-BD31-4B8C-83A1-F6EECF244321}">
                <p14:modId xmlns:p14="http://schemas.microsoft.com/office/powerpoint/2010/main" val="629272662"/>
              </p:ext>
            </p:extLst>
          </p:nvPr>
        </p:nvGraphicFramePr>
        <p:xfrm>
          <a:off x="6002514" y="1297637"/>
          <a:ext cx="133696" cy="150001"/>
        </p:xfrm>
        <a:graphic>
          <a:graphicData uri="http://schemas.openxmlformats.org/presentationml/2006/ole">
            <mc:AlternateContent xmlns:mc="http://schemas.openxmlformats.org/markup-compatibility/2006">
              <mc:Choice xmlns:v="urn:schemas-microsoft-com:vml" Requires="v">
                <p:oleObj spid="_x0000_s2636975" name="Equation" r:id="rId20" imgW="114300" imgH="127000" progId="Equation.DSMT4">
                  <p:embed/>
                </p:oleObj>
              </mc:Choice>
              <mc:Fallback>
                <p:oleObj name="Equation" r:id="rId20" imgW="114300" imgH="127000" progId="Equation.DSMT4">
                  <p:embed/>
                  <p:pic>
                    <p:nvPicPr>
                      <p:cNvPr id="0" name=""/>
                      <p:cNvPicPr>
                        <a:picLocks noChangeAspect="1" noChangeArrowheads="1"/>
                      </p:cNvPicPr>
                      <p:nvPr/>
                    </p:nvPicPr>
                    <p:blipFill>
                      <a:blip r:embed="rId21"/>
                      <a:srcRect/>
                      <a:stretch>
                        <a:fillRect/>
                      </a:stretch>
                    </p:blipFill>
                    <p:spPr bwMode="auto">
                      <a:xfrm>
                        <a:off x="6002514" y="1297637"/>
                        <a:ext cx="133696" cy="150001"/>
                      </a:xfrm>
                      <a:prstGeom prst="rect">
                        <a:avLst/>
                      </a:prstGeom>
                      <a:noFill/>
                      <a:ln>
                        <a:noFill/>
                      </a:ln>
                      <a:effectLst/>
                    </p:spPr>
                  </p:pic>
                </p:oleObj>
              </mc:Fallback>
            </mc:AlternateContent>
          </a:graphicData>
        </a:graphic>
      </p:graphicFrame>
      <p:graphicFrame>
        <p:nvGraphicFramePr>
          <p:cNvPr id="170" name="Object 2"/>
          <p:cNvGraphicFramePr>
            <a:graphicFrameLocks noChangeAspect="1"/>
          </p:cNvGraphicFramePr>
          <p:nvPr>
            <p:extLst>
              <p:ext uri="{D42A27DB-BD31-4B8C-83A1-F6EECF244321}">
                <p14:modId xmlns:p14="http://schemas.microsoft.com/office/powerpoint/2010/main" val="2934066818"/>
              </p:ext>
            </p:extLst>
          </p:nvPr>
        </p:nvGraphicFramePr>
        <p:xfrm>
          <a:off x="6607713" y="1229256"/>
          <a:ext cx="149225" cy="193675"/>
        </p:xfrm>
        <a:graphic>
          <a:graphicData uri="http://schemas.openxmlformats.org/presentationml/2006/ole">
            <mc:AlternateContent xmlns:mc="http://schemas.openxmlformats.org/markup-compatibility/2006">
              <mc:Choice xmlns:v="urn:schemas-microsoft-com:vml" Requires="v">
                <p:oleObj spid="_x0000_s2636976" name="Equation" r:id="rId22" imgW="127000" imgH="165100" progId="Equation.DSMT4">
                  <p:embed/>
                </p:oleObj>
              </mc:Choice>
              <mc:Fallback>
                <p:oleObj name="Equation" r:id="rId22" imgW="127000" imgH="165100" progId="Equation.DSMT4">
                  <p:embed/>
                  <p:pic>
                    <p:nvPicPr>
                      <p:cNvPr id="0" name=""/>
                      <p:cNvPicPr>
                        <a:picLocks noChangeAspect="1" noChangeArrowheads="1"/>
                      </p:cNvPicPr>
                      <p:nvPr/>
                    </p:nvPicPr>
                    <p:blipFill>
                      <a:blip r:embed="rId23"/>
                      <a:srcRect/>
                      <a:stretch>
                        <a:fillRect/>
                      </a:stretch>
                    </p:blipFill>
                    <p:spPr bwMode="auto">
                      <a:xfrm>
                        <a:off x="6607713" y="1229256"/>
                        <a:ext cx="149225" cy="193675"/>
                      </a:xfrm>
                      <a:prstGeom prst="rect">
                        <a:avLst/>
                      </a:prstGeom>
                      <a:noFill/>
                      <a:ln>
                        <a:noFill/>
                      </a:ln>
                      <a:effectLst/>
                    </p:spPr>
                  </p:pic>
                </p:oleObj>
              </mc:Fallback>
            </mc:AlternateContent>
          </a:graphicData>
        </a:graphic>
      </p:graphicFrame>
      <p:graphicFrame>
        <p:nvGraphicFramePr>
          <p:cNvPr id="176" name="Object 2"/>
          <p:cNvGraphicFramePr>
            <a:graphicFrameLocks noChangeAspect="1"/>
          </p:cNvGraphicFramePr>
          <p:nvPr>
            <p:extLst>
              <p:ext uri="{D42A27DB-BD31-4B8C-83A1-F6EECF244321}">
                <p14:modId xmlns:p14="http://schemas.microsoft.com/office/powerpoint/2010/main" val="1832568092"/>
              </p:ext>
            </p:extLst>
          </p:nvPr>
        </p:nvGraphicFramePr>
        <p:xfrm>
          <a:off x="5649690" y="2284834"/>
          <a:ext cx="149225" cy="193675"/>
        </p:xfrm>
        <a:graphic>
          <a:graphicData uri="http://schemas.openxmlformats.org/presentationml/2006/ole">
            <mc:AlternateContent xmlns:mc="http://schemas.openxmlformats.org/markup-compatibility/2006">
              <mc:Choice xmlns:v="urn:schemas-microsoft-com:vml" Requires="v">
                <p:oleObj spid="_x0000_s2636977" name="Equation" r:id="rId24" imgW="127000" imgH="165100" progId="Equation.DSMT4">
                  <p:embed/>
                </p:oleObj>
              </mc:Choice>
              <mc:Fallback>
                <p:oleObj name="Equation" r:id="rId24" imgW="127000" imgH="165100" progId="Equation.DSMT4">
                  <p:embed/>
                  <p:pic>
                    <p:nvPicPr>
                      <p:cNvPr id="0" name=""/>
                      <p:cNvPicPr>
                        <a:picLocks noChangeAspect="1" noChangeArrowheads="1"/>
                      </p:cNvPicPr>
                      <p:nvPr/>
                    </p:nvPicPr>
                    <p:blipFill>
                      <a:blip r:embed="rId25"/>
                      <a:srcRect/>
                      <a:stretch>
                        <a:fillRect/>
                      </a:stretch>
                    </p:blipFill>
                    <p:spPr bwMode="auto">
                      <a:xfrm>
                        <a:off x="5649690" y="2284834"/>
                        <a:ext cx="149225" cy="193675"/>
                      </a:xfrm>
                      <a:prstGeom prst="rect">
                        <a:avLst/>
                      </a:prstGeom>
                      <a:noFill/>
                      <a:ln>
                        <a:noFill/>
                      </a:ln>
                      <a:effectLst/>
                    </p:spPr>
                  </p:pic>
                </p:oleObj>
              </mc:Fallback>
            </mc:AlternateContent>
          </a:graphicData>
        </a:graphic>
      </p:graphicFrame>
      <p:graphicFrame>
        <p:nvGraphicFramePr>
          <p:cNvPr id="177" name="Object 2"/>
          <p:cNvGraphicFramePr>
            <a:graphicFrameLocks noChangeAspect="1"/>
          </p:cNvGraphicFramePr>
          <p:nvPr>
            <p:extLst>
              <p:ext uri="{D42A27DB-BD31-4B8C-83A1-F6EECF244321}">
                <p14:modId xmlns:p14="http://schemas.microsoft.com/office/powerpoint/2010/main" val="3912391612"/>
              </p:ext>
            </p:extLst>
          </p:nvPr>
        </p:nvGraphicFramePr>
        <p:xfrm>
          <a:off x="7355384" y="4872231"/>
          <a:ext cx="963612" cy="349250"/>
        </p:xfrm>
        <a:graphic>
          <a:graphicData uri="http://schemas.openxmlformats.org/presentationml/2006/ole">
            <mc:AlternateContent xmlns:mc="http://schemas.openxmlformats.org/markup-compatibility/2006">
              <mc:Choice xmlns:v="urn:schemas-microsoft-com:vml" Requires="v">
                <p:oleObj spid="_x0000_s2636978" name="Equation" r:id="rId26" imgW="558800" imgH="203200" progId="Equation.DSMT4">
                  <p:embed/>
                </p:oleObj>
              </mc:Choice>
              <mc:Fallback>
                <p:oleObj name="Equation" r:id="rId26" imgW="558800" imgH="203200" progId="Equation.DSMT4">
                  <p:embed/>
                  <p:pic>
                    <p:nvPicPr>
                      <p:cNvPr id="0" name=""/>
                      <p:cNvPicPr>
                        <a:picLocks noChangeAspect="1" noChangeArrowheads="1"/>
                      </p:cNvPicPr>
                      <p:nvPr/>
                    </p:nvPicPr>
                    <p:blipFill>
                      <a:blip r:embed="rId27"/>
                      <a:srcRect/>
                      <a:stretch>
                        <a:fillRect/>
                      </a:stretch>
                    </p:blipFill>
                    <p:spPr bwMode="auto">
                      <a:xfrm>
                        <a:off x="7355384" y="4872231"/>
                        <a:ext cx="963612" cy="349250"/>
                      </a:xfrm>
                      <a:prstGeom prst="rect">
                        <a:avLst/>
                      </a:prstGeom>
                      <a:noFill/>
                      <a:ln>
                        <a:noFill/>
                      </a:ln>
                      <a:effectLst/>
                    </p:spPr>
                  </p:pic>
                </p:oleObj>
              </mc:Fallback>
            </mc:AlternateContent>
          </a:graphicData>
        </a:graphic>
      </p:graphicFrame>
      <p:sp>
        <p:nvSpPr>
          <p:cNvPr id="178" name="TextBox 177"/>
          <p:cNvSpPr txBox="1"/>
          <p:nvPr/>
        </p:nvSpPr>
        <p:spPr>
          <a:xfrm>
            <a:off x="532275" y="5189731"/>
            <a:ext cx="3544425" cy="400110"/>
          </a:xfrm>
          <a:prstGeom prst="rect">
            <a:avLst/>
          </a:prstGeom>
          <a:noFill/>
        </p:spPr>
        <p:txBody>
          <a:bodyPr wrap="square" rtlCol="0">
            <a:spAutoFit/>
          </a:bodyPr>
          <a:lstStyle/>
          <a:p>
            <a:r>
              <a:rPr lang="en-US" sz="2000" dirty="0">
                <a:solidFill>
                  <a:srgbClr val="FF0000"/>
                </a:solidFill>
                <a:latin typeface="Apple Chancery"/>
                <a:cs typeface="Apple Chancery"/>
              </a:rPr>
              <a:t>c.) What will </a:t>
            </a:r>
            <a:r>
              <a:rPr lang="en-US" sz="2000" dirty="0">
                <a:latin typeface="Times New Roman"/>
                <a:cs typeface="Times New Roman"/>
              </a:rPr>
              <a:t>the </a:t>
            </a:r>
            <a:r>
              <a:rPr lang="en-US" sz="2000" dirty="0">
                <a:solidFill>
                  <a:srgbClr val="0000FF"/>
                </a:solidFill>
                <a:latin typeface="Times New Roman"/>
                <a:cs typeface="Times New Roman"/>
              </a:rPr>
              <a:t>ammeter read</a:t>
            </a:r>
            <a:r>
              <a:rPr lang="en-US" sz="2000" dirty="0">
                <a:latin typeface="Times New Roman"/>
                <a:cs typeface="Times New Roman"/>
              </a:rPr>
              <a:t>?</a:t>
            </a:r>
          </a:p>
        </p:txBody>
      </p:sp>
      <p:sp>
        <p:nvSpPr>
          <p:cNvPr id="179" name="TextBox 178"/>
          <p:cNvSpPr txBox="1"/>
          <p:nvPr/>
        </p:nvSpPr>
        <p:spPr>
          <a:xfrm>
            <a:off x="1022365" y="5510605"/>
            <a:ext cx="7878748" cy="1015663"/>
          </a:xfrm>
          <a:prstGeom prst="rect">
            <a:avLst/>
          </a:prstGeom>
          <a:noFill/>
        </p:spPr>
        <p:txBody>
          <a:bodyPr wrap="square" rtlCol="0">
            <a:spAutoFit/>
          </a:bodyPr>
          <a:lstStyle/>
          <a:p>
            <a:r>
              <a:rPr lang="en-US" sz="2000" i="1" dirty="0">
                <a:solidFill>
                  <a:srgbClr val="FF0000"/>
                </a:solidFill>
                <a:latin typeface="Apple Chancery"/>
                <a:cs typeface="Apple Chancery"/>
              </a:rPr>
              <a:t>Some amount of </a:t>
            </a:r>
            <a:r>
              <a:rPr lang="en-US" sz="2000" dirty="0">
                <a:latin typeface="Times New Roman"/>
                <a:cs typeface="Times New Roman"/>
              </a:rPr>
              <a:t>current is being drawn from the power supply.  Being in the same branch as </a:t>
            </a:r>
            <a:r>
              <a:rPr lang="en-US" sz="2000" i="1" dirty="0">
                <a:solidFill>
                  <a:srgbClr val="008000"/>
                </a:solidFill>
                <a:latin typeface="Times New Roman"/>
                <a:cs typeface="Times New Roman"/>
              </a:rPr>
              <a:t>Points a</a:t>
            </a:r>
            <a:r>
              <a:rPr lang="en-US" sz="2000" dirty="0">
                <a:latin typeface="Times New Roman"/>
                <a:cs typeface="Times New Roman"/>
              </a:rPr>
              <a:t>, </a:t>
            </a:r>
            <a:r>
              <a:rPr lang="en-US" sz="2000" i="1" dirty="0">
                <a:solidFill>
                  <a:srgbClr val="008000"/>
                </a:solidFill>
                <a:latin typeface="Times New Roman"/>
                <a:cs typeface="Times New Roman"/>
              </a:rPr>
              <a:t>b</a:t>
            </a:r>
            <a:r>
              <a:rPr lang="en-US" sz="2000" dirty="0">
                <a:latin typeface="Times New Roman"/>
                <a:cs typeface="Times New Roman"/>
              </a:rPr>
              <a:t> and </a:t>
            </a:r>
            <a:r>
              <a:rPr lang="en-US" sz="2000" i="1" dirty="0">
                <a:solidFill>
                  <a:srgbClr val="008000"/>
                </a:solidFill>
                <a:latin typeface="Times New Roman"/>
                <a:cs typeface="Times New Roman"/>
              </a:rPr>
              <a:t>g</a:t>
            </a:r>
            <a:r>
              <a:rPr lang="en-US" sz="2000" dirty="0">
                <a:latin typeface="Times New Roman"/>
                <a:cs typeface="Times New Roman"/>
              </a:rPr>
              <a:t>, it will be the same for all three points.  It will also be the </a:t>
            </a:r>
            <a:r>
              <a:rPr lang="en-US" sz="2000" dirty="0">
                <a:solidFill>
                  <a:srgbClr val="0000FF"/>
                </a:solidFill>
                <a:latin typeface="Times New Roman"/>
                <a:cs typeface="Times New Roman"/>
              </a:rPr>
              <a:t>current through the ammeter</a:t>
            </a:r>
            <a:r>
              <a:rPr lang="en-US" sz="2000" dirty="0">
                <a:latin typeface="Times New Roman"/>
                <a:cs typeface="Times New Roman"/>
              </a:rPr>
              <a:t>.  So how do we get that?  </a:t>
            </a:r>
          </a:p>
        </p:txBody>
      </p:sp>
      <p:grpSp>
        <p:nvGrpSpPr>
          <p:cNvPr id="180" name="Group 179"/>
          <p:cNvGrpSpPr/>
          <p:nvPr/>
        </p:nvGrpSpPr>
        <p:grpSpPr>
          <a:xfrm rot="5400000">
            <a:off x="5692331" y="1367753"/>
            <a:ext cx="308298" cy="304915"/>
            <a:chOff x="6610027" y="3162302"/>
            <a:chExt cx="308298" cy="304915"/>
          </a:xfrm>
        </p:grpSpPr>
        <p:cxnSp>
          <p:nvCxnSpPr>
            <p:cNvPr id="181" name="Straight Arrow Connector 180"/>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82" name="Freeform 181"/>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183" name="Object 2"/>
          <p:cNvGraphicFramePr>
            <a:graphicFrameLocks noChangeAspect="1"/>
          </p:cNvGraphicFramePr>
          <p:nvPr>
            <p:extLst>
              <p:ext uri="{D42A27DB-BD31-4B8C-83A1-F6EECF244321}">
                <p14:modId xmlns:p14="http://schemas.microsoft.com/office/powerpoint/2010/main" val="2654758591"/>
              </p:ext>
            </p:extLst>
          </p:nvPr>
        </p:nvGraphicFramePr>
        <p:xfrm>
          <a:off x="5720632" y="1340400"/>
          <a:ext cx="239713" cy="350837"/>
        </p:xfrm>
        <a:graphic>
          <a:graphicData uri="http://schemas.openxmlformats.org/presentationml/2006/ole">
            <mc:AlternateContent xmlns:mc="http://schemas.openxmlformats.org/markup-compatibility/2006">
              <mc:Choice xmlns:v="urn:schemas-microsoft-com:vml" Requires="v">
                <p:oleObj spid="_x0000_s2636979" name="Equation" r:id="rId28" imgW="139700" imgH="203200" progId="Equation.DSMT4">
                  <p:embed/>
                </p:oleObj>
              </mc:Choice>
              <mc:Fallback>
                <p:oleObj name="Equation" r:id="rId28" imgW="139700" imgH="203200" progId="Equation.DSMT4">
                  <p:embed/>
                  <p:pic>
                    <p:nvPicPr>
                      <p:cNvPr id="0" name=""/>
                      <p:cNvPicPr>
                        <a:picLocks noChangeAspect="1" noChangeArrowheads="1"/>
                      </p:cNvPicPr>
                      <p:nvPr/>
                    </p:nvPicPr>
                    <p:blipFill>
                      <a:blip r:embed="rId7"/>
                      <a:srcRect/>
                      <a:stretch>
                        <a:fillRect/>
                      </a:stretch>
                    </p:blipFill>
                    <p:spPr bwMode="auto">
                      <a:xfrm>
                        <a:off x="5720632" y="1340400"/>
                        <a:ext cx="239713" cy="350837"/>
                      </a:xfrm>
                      <a:prstGeom prst="rect">
                        <a:avLst/>
                      </a:prstGeom>
                      <a:noFill/>
                      <a:ln>
                        <a:noFill/>
                      </a:ln>
                      <a:effectLst/>
                    </p:spPr>
                  </p:pic>
                </p:oleObj>
              </mc:Fallback>
            </mc:AlternateContent>
          </a:graphicData>
        </a:graphic>
      </p:graphicFrame>
      <p:graphicFrame>
        <p:nvGraphicFramePr>
          <p:cNvPr id="185" name="Object 2"/>
          <p:cNvGraphicFramePr>
            <a:graphicFrameLocks noChangeAspect="1"/>
          </p:cNvGraphicFramePr>
          <p:nvPr>
            <p:extLst>
              <p:ext uri="{D42A27DB-BD31-4B8C-83A1-F6EECF244321}">
                <p14:modId xmlns:p14="http://schemas.microsoft.com/office/powerpoint/2010/main" val="2673038566"/>
              </p:ext>
            </p:extLst>
          </p:nvPr>
        </p:nvGraphicFramePr>
        <p:xfrm>
          <a:off x="946150" y="1352550"/>
          <a:ext cx="898525" cy="284163"/>
        </p:xfrm>
        <a:graphic>
          <a:graphicData uri="http://schemas.openxmlformats.org/presentationml/2006/ole">
            <mc:AlternateContent xmlns:mc="http://schemas.openxmlformats.org/markup-compatibility/2006">
              <mc:Choice xmlns:v="urn:schemas-microsoft-com:vml" Requires="v">
                <p:oleObj spid="_x0000_s2636980" name="Equation" r:id="rId29" imgW="520700" imgH="165100" progId="Equation.DSMT4">
                  <p:embed/>
                </p:oleObj>
              </mc:Choice>
              <mc:Fallback>
                <p:oleObj name="Equation" r:id="rId29" imgW="520700" imgH="165100" progId="Equation.DSMT4">
                  <p:embed/>
                  <p:pic>
                    <p:nvPicPr>
                      <p:cNvPr id="0" name=""/>
                      <p:cNvPicPr>
                        <a:picLocks noChangeAspect="1" noChangeArrowheads="1"/>
                      </p:cNvPicPr>
                      <p:nvPr/>
                    </p:nvPicPr>
                    <p:blipFill>
                      <a:blip r:embed="rId30"/>
                      <a:srcRect/>
                      <a:stretch>
                        <a:fillRect/>
                      </a:stretch>
                    </p:blipFill>
                    <p:spPr bwMode="auto">
                      <a:xfrm>
                        <a:off x="946150" y="1352550"/>
                        <a:ext cx="898525" cy="2841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0922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dissolve">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dissolv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0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6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1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6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dissolve">
                                      <p:cBhvr>
                                        <p:cTn id="29" dur="500"/>
                                        <p:tgtEl>
                                          <p:spTgt spid="76"/>
                                        </p:tgtEl>
                                      </p:cBhvr>
                                    </p:animEffect>
                                  </p:childTnLst>
                                </p:cTn>
                              </p:par>
                              <p:par>
                                <p:cTn id="30" presetID="9" presetClass="entr" presetSubtype="0" fill="hold" nodeType="with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dissolve">
                                      <p:cBhvr>
                                        <p:cTn id="32" dur="500"/>
                                        <p:tgtEl>
                                          <p:spTgt spid="13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4"/>
                                        </p:tgtEl>
                                        <p:attrNameLst>
                                          <p:attrName>style.visibility</p:attrName>
                                        </p:attrNameLst>
                                      </p:cBhvr>
                                      <p:to>
                                        <p:strVal val="visible"/>
                                      </p:to>
                                    </p:set>
                                    <p:animEffect transition="in" filter="dissolve">
                                      <p:cBhvr>
                                        <p:cTn id="37" dur="500"/>
                                        <p:tgtEl>
                                          <p:spTgt spid="184"/>
                                        </p:tgtEl>
                                      </p:cBhvr>
                                    </p:animEffect>
                                  </p:childTnLst>
                                </p:cTn>
                              </p:par>
                              <p:par>
                                <p:cTn id="38" presetID="9" presetClass="entr" presetSubtype="0" fill="hold" nodeType="withEffect">
                                  <p:stCondLst>
                                    <p:cond delay="0"/>
                                  </p:stCondLst>
                                  <p:childTnLst>
                                    <p:set>
                                      <p:cBhvr>
                                        <p:cTn id="39" dur="1" fill="hold">
                                          <p:stCondLst>
                                            <p:cond delay="0"/>
                                          </p:stCondLst>
                                        </p:cTn>
                                        <p:tgtEl>
                                          <p:spTgt spid="177"/>
                                        </p:tgtEl>
                                        <p:attrNameLst>
                                          <p:attrName>style.visibility</p:attrName>
                                        </p:attrNameLst>
                                      </p:cBhvr>
                                      <p:to>
                                        <p:strVal val="visible"/>
                                      </p:to>
                                    </p:set>
                                    <p:animEffect transition="in" filter="dissolve">
                                      <p:cBhvr>
                                        <p:cTn id="40" dur="500"/>
                                        <p:tgtEl>
                                          <p:spTgt spid="17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8"/>
                                        </p:tgtEl>
                                        <p:attrNameLst>
                                          <p:attrName>style.visibility</p:attrName>
                                        </p:attrNameLst>
                                      </p:cBhvr>
                                      <p:to>
                                        <p:strVal val="visible"/>
                                      </p:to>
                                    </p:set>
                                    <p:animEffect transition="in" filter="dissolve">
                                      <p:cBhvr>
                                        <p:cTn id="45" dur="500"/>
                                        <p:tgtEl>
                                          <p:spTgt spid="17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dissolve">
                                      <p:cBhvr>
                                        <p:cTn id="50" dur="500"/>
                                        <p:tgtEl>
                                          <p:spTgt spid="13"/>
                                        </p:tgtEl>
                                      </p:cBhvr>
                                    </p:animEffect>
                                  </p:childTnLst>
                                </p:cTn>
                              </p:par>
                              <p:par>
                                <p:cTn id="51" presetID="9" presetClass="entr" presetSubtype="0" fill="hold"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dissolve">
                                      <p:cBhvr>
                                        <p:cTn id="53" dur="500"/>
                                        <p:tgtEl>
                                          <p:spTgt spid="70"/>
                                        </p:tgtEl>
                                      </p:cBhvr>
                                    </p:animEffect>
                                  </p:childTnLst>
                                </p:cTn>
                              </p:par>
                              <p:par>
                                <p:cTn id="54" presetID="9" presetClass="entr" presetSubtype="0" fill="hold" nodeType="withEffect">
                                  <p:stCondLst>
                                    <p:cond delay="0"/>
                                  </p:stCondLst>
                                  <p:childTnLst>
                                    <p:set>
                                      <p:cBhvr>
                                        <p:cTn id="55" dur="1" fill="hold">
                                          <p:stCondLst>
                                            <p:cond delay="0"/>
                                          </p:stCondLst>
                                        </p:cTn>
                                        <p:tgtEl>
                                          <p:spTgt spid="176"/>
                                        </p:tgtEl>
                                        <p:attrNameLst>
                                          <p:attrName>style.visibility</p:attrName>
                                        </p:attrNameLst>
                                      </p:cBhvr>
                                      <p:to>
                                        <p:strVal val="visible"/>
                                      </p:to>
                                    </p:set>
                                    <p:animEffect transition="in" filter="dissolve">
                                      <p:cBhvr>
                                        <p:cTn id="56" dur="500"/>
                                        <p:tgtEl>
                                          <p:spTgt spid="176"/>
                                        </p:tgtEl>
                                      </p:cBhvr>
                                    </p:animEffect>
                                  </p:childTnLst>
                                </p:cTn>
                              </p:par>
                              <p:par>
                                <p:cTn id="57" presetID="9" presetClass="entr" presetSubtype="0" fill="hold" nodeType="withEffect">
                                  <p:stCondLst>
                                    <p:cond delay="0"/>
                                  </p:stCondLst>
                                  <p:childTnLst>
                                    <p:set>
                                      <p:cBhvr>
                                        <p:cTn id="58" dur="1" fill="hold">
                                          <p:stCondLst>
                                            <p:cond delay="0"/>
                                          </p:stCondLst>
                                        </p:cTn>
                                        <p:tgtEl>
                                          <p:spTgt spid="170"/>
                                        </p:tgtEl>
                                        <p:attrNameLst>
                                          <p:attrName>style.visibility</p:attrName>
                                        </p:attrNameLst>
                                      </p:cBhvr>
                                      <p:to>
                                        <p:strVal val="visible"/>
                                      </p:to>
                                    </p:set>
                                    <p:animEffect transition="in" filter="dissolve">
                                      <p:cBhvr>
                                        <p:cTn id="59" dur="500"/>
                                        <p:tgtEl>
                                          <p:spTgt spid="170"/>
                                        </p:tgtEl>
                                      </p:cBhvr>
                                    </p:animEffect>
                                  </p:childTnLst>
                                </p:cTn>
                              </p:par>
                              <p:par>
                                <p:cTn id="60" presetID="9" presetClass="entr" presetSubtype="0" fill="hold" nodeType="withEffect">
                                  <p:stCondLst>
                                    <p:cond delay="0"/>
                                  </p:stCondLst>
                                  <p:childTnLst>
                                    <p:set>
                                      <p:cBhvr>
                                        <p:cTn id="61" dur="1" fill="hold">
                                          <p:stCondLst>
                                            <p:cond delay="0"/>
                                          </p:stCondLst>
                                        </p:cTn>
                                        <p:tgtEl>
                                          <p:spTgt spid="180"/>
                                        </p:tgtEl>
                                        <p:attrNameLst>
                                          <p:attrName>style.visibility</p:attrName>
                                        </p:attrNameLst>
                                      </p:cBhvr>
                                      <p:to>
                                        <p:strVal val="visible"/>
                                      </p:to>
                                    </p:set>
                                    <p:animEffect transition="in" filter="dissolve">
                                      <p:cBhvr>
                                        <p:cTn id="62" dur="500"/>
                                        <p:tgtEl>
                                          <p:spTgt spid="180"/>
                                        </p:tgtEl>
                                      </p:cBhvr>
                                    </p:animEffect>
                                  </p:childTnLst>
                                </p:cTn>
                              </p:par>
                              <p:par>
                                <p:cTn id="63" presetID="9" presetClass="entr" presetSubtype="0" fill="hold" nodeType="withEffect">
                                  <p:stCondLst>
                                    <p:cond delay="0"/>
                                  </p:stCondLst>
                                  <p:childTnLst>
                                    <p:set>
                                      <p:cBhvr>
                                        <p:cTn id="64" dur="1" fill="hold">
                                          <p:stCondLst>
                                            <p:cond delay="0"/>
                                          </p:stCondLst>
                                        </p:cTn>
                                        <p:tgtEl>
                                          <p:spTgt spid="183"/>
                                        </p:tgtEl>
                                        <p:attrNameLst>
                                          <p:attrName>style.visibility</p:attrName>
                                        </p:attrNameLst>
                                      </p:cBhvr>
                                      <p:to>
                                        <p:strVal val="visible"/>
                                      </p:to>
                                    </p:set>
                                    <p:animEffect transition="in" filter="dissolve">
                                      <p:cBhvr>
                                        <p:cTn id="65" dur="500"/>
                                        <p:tgtEl>
                                          <p:spTgt spid="183"/>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79"/>
                                        </p:tgtEl>
                                        <p:attrNameLst>
                                          <p:attrName>style.visibility</p:attrName>
                                        </p:attrNameLst>
                                      </p:cBhvr>
                                      <p:to>
                                        <p:strVal val="visible"/>
                                      </p:to>
                                    </p:set>
                                    <p:animEffect transition="in" filter="dissolve">
                                      <p:cBhvr>
                                        <p:cTn id="68"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74" grpId="0"/>
      <p:bldP spid="175" grpId="0"/>
      <p:bldP spid="76" grpId="0"/>
      <p:bldP spid="107" grpId="0" animBg="1"/>
      <p:bldP spid="109" grpId="0" animBg="1"/>
      <p:bldP spid="110" grpId="0" animBg="1"/>
      <p:bldP spid="178" grpId="0"/>
      <p:bldP spid="17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9" name="Object 2"/>
          <p:cNvGraphicFramePr>
            <a:graphicFrameLocks noChangeAspect="1"/>
          </p:cNvGraphicFramePr>
          <p:nvPr>
            <p:extLst>
              <p:ext uri="{D42A27DB-BD31-4B8C-83A1-F6EECF244321}">
                <p14:modId xmlns:p14="http://schemas.microsoft.com/office/powerpoint/2010/main" val="3727898733"/>
              </p:ext>
            </p:extLst>
          </p:nvPr>
        </p:nvGraphicFramePr>
        <p:xfrm>
          <a:off x="1466426" y="2933821"/>
          <a:ext cx="4273550" cy="1965325"/>
        </p:xfrm>
        <a:graphic>
          <a:graphicData uri="http://schemas.openxmlformats.org/presentationml/2006/ole">
            <mc:AlternateContent xmlns:mc="http://schemas.openxmlformats.org/markup-compatibility/2006">
              <mc:Choice xmlns:v="urn:schemas-microsoft-com:vml" Requires="v">
                <p:oleObj spid="_x0000_s2600364" name="Equation" r:id="rId4" imgW="2489200" imgH="1143000" progId="Equation.DSMT4">
                  <p:embed/>
                </p:oleObj>
              </mc:Choice>
              <mc:Fallback>
                <p:oleObj name="Equation" r:id="rId4" imgW="2489200" imgH="1143000" progId="Equation.DSMT4">
                  <p:embed/>
                  <p:pic>
                    <p:nvPicPr>
                      <p:cNvPr id="0" name=""/>
                      <p:cNvPicPr>
                        <a:picLocks noChangeAspect="1" noChangeArrowheads="1"/>
                      </p:cNvPicPr>
                      <p:nvPr/>
                    </p:nvPicPr>
                    <p:blipFill>
                      <a:blip r:embed="rId5"/>
                      <a:srcRect/>
                      <a:stretch>
                        <a:fillRect/>
                      </a:stretch>
                    </p:blipFill>
                    <p:spPr bwMode="auto">
                      <a:xfrm>
                        <a:off x="1466426" y="2933821"/>
                        <a:ext cx="4273550" cy="1965325"/>
                      </a:xfrm>
                      <a:prstGeom prst="rect">
                        <a:avLst/>
                      </a:prstGeom>
                      <a:noFill/>
                      <a:ln>
                        <a:noFill/>
                      </a:ln>
                      <a:effectLst/>
                    </p:spPr>
                  </p:pic>
                </p:oleObj>
              </mc:Fallback>
            </mc:AlternateContent>
          </a:graphicData>
        </a:graphic>
      </p:graphicFrame>
      <p:sp>
        <p:nvSpPr>
          <p:cNvPr id="175" name="TextBox 174"/>
          <p:cNvSpPr txBox="1"/>
          <p:nvPr/>
        </p:nvSpPr>
        <p:spPr>
          <a:xfrm>
            <a:off x="240175" y="472986"/>
            <a:ext cx="4750308" cy="400110"/>
          </a:xfrm>
          <a:prstGeom prst="rect">
            <a:avLst/>
          </a:prstGeom>
          <a:noFill/>
        </p:spPr>
        <p:txBody>
          <a:bodyPr wrap="square" rtlCol="0">
            <a:spAutoFit/>
          </a:bodyPr>
          <a:lstStyle/>
          <a:p>
            <a:r>
              <a:rPr lang="en-US" sz="2000" dirty="0">
                <a:solidFill>
                  <a:srgbClr val="FF0000"/>
                </a:solidFill>
                <a:latin typeface="Apple Chancery"/>
                <a:cs typeface="Apple Chancery"/>
              </a:rPr>
              <a:t>c.) ammeter?</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a:t>
            </a:r>
          </a:p>
        </p:txBody>
      </p:sp>
      <p:sp>
        <p:nvSpPr>
          <p:cNvPr id="179" name="TextBox 178"/>
          <p:cNvSpPr txBox="1"/>
          <p:nvPr/>
        </p:nvSpPr>
        <p:spPr>
          <a:xfrm>
            <a:off x="758005" y="4986851"/>
            <a:ext cx="7878748" cy="400110"/>
          </a:xfrm>
          <a:prstGeom prst="rect">
            <a:avLst/>
          </a:prstGeom>
          <a:noFill/>
        </p:spPr>
        <p:txBody>
          <a:bodyPr wrap="square" rtlCol="0">
            <a:spAutoFit/>
          </a:bodyPr>
          <a:lstStyle/>
          <a:p>
            <a:r>
              <a:rPr lang="en-US" sz="2000" i="1" dirty="0">
                <a:solidFill>
                  <a:srgbClr val="FF0000"/>
                </a:solidFill>
                <a:latin typeface="Apple Chancery"/>
                <a:cs typeface="Apple Chancery"/>
              </a:rPr>
              <a:t>Using </a:t>
            </a:r>
            <a:r>
              <a:rPr lang="en-US" sz="2000" dirty="0">
                <a:latin typeface="Times New Roman"/>
                <a:cs typeface="Times New Roman"/>
              </a:rPr>
              <a:t>the       circuit:</a:t>
            </a:r>
          </a:p>
        </p:txBody>
      </p:sp>
      <p:grpSp>
        <p:nvGrpSpPr>
          <p:cNvPr id="79" name="Group 78"/>
          <p:cNvGrpSpPr/>
          <p:nvPr/>
        </p:nvGrpSpPr>
        <p:grpSpPr>
          <a:xfrm>
            <a:off x="5637300" y="2172000"/>
            <a:ext cx="308298" cy="304915"/>
            <a:chOff x="6610027" y="3162302"/>
            <a:chExt cx="308298" cy="304915"/>
          </a:xfrm>
        </p:grpSpPr>
        <p:cxnSp>
          <p:nvCxnSpPr>
            <p:cNvPr id="80" name="Straight Arrow Connector 79"/>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81" name="Freeform 80"/>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82" name="Object 2"/>
          <p:cNvGraphicFramePr>
            <a:graphicFrameLocks noChangeAspect="1"/>
          </p:cNvGraphicFramePr>
          <p:nvPr>
            <p:extLst>
              <p:ext uri="{D42A27DB-BD31-4B8C-83A1-F6EECF244321}">
                <p14:modId xmlns:p14="http://schemas.microsoft.com/office/powerpoint/2010/main" val="3213620076"/>
              </p:ext>
            </p:extLst>
          </p:nvPr>
        </p:nvGraphicFramePr>
        <p:xfrm>
          <a:off x="5678063" y="2108502"/>
          <a:ext cx="239713" cy="350837"/>
        </p:xfrm>
        <a:graphic>
          <a:graphicData uri="http://schemas.openxmlformats.org/presentationml/2006/ole">
            <mc:AlternateContent xmlns:mc="http://schemas.openxmlformats.org/markup-compatibility/2006">
              <mc:Choice xmlns:v="urn:schemas-microsoft-com:vml" Requires="v">
                <p:oleObj spid="_x0000_s2600365" name="Equation" r:id="rId6" imgW="139700" imgH="203200" progId="Equation.DSMT4">
                  <p:embed/>
                </p:oleObj>
              </mc:Choice>
              <mc:Fallback>
                <p:oleObj name="Equation" r:id="rId6" imgW="139700" imgH="203200" progId="Equation.DSMT4">
                  <p:embed/>
                  <p:pic>
                    <p:nvPicPr>
                      <p:cNvPr id="0" name=""/>
                      <p:cNvPicPr>
                        <a:picLocks noChangeAspect="1" noChangeArrowheads="1"/>
                      </p:cNvPicPr>
                      <p:nvPr/>
                    </p:nvPicPr>
                    <p:blipFill>
                      <a:blip r:embed="rId7"/>
                      <a:srcRect/>
                      <a:stretch>
                        <a:fillRect/>
                      </a:stretch>
                    </p:blipFill>
                    <p:spPr bwMode="auto">
                      <a:xfrm>
                        <a:off x="5678063" y="2108502"/>
                        <a:ext cx="239713" cy="350837"/>
                      </a:xfrm>
                      <a:prstGeom prst="rect">
                        <a:avLst/>
                      </a:prstGeom>
                      <a:noFill/>
                      <a:ln>
                        <a:noFill/>
                      </a:ln>
                      <a:effectLst/>
                    </p:spPr>
                  </p:pic>
                </p:oleObj>
              </mc:Fallback>
            </mc:AlternateContent>
          </a:graphicData>
        </a:graphic>
      </p:graphicFrame>
      <p:graphicFrame>
        <p:nvGraphicFramePr>
          <p:cNvPr id="83" name="Object 2"/>
          <p:cNvGraphicFramePr>
            <a:graphicFrameLocks noChangeAspect="1"/>
          </p:cNvGraphicFramePr>
          <p:nvPr>
            <p:extLst>
              <p:ext uri="{D42A27DB-BD31-4B8C-83A1-F6EECF244321}">
                <p14:modId xmlns:p14="http://schemas.microsoft.com/office/powerpoint/2010/main" val="2859703341"/>
              </p:ext>
            </p:extLst>
          </p:nvPr>
        </p:nvGraphicFramePr>
        <p:xfrm>
          <a:off x="6097954" y="399134"/>
          <a:ext cx="327025" cy="349250"/>
        </p:xfrm>
        <a:graphic>
          <a:graphicData uri="http://schemas.openxmlformats.org/presentationml/2006/ole">
            <mc:AlternateContent xmlns:mc="http://schemas.openxmlformats.org/markup-compatibility/2006">
              <mc:Choice xmlns:v="urn:schemas-microsoft-com:vml" Requires="v">
                <p:oleObj spid="_x0000_s2600366" name="Equation" r:id="rId8" imgW="190500" imgH="203200" progId="Equation.DSMT4">
                  <p:embed/>
                </p:oleObj>
              </mc:Choice>
              <mc:Fallback>
                <p:oleObj name="Equation" r:id="rId8" imgW="190500" imgH="203200" progId="Equation.DSMT4">
                  <p:embed/>
                  <p:pic>
                    <p:nvPicPr>
                      <p:cNvPr id="0" name=""/>
                      <p:cNvPicPr>
                        <a:picLocks noChangeAspect="1" noChangeArrowheads="1"/>
                      </p:cNvPicPr>
                      <p:nvPr/>
                    </p:nvPicPr>
                    <p:blipFill>
                      <a:blip r:embed="rId9"/>
                      <a:srcRect/>
                      <a:stretch>
                        <a:fillRect/>
                      </a:stretch>
                    </p:blipFill>
                    <p:spPr bwMode="auto">
                      <a:xfrm>
                        <a:off x="6097954" y="399134"/>
                        <a:ext cx="327025" cy="349250"/>
                      </a:xfrm>
                      <a:prstGeom prst="rect">
                        <a:avLst/>
                      </a:prstGeom>
                      <a:noFill/>
                      <a:ln>
                        <a:noFill/>
                      </a:ln>
                      <a:effectLst/>
                    </p:spPr>
                  </p:pic>
                </p:oleObj>
              </mc:Fallback>
            </mc:AlternateContent>
          </a:graphicData>
        </a:graphic>
      </p:graphicFrame>
      <p:grpSp>
        <p:nvGrpSpPr>
          <p:cNvPr id="84" name="Group 40"/>
          <p:cNvGrpSpPr>
            <a:grpSpLocks/>
          </p:cNvGrpSpPr>
          <p:nvPr/>
        </p:nvGrpSpPr>
        <p:grpSpPr bwMode="auto">
          <a:xfrm>
            <a:off x="6046347" y="748384"/>
            <a:ext cx="478466" cy="299762"/>
            <a:chOff x="4320" y="1536"/>
            <a:chExt cx="384" cy="240"/>
          </a:xfrm>
        </p:grpSpPr>
        <p:sp>
          <p:nvSpPr>
            <p:cNvPr id="85"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6" name="Line 41"/>
          <p:cNvSpPr>
            <a:spLocks noChangeShapeType="1"/>
          </p:cNvSpPr>
          <p:nvPr/>
        </p:nvSpPr>
        <p:spPr bwMode="auto">
          <a:xfrm>
            <a:off x="5567881" y="928049"/>
            <a:ext cx="47846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 name="Line 42"/>
          <p:cNvSpPr>
            <a:spLocks noChangeShapeType="1"/>
          </p:cNvSpPr>
          <p:nvPr/>
        </p:nvSpPr>
        <p:spPr bwMode="auto">
          <a:xfrm>
            <a:off x="6524812" y="868481"/>
            <a:ext cx="112794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 name="Line 43"/>
          <p:cNvSpPr>
            <a:spLocks noChangeShapeType="1"/>
          </p:cNvSpPr>
          <p:nvPr/>
        </p:nvSpPr>
        <p:spPr bwMode="auto">
          <a:xfrm>
            <a:off x="7122414" y="868481"/>
            <a:ext cx="0" cy="5380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6" name="Line 44"/>
          <p:cNvSpPr>
            <a:spLocks noChangeShapeType="1"/>
          </p:cNvSpPr>
          <p:nvPr/>
        </p:nvSpPr>
        <p:spPr bwMode="auto">
          <a:xfrm>
            <a:off x="7181982" y="1884019"/>
            <a:ext cx="0" cy="65813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7" name="Line 48"/>
          <p:cNvSpPr>
            <a:spLocks noChangeShapeType="1"/>
          </p:cNvSpPr>
          <p:nvPr/>
        </p:nvSpPr>
        <p:spPr bwMode="auto">
          <a:xfrm>
            <a:off x="8575104" y="822364"/>
            <a:ext cx="0" cy="59952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39" name="Group 49"/>
          <p:cNvGrpSpPr>
            <a:grpSpLocks/>
          </p:cNvGrpSpPr>
          <p:nvPr/>
        </p:nvGrpSpPr>
        <p:grpSpPr bwMode="auto">
          <a:xfrm rot="5457964">
            <a:off x="6913446" y="1496347"/>
            <a:ext cx="477504" cy="297840"/>
            <a:chOff x="4320" y="1536"/>
            <a:chExt cx="384" cy="240"/>
          </a:xfrm>
        </p:grpSpPr>
        <p:sp>
          <p:nvSpPr>
            <p:cNvPr id="140"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1"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2"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4"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45" name="Line 74"/>
          <p:cNvSpPr>
            <a:spLocks noChangeShapeType="1"/>
          </p:cNvSpPr>
          <p:nvPr/>
        </p:nvSpPr>
        <p:spPr bwMode="auto">
          <a:xfrm>
            <a:off x="8615457" y="1883058"/>
            <a:ext cx="0" cy="65909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46" name="Group 87"/>
          <p:cNvGrpSpPr>
            <a:grpSpLocks/>
          </p:cNvGrpSpPr>
          <p:nvPr/>
        </p:nvGrpSpPr>
        <p:grpSpPr bwMode="auto">
          <a:xfrm rot="5457964">
            <a:off x="8346921" y="1494425"/>
            <a:ext cx="478466" cy="298801"/>
            <a:chOff x="4320" y="1536"/>
            <a:chExt cx="384" cy="240"/>
          </a:xfrm>
        </p:grpSpPr>
        <p:sp>
          <p:nvSpPr>
            <p:cNvPr id="147"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8"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0"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52" name="Line 93"/>
          <p:cNvSpPr>
            <a:spLocks noChangeShapeType="1"/>
          </p:cNvSpPr>
          <p:nvPr/>
        </p:nvSpPr>
        <p:spPr bwMode="auto">
          <a:xfrm flipH="1">
            <a:off x="5567881" y="2542149"/>
            <a:ext cx="30475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 name="Line 101"/>
          <p:cNvSpPr>
            <a:spLocks noChangeShapeType="1"/>
          </p:cNvSpPr>
          <p:nvPr/>
        </p:nvSpPr>
        <p:spPr bwMode="auto">
          <a:xfrm>
            <a:off x="5567881" y="928049"/>
            <a:ext cx="0" cy="71769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4" name="Line 102"/>
          <p:cNvSpPr>
            <a:spLocks noChangeShapeType="1"/>
          </p:cNvSpPr>
          <p:nvPr/>
        </p:nvSpPr>
        <p:spPr bwMode="auto">
          <a:xfrm>
            <a:off x="5270041" y="1645747"/>
            <a:ext cx="59760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 name="Line 103"/>
          <p:cNvSpPr>
            <a:spLocks noChangeShapeType="1"/>
          </p:cNvSpPr>
          <p:nvPr/>
        </p:nvSpPr>
        <p:spPr bwMode="auto">
          <a:xfrm>
            <a:off x="5508313" y="1764883"/>
            <a:ext cx="11913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6" name="Line 104"/>
          <p:cNvSpPr>
            <a:spLocks noChangeShapeType="1"/>
          </p:cNvSpPr>
          <p:nvPr/>
        </p:nvSpPr>
        <p:spPr bwMode="auto">
          <a:xfrm>
            <a:off x="5567881" y="1764883"/>
            <a:ext cx="0" cy="77726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57" name="Group 108"/>
          <p:cNvGrpSpPr>
            <a:grpSpLocks/>
          </p:cNvGrpSpPr>
          <p:nvPr/>
        </p:nvGrpSpPr>
        <p:grpSpPr bwMode="auto">
          <a:xfrm>
            <a:off x="7652761" y="684012"/>
            <a:ext cx="478466" cy="299762"/>
            <a:chOff x="4320" y="1536"/>
            <a:chExt cx="384" cy="240"/>
          </a:xfrm>
        </p:grpSpPr>
        <p:sp>
          <p:nvSpPr>
            <p:cNvPr id="15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66" name="Line 114"/>
          <p:cNvSpPr>
            <a:spLocks noChangeShapeType="1"/>
          </p:cNvSpPr>
          <p:nvPr/>
        </p:nvSpPr>
        <p:spPr bwMode="auto">
          <a:xfrm>
            <a:off x="8113933" y="822364"/>
            <a:ext cx="4611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89" name="Object 2"/>
          <p:cNvGraphicFramePr>
            <a:graphicFrameLocks noChangeAspect="1"/>
          </p:cNvGraphicFramePr>
          <p:nvPr>
            <p:extLst>
              <p:ext uri="{D42A27DB-BD31-4B8C-83A1-F6EECF244321}">
                <p14:modId xmlns:p14="http://schemas.microsoft.com/office/powerpoint/2010/main" val="1400900459"/>
              </p:ext>
            </p:extLst>
          </p:nvPr>
        </p:nvGraphicFramePr>
        <p:xfrm>
          <a:off x="7315732" y="1461907"/>
          <a:ext cx="349250" cy="349250"/>
        </p:xfrm>
        <a:graphic>
          <a:graphicData uri="http://schemas.openxmlformats.org/presentationml/2006/ole">
            <mc:AlternateContent xmlns:mc="http://schemas.openxmlformats.org/markup-compatibility/2006">
              <mc:Choice xmlns:v="urn:schemas-microsoft-com:vml" Requires="v">
                <p:oleObj spid="_x0000_s2600367" name="Equation" r:id="rId10" imgW="203200" imgH="203200" progId="Equation.DSMT4">
                  <p:embed/>
                </p:oleObj>
              </mc:Choice>
              <mc:Fallback>
                <p:oleObj name="Equation" r:id="rId10" imgW="203200" imgH="203200" progId="Equation.DSMT4">
                  <p:embed/>
                  <p:pic>
                    <p:nvPicPr>
                      <p:cNvPr id="0" name=""/>
                      <p:cNvPicPr>
                        <a:picLocks noChangeAspect="1" noChangeArrowheads="1"/>
                      </p:cNvPicPr>
                      <p:nvPr/>
                    </p:nvPicPr>
                    <p:blipFill>
                      <a:blip r:embed="rId11"/>
                      <a:srcRect/>
                      <a:stretch>
                        <a:fillRect/>
                      </a:stretch>
                    </p:blipFill>
                    <p:spPr bwMode="auto">
                      <a:xfrm>
                        <a:off x="7315732" y="1461907"/>
                        <a:ext cx="349250" cy="349250"/>
                      </a:xfrm>
                      <a:prstGeom prst="rect">
                        <a:avLst/>
                      </a:prstGeom>
                      <a:noFill/>
                      <a:ln>
                        <a:noFill/>
                      </a:ln>
                      <a:effectLst/>
                    </p:spPr>
                  </p:pic>
                </p:oleObj>
              </mc:Fallback>
            </mc:AlternateContent>
          </a:graphicData>
        </a:graphic>
      </p:graphicFrame>
      <p:graphicFrame>
        <p:nvGraphicFramePr>
          <p:cNvPr id="190" name="Object 2"/>
          <p:cNvGraphicFramePr>
            <a:graphicFrameLocks noChangeAspect="1"/>
          </p:cNvGraphicFramePr>
          <p:nvPr>
            <p:extLst>
              <p:ext uri="{D42A27DB-BD31-4B8C-83A1-F6EECF244321}">
                <p14:modId xmlns:p14="http://schemas.microsoft.com/office/powerpoint/2010/main" val="3068005484"/>
              </p:ext>
            </p:extLst>
          </p:nvPr>
        </p:nvGraphicFramePr>
        <p:xfrm>
          <a:off x="7764683" y="399134"/>
          <a:ext cx="349250" cy="349250"/>
        </p:xfrm>
        <a:graphic>
          <a:graphicData uri="http://schemas.openxmlformats.org/presentationml/2006/ole">
            <mc:AlternateContent xmlns:mc="http://schemas.openxmlformats.org/markup-compatibility/2006">
              <mc:Choice xmlns:v="urn:schemas-microsoft-com:vml" Requires="v">
                <p:oleObj spid="_x0000_s2600368" name="Equation" r:id="rId12" imgW="203200" imgH="203200" progId="Equation.DSMT4">
                  <p:embed/>
                </p:oleObj>
              </mc:Choice>
              <mc:Fallback>
                <p:oleObj name="Equation" r:id="rId12" imgW="203200" imgH="203200" progId="Equation.DSMT4">
                  <p:embed/>
                  <p:pic>
                    <p:nvPicPr>
                      <p:cNvPr id="0" name=""/>
                      <p:cNvPicPr>
                        <a:picLocks noChangeAspect="1" noChangeArrowheads="1"/>
                      </p:cNvPicPr>
                      <p:nvPr/>
                    </p:nvPicPr>
                    <p:blipFill>
                      <a:blip r:embed="rId13"/>
                      <a:srcRect/>
                      <a:stretch>
                        <a:fillRect/>
                      </a:stretch>
                    </p:blipFill>
                    <p:spPr bwMode="auto">
                      <a:xfrm>
                        <a:off x="7764683" y="399134"/>
                        <a:ext cx="349250" cy="349250"/>
                      </a:xfrm>
                      <a:prstGeom prst="rect">
                        <a:avLst/>
                      </a:prstGeom>
                      <a:noFill/>
                      <a:ln>
                        <a:noFill/>
                      </a:ln>
                      <a:effectLst/>
                    </p:spPr>
                  </p:pic>
                </p:oleObj>
              </mc:Fallback>
            </mc:AlternateContent>
          </a:graphicData>
        </a:graphic>
      </p:graphicFrame>
      <p:graphicFrame>
        <p:nvGraphicFramePr>
          <p:cNvPr id="191" name="Object 2"/>
          <p:cNvGraphicFramePr>
            <a:graphicFrameLocks noChangeAspect="1"/>
          </p:cNvGraphicFramePr>
          <p:nvPr>
            <p:extLst>
              <p:ext uri="{D42A27DB-BD31-4B8C-83A1-F6EECF244321}">
                <p14:modId xmlns:p14="http://schemas.microsoft.com/office/powerpoint/2010/main" val="2887526518"/>
              </p:ext>
            </p:extLst>
          </p:nvPr>
        </p:nvGraphicFramePr>
        <p:xfrm>
          <a:off x="8703193" y="1486200"/>
          <a:ext cx="371475" cy="349250"/>
        </p:xfrm>
        <a:graphic>
          <a:graphicData uri="http://schemas.openxmlformats.org/presentationml/2006/ole">
            <mc:AlternateContent xmlns:mc="http://schemas.openxmlformats.org/markup-compatibility/2006">
              <mc:Choice xmlns:v="urn:schemas-microsoft-com:vml" Requires="v">
                <p:oleObj spid="_x0000_s2600369" name="Equation" r:id="rId14" imgW="215900" imgH="203200" progId="Equation.DSMT4">
                  <p:embed/>
                </p:oleObj>
              </mc:Choice>
              <mc:Fallback>
                <p:oleObj name="Equation" r:id="rId14" imgW="215900" imgH="203200" progId="Equation.DSMT4">
                  <p:embed/>
                  <p:pic>
                    <p:nvPicPr>
                      <p:cNvPr id="0" name=""/>
                      <p:cNvPicPr>
                        <a:picLocks noChangeAspect="1" noChangeArrowheads="1"/>
                      </p:cNvPicPr>
                      <p:nvPr/>
                    </p:nvPicPr>
                    <p:blipFill>
                      <a:blip r:embed="rId15"/>
                      <a:srcRect/>
                      <a:stretch>
                        <a:fillRect/>
                      </a:stretch>
                    </p:blipFill>
                    <p:spPr bwMode="auto">
                      <a:xfrm>
                        <a:off x="8703193" y="1486200"/>
                        <a:ext cx="371475" cy="349250"/>
                      </a:xfrm>
                      <a:prstGeom prst="rect">
                        <a:avLst/>
                      </a:prstGeom>
                      <a:noFill/>
                      <a:ln>
                        <a:noFill/>
                      </a:ln>
                      <a:effectLst/>
                    </p:spPr>
                  </p:pic>
                </p:oleObj>
              </mc:Fallback>
            </mc:AlternateContent>
          </a:graphicData>
        </a:graphic>
      </p:graphicFrame>
      <p:graphicFrame>
        <p:nvGraphicFramePr>
          <p:cNvPr id="192" name="Object 2"/>
          <p:cNvGraphicFramePr>
            <a:graphicFrameLocks noChangeAspect="1"/>
          </p:cNvGraphicFramePr>
          <p:nvPr>
            <p:extLst>
              <p:ext uri="{D42A27DB-BD31-4B8C-83A1-F6EECF244321}">
                <p14:modId xmlns:p14="http://schemas.microsoft.com/office/powerpoint/2010/main" val="3915778110"/>
              </p:ext>
            </p:extLst>
          </p:nvPr>
        </p:nvGraphicFramePr>
        <p:xfrm>
          <a:off x="5930007" y="928049"/>
          <a:ext cx="133696" cy="150001"/>
        </p:xfrm>
        <a:graphic>
          <a:graphicData uri="http://schemas.openxmlformats.org/presentationml/2006/ole">
            <mc:AlternateContent xmlns:mc="http://schemas.openxmlformats.org/markup-compatibility/2006">
              <mc:Choice xmlns:v="urn:schemas-microsoft-com:vml" Requires="v">
                <p:oleObj spid="_x0000_s2600370" name="Equation" r:id="rId16" imgW="114300" imgH="127000" progId="Equation.DSMT4">
                  <p:embed/>
                </p:oleObj>
              </mc:Choice>
              <mc:Fallback>
                <p:oleObj name="Equation" r:id="rId16" imgW="114300" imgH="127000" progId="Equation.DSMT4">
                  <p:embed/>
                  <p:pic>
                    <p:nvPicPr>
                      <p:cNvPr id="0" name=""/>
                      <p:cNvPicPr>
                        <a:picLocks noChangeAspect="1" noChangeArrowheads="1"/>
                      </p:cNvPicPr>
                      <p:nvPr/>
                    </p:nvPicPr>
                    <p:blipFill>
                      <a:blip r:embed="rId17"/>
                      <a:srcRect/>
                      <a:stretch>
                        <a:fillRect/>
                      </a:stretch>
                    </p:blipFill>
                    <p:spPr bwMode="auto">
                      <a:xfrm>
                        <a:off x="5930007" y="928049"/>
                        <a:ext cx="133696" cy="150001"/>
                      </a:xfrm>
                      <a:prstGeom prst="rect">
                        <a:avLst/>
                      </a:prstGeom>
                      <a:noFill/>
                      <a:ln>
                        <a:noFill/>
                      </a:ln>
                      <a:effectLst/>
                    </p:spPr>
                  </p:pic>
                </p:oleObj>
              </mc:Fallback>
            </mc:AlternateContent>
          </a:graphicData>
        </a:graphic>
      </p:graphicFrame>
      <p:graphicFrame>
        <p:nvGraphicFramePr>
          <p:cNvPr id="193" name="Object 2"/>
          <p:cNvGraphicFramePr>
            <a:graphicFrameLocks noChangeAspect="1"/>
          </p:cNvGraphicFramePr>
          <p:nvPr>
            <p:extLst>
              <p:ext uri="{D42A27DB-BD31-4B8C-83A1-F6EECF244321}">
                <p14:modId xmlns:p14="http://schemas.microsoft.com/office/powerpoint/2010/main" val="1068232785"/>
              </p:ext>
            </p:extLst>
          </p:nvPr>
        </p:nvGraphicFramePr>
        <p:xfrm>
          <a:off x="6535206" y="859668"/>
          <a:ext cx="149225" cy="193675"/>
        </p:xfrm>
        <a:graphic>
          <a:graphicData uri="http://schemas.openxmlformats.org/presentationml/2006/ole">
            <mc:AlternateContent xmlns:mc="http://schemas.openxmlformats.org/markup-compatibility/2006">
              <mc:Choice xmlns:v="urn:schemas-microsoft-com:vml" Requires="v">
                <p:oleObj spid="_x0000_s2600371" name="Equation" r:id="rId18" imgW="127000" imgH="165100" progId="Equation.DSMT4">
                  <p:embed/>
                </p:oleObj>
              </mc:Choice>
              <mc:Fallback>
                <p:oleObj name="Equation" r:id="rId18" imgW="127000" imgH="165100" progId="Equation.DSMT4">
                  <p:embed/>
                  <p:pic>
                    <p:nvPicPr>
                      <p:cNvPr id="0" name=""/>
                      <p:cNvPicPr>
                        <a:picLocks noChangeAspect="1" noChangeArrowheads="1"/>
                      </p:cNvPicPr>
                      <p:nvPr/>
                    </p:nvPicPr>
                    <p:blipFill>
                      <a:blip r:embed="rId19"/>
                      <a:srcRect/>
                      <a:stretch>
                        <a:fillRect/>
                      </a:stretch>
                    </p:blipFill>
                    <p:spPr bwMode="auto">
                      <a:xfrm>
                        <a:off x="6535206" y="859668"/>
                        <a:ext cx="149225" cy="193675"/>
                      </a:xfrm>
                      <a:prstGeom prst="rect">
                        <a:avLst/>
                      </a:prstGeom>
                      <a:noFill/>
                      <a:ln>
                        <a:noFill/>
                      </a:ln>
                      <a:effectLst/>
                    </p:spPr>
                  </p:pic>
                </p:oleObj>
              </mc:Fallback>
            </mc:AlternateContent>
          </a:graphicData>
        </a:graphic>
      </p:graphicFrame>
      <p:graphicFrame>
        <p:nvGraphicFramePr>
          <p:cNvPr id="194" name="Object 2"/>
          <p:cNvGraphicFramePr>
            <a:graphicFrameLocks noChangeAspect="1"/>
          </p:cNvGraphicFramePr>
          <p:nvPr>
            <p:extLst>
              <p:ext uri="{D42A27DB-BD31-4B8C-83A1-F6EECF244321}">
                <p14:modId xmlns:p14="http://schemas.microsoft.com/office/powerpoint/2010/main" val="3625677145"/>
              </p:ext>
            </p:extLst>
          </p:nvPr>
        </p:nvGraphicFramePr>
        <p:xfrm>
          <a:off x="6950593" y="1225850"/>
          <a:ext cx="134938" cy="149225"/>
        </p:xfrm>
        <a:graphic>
          <a:graphicData uri="http://schemas.openxmlformats.org/presentationml/2006/ole">
            <mc:AlternateContent xmlns:mc="http://schemas.openxmlformats.org/markup-compatibility/2006">
              <mc:Choice xmlns:v="urn:schemas-microsoft-com:vml" Requires="v">
                <p:oleObj spid="_x0000_s2600372" name="Equation" r:id="rId20" imgW="114300" imgH="127000" progId="Equation.DSMT4">
                  <p:embed/>
                </p:oleObj>
              </mc:Choice>
              <mc:Fallback>
                <p:oleObj name="Equation" r:id="rId20" imgW="114300" imgH="127000" progId="Equation.DSMT4">
                  <p:embed/>
                  <p:pic>
                    <p:nvPicPr>
                      <p:cNvPr id="0" name=""/>
                      <p:cNvPicPr>
                        <a:picLocks noChangeAspect="1" noChangeArrowheads="1"/>
                      </p:cNvPicPr>
                      <p:nvPr/>
                    </p:nvPicPr>
                    <p:blipFill>
                      <a:blip r:embed="rId21"/>
                      <a:srcRect/>
                      <a:stretch>
                        <a:fillRect/>
                      </a:stretch>
                    </p:blipFill>
                    <p:spPr bwMode="auto">
                      <a:xfrm>
                        <a:off x="6950593" y="1225850"/>
                        <a:ext cx="134938" cy="149225"/>
                      </a:xfrm>
                      <a:prstGeom prst="rect">
                        <a:avLst/>
                      </a:prstGeom>
                      <a:noFill/>
                      <a:ln>
                        <a:noFill/>
                      </a:ln>
                      <a:effectLst/>
                    </p:spPr>
                  </p:pic>
                </p:oleObj>
              </mc:Fallback>
            </mc:AlternateContent>
          </a:graphicData>
        </a:graphic>
      </p:graphicFrame>
      <p:graphicFrame>
        <p:nvGraphicFramePr>
          <p:cNvPr id="195" name="Object 2"/>
          <p:cNvGraphicFramePr>
            <a:graphicFrameLocks noChangeAspect="1"/>
          </p:cNvGraphicFramePr>
          <p:nvPr>
            <p:extLst>
              <p:ext uri="{D42A27DB-BD31-4B8C-83A1-F6EECF244321}">
                <p14:modId xmlns:p14="http://schemas.microsoft.com/office/powerpoint/2010/main" val="415782335"/>
              </p:ext>
            </p:extLst>
          </p:nvPr>
        </p:nvGraphicFramePr>
        <p:xfrm>
          <a:off x="6973189" y="1927926"/>
          <a:ext cx="149225" cy="193675"/>
        </p:xfrm>
        <a:graphic>
          <a:graphicData uri="http://schemas.openxmlformats.org/presentationml/2006/ole">
            <mc:AlternateContent xmlns:mc="http://schemas.openxmlformats.org/markup-compatibility/2006">
              <mc:Choice xmlns:v="urn:schemas-microsoft-com:vml" Requires="v">
                <p:oleObj spid="_x0000_s2600373" name="Equation" r:id="rId22" imgW="127000" imgH="165100" progId="Equation.DSMT4">
                  <p:embed/>
                </p:oleObj>
              </mc:Choice>
              <mc:Fallback>
                <p:oleObj name="Equation" r:id="rId22" imgW="127000" imgH="165100" progId="Equation.DSMT4">
                  <p:embed/>
                  <p:pic>
                    <p:nvPicPr>
                      <p:cNvPr id="0" name=""/>
                      <p:cNvPicPr>
                        <a:picLocks noChangeAspect="1" noChangeArrowheads="1"/>
                      </p:cNvPicPr>
                      <p:nvPr/>
                    </p:nvPicPr>
                    <p:blipFill>
                      <a:blip r:embed="rId23"/>
                      <a:srcRect/>
                      <a:stretch>
                        <a:fillRect/>
                      </a:stretch>
                    </p:blipFill>
                    <p:spPr bwMode="auto">
                      <a:xfrm>
                        <a:off x="6973189" y="1927926"/>
                        <a:ext cx="149225" cy="193675"/>
                      </a:xfrm>
                      <a:prstGeom prst="rect">
                        <a:avLst/>
                      </a:prstGeom>
                      <a:noFill/>
                      <a:ln>
                        <a:noFill/>
                      </a:ln>
                      <a:effectLst/>
                    </p:spPr>
                  </p:pic>
                </p:oleObj>
              </mc:Fallback>
            </mc:AlternateContent>
          </a:graphicData>
        </a:graphic>
      </p:graphicFrame>
      <p:graphicFrame>
        <p:nvGraphicFramePr>
          <p:cNvPr id="196" name="Object 2"/>
          <p:cNvGraphicFramePr>
            <a:graphicFrameLocks noChangeAspect="1"/>
          </p:cNvGraphicFramePr>
          <p:nvPr>
            <p:extLst>
              <p:ext uri="{D42A27DB-BD31-4B8C-83A1-F6EECF244321}">
                <p14:modId xmlns:p14="http://schemas.microsoft.com/office/powerpoint/2010/main" val="3572550148"/>
              </p:ext>
            </p:extLst>
          </p:nvPr>
        </p:nvGraphicFramePr>
        <p:xfrm>
          <a:off x="8295206" y="853628"/>
          <a:ext cx="133350" cy="149225"/>
        </p:xfrm>
        <a:graphic>
          <a:graphicData uri="http://schemas.openxmlformats.org/presentationml/2006/ole">
            <mc:AlternateContent xmlns:mc="http://schemas.openxmlformats.org/markup-compatibility/2006">
              <mc:Choice xmlns:v="urn:schemas-microsoft-com:vml" Requires="v">
                <p:oleObj spid="_x0000_s2600374" name="Equation" r:id="rId24" imgW="114300" imgH="127000" progId="Equation.DSMT4">
                  <p:embed/>
                </p:oleObj>
              </mc:Choice>
              <mc:Fallback>
                <p:oleObj name="Equation" r:id="rId24" imgW="114300" imgH="127000" progId="Equation.DSMT4">
                  <p:embed/>
                  <p:pic>
                    <p:nvPicPr>
                      <p:cNvPr id="0" name=""/>
                      <p:cNvPicPr>
                        <a:picLocks noChangeAspect="1" noChangeArrowheads="1"/>
                      </p:cNvPicPr>
                      <p:nvPr/>
                    </p:nvPicPr>
                    <p:blipFill>
                      <a:blip r:embed="rId25"/>
                      <a:srcRect/>
                      <a:stretch>
                        <a:fillRect/>
                      </a:stretch>
                    </p:blipFill>
                    <p:spPr bwMode="auto">
                      <a:xfrm>
                        <a:off x="8295206" y="853628"/>
                        <a:ext cx="133350" cy="149225"/>
                      </a:xfrm>
                      <a:prstGeom prst="rect">
                        <a:avLst/>
                      </a:prstGeom>
                      <a:noFill/>
                      <a:ln>
                        <a:noFill/>
                      </a:ln>
                      <a:effectLst/>
                    </p:spPr>
                  </p:pic>
                </p:oleObj>
              </mc:Fallback>
            </mc:AlternateContent>
          </a:graphicData>
        </a:graphic>
      </p:graphicFrame>
      <p:graphicFrame>
        <p:nvGraphicFramePr>
          <p:cNvPr id="197" name="Object 2"/>
          <p:cNvGraphicFramePr>
            <a:graphicFrameLocks noChangeAspect="1"/>
          </p:cNvGraphicFramePr>
          <p:nvPr>
            <p:extLst>
              <p:ext uri="{D42A27DB-BD31-4B8C-83A1-F6EECF244321}">
                <p14:modId xmlns:p14="http://schemas.microsoft.com/office/powerpoint/2010/main" val="1841462315"/>
              </p:ext>
            </p:extLst>
          </p:nvPr>
        </p:nvGraphicFramePr>
        <p:xfrm>
          <a:off x="8408756" y="1978325"/>
          <a:ext cx="117475" cy="193675"/>
        </p:xfrm>
        <a:graphic>
          <a:graphicData uri="http://schemas.openxmlformats.org/presentationml/2006/ole">
            <mc:AlternateContent xmlns:mc="http://schemas.openxmlformats.org/markup-compatibility/2006">
              <mc:Choice xmlns:v="urn:schemas-microsoft-com:vml" Requires="v">
                <p:oleObj spid="_x0000_s2600375" name="Equation" r:id="rId26" imgW="101600" imgH="165100" progId="Equation.DSMT4">
                  <p:embed/>
                </p:oleObj>
              </mc:Choice>
              <mc:Fallback>
                <p:oleObj name="Equation" r:id="rId26" imgW="101600" imgH="165100" progId="Equation.DSMT4">
                  <p:embed/>
                  <p:pic>
                    <p:nvPicPr>
                      <p:cNvPr id="0" name=""/>
                      <p:cNvPicPr>
                        <a:picLocks noChangeAspect="1" noChangeArrowheads="1"/>
                      </p:cNvPicPr>
                      <p:nvPr/>
                    </p:nvPicPr>
                    <p:blipFill>
                      <a:blip r:embed="rId27"/>
                      <a:srcRect/>
                      <a:stretch>
                        <a:fillRect/>
                      </a:stretch>
                    </p:blipFill>
                    <p:spPr bwMode="auto">
                      <a:xfrm>
                        <a:off x="8408756" y="1978325"/>
                        <a:ext cx="117475" cy="193675"/>
                      </a:xfrm>
                      <a:prstGeom prst="rect">
                        <a:avLst/>
                      </a:prstGeom>
                      <a:noFill/>
                      <a:ln>
                        <a:noFill/>
                      </a:ln>
                      <a:effectLst/>
                    </p:spPr>
                  </p:pic>
                </p:oleObj>
              </mc:Fallback>
            </mc:AlternateContent>
          </a:graphicData>
        </a:graphic>
      </p:graphicFrame>
      <p:graphicFrame>
        <p:nvGraphicFramePr>
          <p:cNvPr id="198" name="Object 2"/>
          <p:cNvGraphicFramePr>
            <a:graphicFrameLocks noChangeAspect="1"/>
          </p:cNvGraphicFramePr>
          <p:nvPr>
            <p:extLst>
              <p:ext uri="{D42A27DB-BD31-4B8C-83A1-F6EECF244321}">
                <p14:modId xmlns:p14="http://schemas.microsoft.com/office/powerpoint/2010/main" val="1485761601"/>
              </p:ext>
            </p:extLst>
          </p:nvPr>
        </p:nvGraphicFramePr>
        <p:xfrm>
          <a:off x="5577183" y="1915246"/>
          <a:ext cx="149225" cy="193675"/>
        </p:xfrm>
        <a:graphic>
          <a:graphicData uri="http://schemas.openxmlformats.org/presentationml/2006/ole">
            <mc:AlternateContent xmlns:mc="http://schemas.openxmlformats.org/markup-compatibility/2006">
              <mc:Choice xmlns:v="urn:schemas-microsoft-com:vml" Requires="v">
                <p:oleObj spid="_x0000_s2600376" name="Equation" r:id="rId28" imgW="127000" imgH="165100" progId="Equation.DSMT4">
                  <p:embed/>
                </p:oleObj>
              </mc:Choice>
              <mc:Fallback>
                <p:oleObj name="Equation" r:id="rId28" imgW="127000" imgH="165100" progId="Equation.DSMT4">
                  <p:embed/>
                  <p:pic>
                    <p:nvPicPr>
                      <p:cNvPr id="0" name=""/>
                      <p:cNvPicPr>
                        <a:picLocks noChangeAspect="1" noChangeArrowheads="1"/>
                      </p:cNvPicPr>
                      <p:nvPr/>
                    </p:nvPicPr>
                    <p:blipFill>
                      <a:blip r:embed="rId29"/>
                      <a:srcRect/>
                      <a:stretch>
                        <a:fillRect/>
                      </a:stretch>
                    </p:blipFill>
                    <p:spPr bwMode="auto">
                      <a:xfrm>
                        <a:off x="5577183" y="1915246"/>
                        <a:ext cx="149225" cy="193675"/>
                      </a:xfrm>
                      <a:prstGeom prst="rect">
                        <a:avLst/>
                      </a:prstGeom>
                      <a:noFill/>
                      <a:ln>
                        <a:noFill/>
                      </a:ln>
                      <a:effectLst/>
                    </p:spPr>
                  </p:pic>
                </p:oleObj>
              </mc:Fallback>
            </mc:AlternateContent>
          </a:graphicData>
        </a:graphic>
      </p:graphicFrame>
      <p:grpSp>
        <p:nvGrpSpPr>
          <p:cNvPr id="199" name="Group 198"/>
          <p:cNvGrpSpPr/>
          <p:nvPr/>
        </p:nvGrpSpPr>
        <p:grpSpPr>
          <a:xfrm rot="5400000">
            <a:off x="5619824" y="998165"/>
            <a:ext cx="308298" cy="304915"/>
            <a:chOff x="6610027" y="3162302"/>
            <a:chExt cx="308298" cy="304915"/>
          </a:xfrm>
        </p:grpSpPr>
        <p:cxnSp>
          <p:nvCxnSpPr>
            <p:cNvPr id="200" name="Straight Arrow Connector 199"/>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1" name="Freeform 200"/>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202" name="Object 2"/>
          <p:cNvGraphicFramePr>
            <a:graphicFrameLocks noChangeAspect="1"/>
          </p:cNvGraphicFramePr>
          <p:nvPr>
            <p:extLst>
              <p:ext uri="{D42A27DB-BD31-4B8C-83A1-F6EECF244321}">
                <p14:modId xmlns:p14="http://schemas.microsoft.com/office/powerpoint/2010/main" val="2832880072"/>
              </p:ext>
            </p:extLst>
          </p:nvPr>
        </p:nvGraphicFramePr>
        <p:xfrm>
          <a:off x="5648125" y="970812"/>
          <a:ext cx="239713" cy="350837"/>
        </p:xfrm>
        <a:graphic>
          <a:graphicData uri="http://schemas.openxmlformats.org/presentationml/2006/ole">
            <mc:AlternateContent xmlns:mc="http://schemas.openxmlformats.org/markup-compatibility/2006">
              <mc:Choice xmlns:v="urn:schemas-microsoft-com:vml" Requires="v">
                <p:oleObj spid="_x0000_s2600377" name="Equation" r:id="rId30" imgW="139700" imgH="203200" progId="Equation.DSMT4">
                  <p:embed/>
                </p:oleObj>
              </mc:Choice>
              <mc:Fallback>
                <p:oleObj name="Equation" r:id="rId30" imgW="139700" imgH="203200" progId="Equation.DSMT4">
                  <p:embed/>
                  <p:pic>
                    <p:nvPicPr>
                      <p:cNvPr id="0" name=""/>
                      <p:cNvPicPr>
                        <a:picLocks noChangeAspect="1" noChangeArrowheads="1"/>
                      </p:cNvPicPr>
                      <p:nvPr/>
                    </p:nvPicPr>
                    <p:blipFill>
                      <a:blip r:embed="rId7"/>
                      <a:srcRect/>
                      <a:stretch>
                        <a:fillRect/>
                      </a:stretch>
                    </p:blipFill>
                    <p:spPr bwMode="auto">
                      <a:xfrm>
                        <a:off x="5648125" y="970812"/>
                        <a:ext cx="239713" cy="350837"/>
                      </a:xfrm>
                      <a:prstGeom prst="rect">
                        <a:avLst/>
                      </a:prstGeom>
                      <a:noFill/>
                      <a:ln>
                        <a:noFill/>
                      </a:ln>
                      <a:effectLst/>
                    </p:spPr>
                  </p:pic>
                </p:oleObj>
              </mc:Fallback>
            </mc:AlternateContent>
          </a:graphicData>
        </a:graphic>
      </p:graphicFrame>
      <p:sp>
        <p:nvSpPr>
          <p:cNvPr id="203" name="TextBox 202"/>
          <p:cNvSpPr txBox="1"/>
          <p:nvPr/>
        </p:nvSpPr>
        <p:spPr>
          <a:xfrm>
            <a:off x="519733" y="905373"/>
            <a:ext cx="4750308" cy="1323439"/>
          </a:xfrm>
          <a:prstGeom prst="rect">
            <a:avLst/>
          </a:prstGeom>
          <a:noFill/>
        </p:spPr>
        <p:txBody>
          <a:bodyPr wrap="square" rtlCol="0">
            <a:spAutoFit/>
          </a:bodyPr>
          <a:lstStyle/>
          <a:p>
            <a:r>
              <a:rPr lang="en-US" sz="2000" dirty="0">
                <a:solidFill>
                  <a:srgbClr val="FF0000"/>
                </a:solidFill>
                <a:latin typeface="Apple Chancery"/>
                <a:cs typeface="Apple Chancery"/>
              </a:rPr>
              <a:t>Here is the circuit </a:t>
            </a:r>
            <a:r>
              <a:rPr lang="en-US" sz="2000" dirty="0">
                <a:latin typeface="Times New Roman"/>
                <a:cs typeface="Times New Roman"/>
              </a:rPr>
              <a:t>with the meters removed.  The trick here is to find the </a:t>
            </a:r>
            <a:r>
              <a:rPr lang="en-US" sz="2000" dirty="0">
                <a:solidFill>
                  <a:srgbClr val="0000FF"/>
                </a:solidFill>
                <a:latin typeface="Times New Roman"/>
                <a:cs typeface="Times New Roman"/>
              </a:rPr>
              <a:t>equivalent resistance </a:t>
            </a:r>
            <a:r>
              <a:rPr lang="en-US" sz="2000" dirty="0">
                <a:latin typeface="Times New Roman"/>
                <a:cs typeface="Times New Roman"/>
              </a:rPr>
              <a:t>for the circuit, then use Ohm’s Law.</a:t>
            </a:r>
          </a:p>
        </p:txBody>
      </p:sp>
      <p:sp>
        <p:nvSpPr>
          <p:cNvPr id="204" name="TextBox 203"/>
          <p:cNvSpPr txBox="1"/>
          <p:nvPr/>
        </p:nvSpPr>
        <p:spPr>
          <a:xfrm>
            <a:off x="758005" y="2238635"/>
            <a:ext cx="4750308" cy="707886"/>
          </a:xfrm>
          <a:prstGeom prst="rect">
            <a:avLst/>
          </a:prstGeom>
          <a:noFill/>
        </p:spPr>
        <p:txBody>
          <a:bodyPr wrap="square" rtlCol="0">
            <a:spAutoFit/>
          </a:bodyPr>
          <a:lstStyle/>
          <a:p>
            <a:r>
              <a:rPr lang="en-US" sz="2000" dirty="0">
                <a:solidFill>
                  <a:srgbClr val="FF0000"/>
                </a:solidFill>
                <a:latin typeface="Apple Chancery"/>
                <a:cs typeface="Apple Chancery"/>
              </a:rPr>
              <a:t>This circuit </a:t>
            </a:r>
            <a:r>
              <a:rPr lang="en-US" sz="2000" dirty="0">
                <a:latin typeface="Times New Roman"/>
                <a:cs typeface="Times New Roman"/>
              </a:rPr>
              <a:t>is      in series with      in parallel with       and       in series.  That is:</a:t>
            </a:r>
          </a:p>
        </p:txBody>
      </p:sp>
      <p:graphicFrame>
        <p:nvGraphicFramePr>
          <p:cNvPr id="205" name="Object 2"/>
          <p:cNvGraphicFramePr>
            <a:graphicFrameLocks noChangeAspect="1"/>
          </p:cNvGraphicFramePr>
          <p:nvPr>
            <p:extLst>
              <p:ext uri="{D42A27DB-BD31-4B8C-83A1-F6EECF244321}">
                <p14:modId xmlns:p14="http://schemas.microsoft.com/office/powerpoint/2010/main" val="3371517481"/>
              </p:ext>
            </p:extLst>
          </p:nvPr>
        </p:nvGraphicFramePr>
        <p:xfrm>
          <a:off x="2326054" y="2297414"/>
          <a:ext cx="327025" cy="349250"/>
        </p:xfrm>
        <a:graphic>
          <a:graphicData uri="http://schemas.openxmlformats.org/presentationml/2006/ole">
            <mc:AlternateContent xmlns:mc="http://schemas.openxmlformats.org/markup-compatibility/2006">
              <mc:Choice xmlns:v="urn:schemas-microsoft-com:vml" Requires="v">
                <p:oleObj spid="_x0000_s2600378" name="Equation" r:id="rId31" imgW="190500" imgH="203200" progId="Equation.DSMT4">
                  <p:embed/>
                </p:oleObj>
              </mc:Choice>
              <mc:Fallback>
                <p:oleObj name="Equation" r:id="rId31" imgW="190500" imgH="203200" progId="Equation.DSMT4">
                  <p:embed/>
                  <p:pic>
                    <p:nvPicPr>
                      <p:cNvPr id="0" name=""/>
                      <p:cNvPicPr>
                        <a:picLocks noChangeAspect="1" noChangeArrowheads="1"/>
                      </p:cNvPicPr>
                      <p:nvPr/>
                    </p:nvPicPr>
                    <p:blipFill>
                      <a:blip r:embed="rId9"/>
                      <a:srcRect/>
                      <a:stretch>
                        <a:fillRect/>
                      </a:stretch>
                    </p:blipFill>
                    <p:spPr bwMode="auto">
                      <a:xfrm>
                        <a:off x="2326054" y="2297414"/>
                        <a:ext cx="327025" cy="349250"/>
                      </a:xfrm>
                      <a:prstGeom prst="rect">
                        <a:avLst/>
                      </a:prstGeom>
                      <a:noFill/>
                      <a:ln>
                        <a:noFill/>
                      </a:ln>
                      <a:effectLst/>
                    </p:spPr>
                  </p:pic>
                </p:oleObj>
              </mc:Fallback>
            </mc:AlternateContent>
          </a:graphicData>
        </a:graphic>
      </p:graphicFrame>
      <p:graphicFrame>
        <p:nvGraphicFramePr>
          <p:cNvPr id="206" name="Object 2"/>
          <p:cNvGraphicFramePr>
            <a:graphicFrameLocks noChangeAspect="1"/>
          </p:cNvGraphicFramePr>
          <p:nvPr>
            <p:extLst>
              <p:ext uri="{D42A27DB-BD31-4B8C-83A1-F6EECF244321}">
                <p14:modId xmlns:p14="http://schemas.microsoft.com/office/powerpoint/2010/main" val="245049324"/>
              </p:ext>
            </p:extLst>
          </p:nvPr>
        </p:nvGraphicFramePr>
        <p:xfrm>
          <a:off x="4076700" y="2302290"/>
          <a:ext cx="349250" cy="349250"/>
        </p:xfrm>
        <a:graphic>
          <a:graphicData uri="http://schemas.openxmlformats.org/presentationml/2006/ole">
            <mc:AlternateContent xmlns:mc="http://schemas.openxmlformats.org/markup-compatibility/2006">
              <mc:Choice xmlns:v="urn:schemas-microsoft-com:vml" Requires="v">
                <p:oleObj spid="_x0000_s2600379" name="Equation" r:id="rId32" imgW="203200" imgH="203200" progId="Equation.DSMT4">
                  <p:embed/>
                </p:oleObj>
              </mc:Choice>
              <mc:Fallback>
                <p:oleObj name="Equation" r:id="rId32" imgW="203200" imgH="203200" progId="Equation.DSMT4">
                  <p:embed/>
                  <p:pic>
                    <p:nvPicPr>
                      <p:cNvPr id="0" name=""/>
                      <p:cNvPicPr>
                        <a:picLocks noChangeAspect="1" noChangeArrowheads="1"/>
                      </p:cNvPicPr>
                      <p:nvPr/>
                    </p:nvPicPr>
                    <p:blipFill>
                      <a:blip r:embed="rId11"/>
                      <a:srcRect/>
                      <a:stretch>
                        <a:fillRect/>
                      </a:stretch>
                    </p:blipFill>
                    <p:spPr bwMode="auto">
                      <a:xfrm>
                        <a:off x="4076700" y="2302290"/>
                        <a:ext cx="349250" cy="349250"/>
                      </a:xfrm>
                      <a:prstGeom prst="rect">
                        <a:avLst/>
                      </a:prstGeom>
                      <a:noFill/>
                      <a:ln>
                        <a:noFill/>
                      </a:ln>
                      <a:effectLst/>
                    </p:spPr>
                  </p:pic>
                </p:oleObj>
              </mc:Fallback>
            </mc:AlternateContent>
          </a:graphicData>
        </a:graphic>
      </p:graphicFrame>
      <p:graphicFrame>
        <p:nvGraphicFramePr>
          <p:cNvPr id="207" name="Object 2"/>
          <p:cNvGraphicFramePr>
            <a:graphicFrameLocks noChangeAspect="1"/>
          </p:cNvGraphicFramePr>
          <p:nvPr>
            <p:extLst>
              <p:ext uri="{D42A27DB-BD31-4B8C-83A1-F6EECF244321}">
                <p14:modId xmlns:p14="http://schemas.microsoft.com/office/powerpoint/2010/main" val="1918115466"/>
              </p:ext>
            </p:extLst>
          </p:nvPr>
        </p:nvGraphicFramePr>
        <p:xfrm>
          <a:off x="2151429" y="2597271"/>
          <a:ext cx="349250" cy="349250"/>
        </p:xfrm>
        <a:graphic>
          <a:graphicData uri="http://schemas.openxmlformats.org/presentationml/2006/ole">
            <mc:AlternateContent xmlns:mc="http://schemas.openxmlformats.org/markup-compatibility/2006">
              <mc:Choice xmlns:v="urn:schemas-microsoft-com:vml" Requires="v">
                <p:oleObj spid="_x0000_s2600380" name="Equation" r:id="rId33" imgW="203200" imgH="203200" progId="Equation.DSMT4">
                  <p:embed/>
                </p:oleObj>
              </mc:Choice>
              <mc:Fallback>
                <p:oleObj name="Equation" r:id="rId33" imgW="203200" imgH="203200" progId="Equation.DSMT4">
                  <p:embed/>
                  <p:pic>
                    <p:nvPicPr>
                      <p:cNvPr id="0" name=""/>
                      <p:cNvPicPr>
                        <a:picLocks noChangeAspect="1" noChangeArrowheads="1"/>
                      </p:cNvPicPr>
                      <p:nvPr/>
                    </p:nvPicPr>
                    <p:blipFill>
                      <a:blip r:embed="rId13"/>
                      <a:srcRect/>
                      <a:stretch>
                        <a:fillRect/>
                      </a:stretch>
                    </p:blipFill>
                    <p:spPr bwMode="auto">
                      <a:xfrm>
                        <a:off x="2151429" y="2597271"/>
                        <a:ext cx="349250" cy="349250"/>
                      </a:xfrm>
                      <a:prstGeom prst="rect">
                        <a:avLst/>
                      </a:prstGeom>
                      <a:noFill/>
                      <a:ln>
                        <a:noFill/>
                      </a:ln>
                      <a:effectLst/>
                    </p:spPr>
                  </p:pic>
                </p:oleObj>
              </mc:Fallback>
            </mc:AlternateContent>
          </a:graphicData>
        </a:graphic>
      </p:graphicFrame>
      <p:graphicFrame>
        <p:nvGraphicFramePr>
          <p:cNvPr id="208" name="Object 2"/>
          <p:cNvGraphicFramePr>
            <a:graphicFrameLocks noChangeAspect="1"/>
          </p:cNvGraphicFramePr>
          <p:nvPr>
            <p:extLst>
              <p:ext uri="{D42A27DB-BD31-4B8C-83A1-F6EECF244321}">
                <p14:modId xmlns:p14="http://schemas.microsoft.com/office/powerpoint/2010/main" val="3946293487"/>
              </p:ext>
            </p:extLst>
          </p:nvPr>
        </p:nvGraphicFramePr>
        <p:xfrm>
          <a:off x="2975493" y="2597271"/>
          <a:ext cx="371475" cy="349250"/>
        </p:xfrm>
        <a:graphic>
          <a:graphicData uri="http://schemas.openxmlformats.org/presentationml/2006/ole">
            <mc:AlternateContent xmlns:mc="http://schemas.openxmlformats.org/markup-compatibility/2006">
              <mc:Choice xmlns:v="urn:schemas-microsoft-com:vml" Requires="v">
                <p:oleObj spid="_x0000_s2600381" name="Equation" r:id="rId34" imgW="215900" imgH="203200" progId="Equation.DSMT4">
                  <p:embed/>
                </p:oleObj>
              </mc:Choice>
              <mc:Fallback>
                <p:oleObj name="Equation" r:id="rId34" imgW="215900" imgH="203200" progId="Equation.DSMT4">
                  <p:embed/>
                  <p:pic>
                    <p:nvPicPr>
                      <p:cNvPr id="0" name=""/>
                      <p:cNvPicPr>
                        <a:picLocks noChangeAspect="1" noChangeArrowheads="1"/>
                      </p:cNvPicPr>
                      <p:nvPr/>
                    </p:nvPicPr>
                    <p:blipFill>
                      <a:blip r:embed="rId15"/>
                      <a:srcRect/>
                      <a:stretch>
                        <a:fillRect/>
                      </a:stretch>
                    </p:blipFill>
                    <p:spPr bwMode="auto">
                      <a:xfrm>
                        <a:off x="2975493" y="2597271"/>
                        <a:ext cx="371475" cy="349250"/>
                      </a:xfrm>
                      <a:prstGeom prst="rect">
                        <a:avLst/>
                      </a:prstGeom>
                      <a:noFill/>
                      <a:ln>
                        <a:noFill/>
                      </a:ln>
                      <a:effectLst/>
                    </p:spPr>
                  </p:pic>
                </p:oleObj>
              </mc:Fallback>
            </mc:AlternateContent>
          </a:graphicData>
        </a:graphic>
      </p:graphicFrame>
      <p:graphicFrame>
        <p:nvGraphicFramePr>
          <p:cNvPr id="210" name="Object 2"/>
          <p:cNvGraphicFramePr>
            <a:graphicFrameLocks noChangeAspect="1"/>
          </p:cNvGraphicFramePr>
          <p:nvPr>
            <p:extLst>
              <p:ext uri="{D42A27DB-BD31-4B8C-83A1-F6EECF244321}">
                <p14:modId xmlns:p14="http://schemas.microsoft.com/office/powerpoint/2010/main" val="1307921545"/>
              </p:ext>
            </p:extLst>
          </p:nvPr>
        </p:nvGraphicFramePr>
        <p:xfrm>
          <a:off x="1906588" y="5067300"/>
          <a:ext cx="414337" cy="392113"/>
        </p:xfrm>
        <a:graphic>
          <a:graphicData uri="http://schemas.openxmlformats.org/presentationml/2006/ole">
            <mc:AlternateContent xmlns:mc="http://schemas.openxmlformats.org/markup-compatibility/2006">
              <mc:Choice xmlns:v="urn:schemas-microsoft-com:vml" Requires="v">
                <p:oleObj spid="_x0000_s2600382" name="Equation" r:id="rId35" imgW="241300" imgH="228600" progId="Equation.DSMT4">
                  <p:embed/>
                </p:oleObj>
              </mc:Choice>
              <mc:Fallback>
                <p:oleObj name="Equation" r:id="rId35" imgW="241300" imgH="228600" progId="Equation.DSMT4">
                  <p:embed/>
                  <p:pic>
                    <p:nvPicPr>
                      <p:cNvPr id="0" name=""/>
                      <p:cNvPicPr>
                        <a:picLocks noChangeAspect="1" noChangeArrowheads="1"/>
                      </p:cNvPicPr>
                      <p:nvPr/>
                    </p:nvPicPr>
                    <p:blipFill>
                      <a:blip r:embed="rId36"/>
                      <a:srcRect/>
                      <a:stretch>
                        <a:fillRect/>
                      </a:stretch>
                    </p:blipFill>
                    <p:spPr bwMode="auto">
                      <a:xfrm>
                        <a:off x="1906588" y="5067300"/>
                        <a:ext cx="414337" cy="392113"/>
                      </a:xfrm>
                      <a:prstGeom prst="rect">
                        <a:avLst/>
                      </a:prstGeom>
                      <a:noFill/>
                      <a:ln>
                        <a:noFill/>
                      </a:ln>
                      <a:effectLst/>
                    </p:spPr>
                  </p:pic>
                </p:oleObj>
              </mc:Fallback>
            </mc:AlternateContent>
          </a:graphicData>
        </a:graphic>
      </p:graphicFrame>
      <p:graphicFrame>
        <p:nvGraphicFramePr>
          <p:cNvPr id="230" name="Object 2"/>
          <p:cNvGraphicFramePr>
            <a:graphicFrameLocks noChangeAspect="1"/>
          </p:cNvGraphicFramePr>
          <p:nvPr>
            <p:extLst>
              <p:ext uri="{D42A27DB-BD31-4B8C-83A1-F6EECF244321}">
                <p14:modId xmlns:p14="http://schemas.microsoft.com/office/powerpoint/2010/main" val="689659686"/>
              </p:ext>
            </p:extLst>
          </p:nvPr>
        </p:nvGraphicFramePr>
        <p:xfrm>
          <a:off x="6988707" y="4165010"/>
          <a:ext cx="327025" cy="349250"/>
        </p:xfrm>
        <a:graphic>
          <a:graphicData uri="http://schemas.openxmlformats.org/presentationml/2006/ole">
            <mc:AlternateContent xmlns:mc="http://schemas.openxmlformats.org/markup-compatibility/2006">
              <mc:Choice xmlns:v="urn:schemas-microsoft-com:vml" Requires="v">
                <p:oleObj spid="_x0000_s2600383" name="Equation" r:id="rId37" imgW="190500" imgH="203200" progId="Equation.DSMT4">
                  <p:embed/>
                </p:oleObj>
              </mc:Choice>
              <mc:Fallback>
                <p:oleObj name="Equation" r:id="rId37" imgW="190500" imgH="203200" progId="Equation.DSMT4">
                  <p:embed/>
                  <p:pic>
                    <p:nvPicPr>
                      <p:cNvPr id="0" name=""/>
                      <p:cNvPicPr>
                        <a:picLocks noChangeAspect="1" noChangeArrowheads="1"/>
                      </p:cNvPicPr>
                      <p:nvPr/>
                    </p:nvPicPr>
                    <p:blipFill>
                      <a:blip r:embed="rId38"/>
                      <a:srcRect/>
                      <a:stretch>
                        <a:fillRect/>
                      </a:stretch>
                    </p:blipFill>
                    <p:spPr bwMode="auto">
                      <a:xfrm>
                        <a:off x="6988707" y="4165010"/>
                        <a:ext cx="327025" cy="349250"/>
                      </a:xfrm>
                      <a:prstGeom prst="rect">
                        <a:avLst/>
                      </a:prstGeom>
                      <a:noFill/>
                      <a:ln>
                        <a:noFill/>
                      </a:ln>
                      <a:effectLst/>
                    </p:spPr>
                  </p:pic>
                </p:oleObj>
              </mc:Fallback>
            </mc:AlternateContent>
          </a:graphicData>
        </a:graphic>
      </p:graphicFrame>
      <p:graphicFrame>
        <p:nvGraphicFramePr>
          <p:cNvPr id="231" name="Object 2"/>
          <p:cNvGraphicFramePr>
            <a:graphicFrameLocks noChangeAspect="1"/>
          </p:cNvGraphicFramePr>
          <p:nvPr>
            <p:extLst>
              <p:ext uri="{D42A27DB-BD31-4B8C-83A1-F6EECF244321}">
                <p14:modId xmlns:p14="http://schemas.microsoft.com/office/powerpoint/2010/main" val="3405097170"/>
              </p:ext>
            </p:extLst>
          </p:nvPr>
        </p:nvGraphicFramePr>
        <p:xfrm>
          <a:off x="8443913" y="3998913"/>
          <a:ext cx="414337" cy="392112"/>
        </p:xfrm>
        <a:graphic>
          <a:graphicData uri="http://schemas.openxmlformats.org/presentationml/2006/ole">
            <mc:AlternateContent xmlns:mc="http://schemas.openxmlformats.org/markup-compatibility/2006">
              <mc:Choice xmlns:v="urn:schemas-microsoft-com:vml" Requires="v">
                <p:oleObj spid="_x0000_s2600384" name="Equation" r:id="rId39" imgW="241300" imgH="228600" progId="Equation.DSMT4">
                  <p:embed/>
                </p:oleObj>
              </mc:Choice>
              <mc:Fallback>
                <p:oleObj name="Equation" r:id="rId39" imgW="241300" imgH="228600" progId="Equation.DSMT4">
                  <p:embed/>
                  <p:pic>
                    <p:nvPicPr>
                      <p:cNvPr id="0" name=""/>
                      <p:cNvPicPr>
                        <a:picLocks noChangeAspect="1" noChangeArrowheads="1"/>
                      </p:cNvPicPr>
                      <p:nvPr/>
                    </p:nvPicPr>
                    <p:blipFill>
                      <a:blip r:embed="rId40"/>
                      <a:srcRect/>
                      <a:stretch>
                        <a:fillRect/>
                      </a:stretch>
                    </p:blipFill>
                    <p:spPr bwMode="auto">
                      <a:xfrm>
                        <a:off x="8443913" y="3998913"/>
                        <a:ext cx="414337" cy="392112"/>
                      </a:xfrm>
                      <a:prstGeom prst="rect">
                        <a:avLst/>
                      </a:prstGeom>
                      <a:noFill/>
                      <a:ln>
                        <a:noFill/>
                      </a:ln>
                      <a:effectLst/>
                    </p:spPr>
                  </p:pic>
                </p:oleObj>
              </mc:Fallback>
            </mc:AlternateContent>
          </a:graphicData>
        </a:graphic>
      </p:graphicFrame>
      <p:grpSp>
        <p:nvGrpSpPr>
          <p:cNvPr id="2" name="Group 1"/>
          <p:cNvGrpSpPr/>
          <p:nvPr/>
        </p:nvGrpSpPr>
        <p:grpSpPr>
          <a:xfrm rot="5400000">
            <a:off x="7159801" y="3562175"/>
            <a:ext cx="1227911" cy="1269999"/>
            <a:chOff x="7376106" y="3793961"/>
            <a:chExt cx="1227911" cy="1269999"/>
          </a:xfrm>
        </p:grpSpPr>
        <p:sp>
          <p:nvSpPr>
            <p:cNvPr id="211" name="Line 73"/>
            <p:cNvSpPr>
              <a:spLocks noChangeShapeType="1"/>
            </p:cNvSpPr>
            <p:nvPr/>
          </p:nvSpPr>
          <p:spPr bwMode="auto">
            <a:xfrm>
              <a:off x="7382450" y="3977316"/>
              <a:ext cx="275409" cy="6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2" name="Line 111"/>
            <p:cNvSpPr>
              <a:spLocks noChangeShapeType="1"/>
            </p:cNvSpPr>
            <p:nvPr/>
          </p:nvSpPr>
          <p:spPr bwMode="auto">
            <a:xfrm>
              <a:off x="7376106" y="3977316"/>
              <a:ext cx="0" cy="7731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3" name="Group 212"/>
            <p:cNvGrpSpPr/>
            <p:nvPr/>
          </p:nvGrpSpPr>
          <p:grpSpPr>
            <a:xfrm rot="10800000">
              <a:off x="7924560" y="4454360"/>
              <a:ext cx="107950" cy="609600"/>
              <a:chOff x="7239000" y="1439068"/>
              <a:chExt cx="76200" cy="609600"/>
            </a:xfrm>
          </p:grpSpPr>
          <p:sp>
            <p:nvSpPr>
              <p:cNvPr id="214"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6" name="Line 131"/>
            <p:cNvSpPr>
              <a:spLocks noChangeShapeType="1"/>
            </p:cNvSpPr>
            <p:nvPr/>
          </p:nvSpPr>
          <p:spPr bwMode="auto">
            <a:xfrm>
              <a:off x="7376106" y="4750429"/>
              <a:ext cx="546866" cy="6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7" name="Line 73"/>
            <p:cNvSpPr>
              <a:spLocks noChangeShapeType="1"/>
            </p:cNvSpPr>
            <p:nvPr/>
          </p:nvSpPr>
          <p:spPr bwMode="auto">
            <a:xfrm>
              <a:off x="8320662" y="3980491"/>
              <a:ext cx="27540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8" name="Group 217"/>
            <p:cNvGrpSpPr/>
            <p:nvPr/>
          </p:nvGrpSpPr>
          <p:grpSpPr>
            <a:xfrm>
              <a:off x="7661034" y="3793961"/>
              <a:ext cx="660401" cy="321770"/>
              <a:chOff x="5746750" y="2319338"/>
              <a:chExt cx="660401" cy="321770"/>
            </a:xfrm>
          </p:grpSpPr>
          <p:grpSp>
            <p:nvGrpSpPr>
              <p:cNvPr id="219" name="Group 48"/>
              <p:cNvGrpSpPr>
                <a:grpSpLocks/>
              </p:cNvGrpSpPr>
              <p:nvPr/>
            </p:nvGrpSpPr>
            <p:grpSpPr bwMode="auto">
              <a:xfrm>
                <a:off x="5746750" y="2319338"/>
                <a:ext cx="628650" cy="321770"/>
                <a:chOff x="2256" y="2880"/>
                <a:chExt cx="576" cy="240"/>
              </a:xfrm>
            </p:grpSpPr>
            <p:sp>
              <p:nvSpPr>
                <p:cNvPr id="221"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2"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3"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4"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6"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7"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20"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28" name="Line 131"/>
            <p:cNvSpPr>
              <a:spLocks noChangeShapeType="1"/>
            </p:cNvSpPr>
            <p:nvPr/>
          </p:nvSpPr>
          <p:spPr bwMode="auto">
            <a:xfrm>
              <a:off x="8032511" y="4756779"/>
              <a:ext cx="57150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9" name="Line 111"/>
            <p:cNvSpPr>
              <a:spLocks noChangeShapeType="1"/>
            </p:cNvSpPr>
            <p:nvPr/>
          </p:nvSpPr>
          <p:spPr bwMode="auto">
            <a:xfrm>
              <a:off x="8604016" y="3977316"/>
              <a:ext cx="0" cy="7731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32" name="Group 231"/>
            <p:cNvGrpSpPr/>
            <p:nvPr/>
          </p:nvGrpSpPr>
          <p:grpSpPr>
            <a:xfrm>
              <a:off x="7466211" y="4386702"/>
              <a:ext cx="308298" cy="304915"/>
              <a:chOff x="6610027" y="3162302"/>
              <a:chExt cx="308298" cy="304915"/>
            </a:xfrm>
          </p:grpSpPr>
          <p:cxnSp>
            <p:nvCxnSpPr>
              <p:cNvPr id="233" name="Straight Arrow Connector 232"/>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34" name="Freeform 233"/>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aphicFrame>
        <p:nvGraphicFramePr>
          <p:cNvPr id="235" name="Object 2"/>
          <p:cNvGraphicFramePr>
            <a:graphicFrameLocks noChangeAspect="1"/>
          </p:cNvGraphicFramePr>
          <p:nvPr>
            <p:extLst>
              <p:ext uri="{D42A27DB-BD31-4B8C-83A1-F6EECF244321}">
                <p14:modId xmlns:p14="http://schemas.microsoft.com/office/powerpoint/2010/main" val="2241137238"/>
              </p:ext>
            </p:extLst>
          </p:nvPr>
        </p:nvGraphicFramePr>
        <p:xfrm>
          <a:off x="7538114" y="3668886"/>
          <a:ext cx="239713" cy="350837"/>
        </p:xfrm>
        <a:graphic>
          <a:graphicData uri="http://schemas.openxmlformats.org/presentationml/2006/ole">
            <mc:AlternateContent xmlns:mc="http://schemas.openxmlformats.org/markup-compatibility/2006">
              <mc:Choice xmlns:v="urn:schemas-microsoft-com:vml" Requires="v">
                <p:oleObj spid="_x0000_s2600385" name="Equation" r:id="rId41" imgW="139700" imgH="203200" progId="Equation.DSMT4">
                  <p:embed/>
                </p:oleObj>
              </mc:Choice>
              <mc:Fallback>
                <p:oleObj name="Equation" r:id="rId41" imgW="139700" imgH="203200" progId="Equation.DSMT4">
                  <p:embed/>
                  <p:pic>
                    <p:nvPicPr>
                      <p:cNvPr id="0" name=""/>
                      <p:cNvPicPr>
                        <a:picLocks noChangeAspect="1" noChangeArrowheads="1"/>
                      </p:cNvPicPr>
                      <p:nvPr/>
                    </p:nvPicPr>
                    <p:blipFill>
                      <a:blip r:embed="rId7"/>
                      <a:srcRect/>
                      <a:stretch>
                        <a:fillRect/>
                      </a:stretch>
                    </p:blipFill>
                    <p:spPr bwMode="auto">
                      <a:xfrm>
                        <a:off x="7538114" y="3668886"/>
                        <a:ext cx="239713" cy="350837"/>
                      </a:xfrm>
                      <a:prstGeom prst="rect">
                        <a:avLst/>
                      </a:prstGeom>
                      <a:noFill/>
                      <a:ln>
                        <a:noFill/>
                      </a:ln>
                      <a:effectLst/>
                    </p:spPr>
                  </p:pic>
                </p:oleObj>
              </mc:Fallback>
            </mc:AlternateContent>
          </a:graphicData>
        </a:graphic>
      </p:graphicFrame>
      <p:graphicFrame>
        <p:nvGraphicFramePr>
          <p:cNvPr id="236" name="Object 2"/>
          <p:cNvGraphicFramePr>
            <a:graphicFrameLocks noChangeAspect="1"/>
          </p:cNvGraphicFramePr>
          <p:nvPr>
            <p:extLst>
              <p:ext uri="{D42A27DB-BD31-4B8C-83A1-F6EECF244321}">
                <p14:modId xmlns:p14="http://schemas.microsoft.com/office/powerpoint/2010/main" val="1090242503"/>
              </p:ext>
            </p:extLst>
          </p:nvPr>
        </p:nvGraphicFramePr>
        <p:xfrm>
          <a:off x="3223982" y="4886446"/>
          <a:ext cx="4143375" cy="1506538"/>
        </p:xfrm>
        <a:graphic>
          <a:graphicData uri="http://schemas.openxmlformats.org/presentationml/2006/ole">
            <mc:AlternateContent xmlns:mc="http://schemas.openxmlformats.org/markup-compatibility/2006">
              <mc:Choice xmlns:v="urn:schemas-microsoft-com:vml" Requires="v">
                <p:oleObj spid="_x0000_s2600386" name="Equation" r:id="rId42" imgW="2413000" imgH="876300" progId="Equation.DSMT4">
                  <p:embed/>
                </p:oleObj>
              </mc:Choice>
              <mc:Fallback>
                <p:oleObj name="Equation" r:id="rId42" imgW="2413000" imgH="876300" progId="Equation.DSMT4">
                  <p:embed/>
                  <p:pic>
                    <p:nvPicPr>
                      <p:cNvPr id="0" name=""/>
                      <p:cNvPicPr>
                        <a:picLocks noChangeAspect="1" noChangeArrowheads="1"/>
                      </p:cNvPicPr>
                      <p:nvPr/>
                    </p:nvPicPr>
                    <p:blipFill>
                      <a:blip r:embed="rId43"/>
                      <a:srcRect/>
                      <a:stretch>
                        <a:fillRect/>
                      </a:stretch>
                    </p:blipFill>
                    <p:spPr bwMode="auto">
                      <a:xfrm>
                        <a:off x="3223982" y="4886446"/>
                        <a:ext cx="4143375" cy="1506538"/>
                      </a:xfrm>
                      <a:prstGeom prst="rect">
                        <a:avLst/>
                      </a:prstGeom>
                      <a:noFill/>
                      <a:ln>
                        <a:noFill/>
                      </a:ln>
                      <a:effectLst/>
                    </p:spPr>
                  </p:pic>
                </p:oleObj>
              </mc:Fallback>
            </mc:AlternateContent>
          </a:graphicData>
        </a:graphic>
      </p:graphicFrame>
      <p:sp>
        <p:nvSpPr>
          <p:cNvPr id="237" name="TextBox 236"/>
          <p:cNvSpPr txBox="1"/>
          <p:nvPr/>
        </p:nvSpPr>
        <p:spPr>
          <a:xfrm>
            <a:off x="519733" y="5953187"/>
            <a:ext cx="3906217" cy="400110"/>
          </a:xfrm>
          <a:prstGeom prst="rect">
            <a:avLst/>
          </a:prstGeom>
          <a:noFill/>
        </p:spPr>
        <p:txBody>
          <a:bodyPr wrap="square" rtlCol="0">
            <a:spAutoFit/>
          </a:bodyPr>
          <a:lstStyle/>
          <a:p>
            <a:r>
              <a:rPr lang="en-US" sz="2000" i="1" dirty="0">
                <a:solidFill>
                  <a:srgbClr val="FF0000"/>
                </a:solidFill>
                <a:latin typeface="Apple Chancery"/>
                <a:cs typeface="Apple Chancery"/>
              </a:rPr>
              <a:t>The ammeter </a:t>
            </a:r>
            <a:r>
              <a:rPr lang="en-US" sz="2000" dirty="0">
                <a:latin typeface="Times New Roman"/>
                <a:cs typeface="Times New Roman"/>
              </a:rPr>
              <a:t>will read </a:t>
            </a:r>
            <a:r>
              <a:rPr lang="en-US" sz="2000" dirty="0">
                <a:solidFill>
                  <a:srgbClr val="FF0000"/>
                </a:solidFill>
                <a:latin typeface="Times New Roman"/>
                <a:cs typeface="Times New Roman"/>
              </a:rPr>
              <a:t>3.9 amps</a:t>
            </a:r>
            <a:r>
              <a:rPr lang="en-US" sz="2000" dirty="0">
                <a:latin typeface="Times New Roman"/>
                <a:cs typeface="Times New Roman"/>
              </a:rPr>
              <a:t>.</a:t>
            </a:r>
          </a:p>
        </p:txBody>
      </p:sp>
      <p:graphicFrame>
        <p:nvGraphicFramePr>
          <p:cNvPr id="238" name="Object 2"/>
          <p:cNvGraphicFramePr>
            <a:graphicFrameLocks noChangeAspect="1"/>
          </p:cNvGraphicFramePr>
          <p:nvPr>
            <p:extLst>
              <p:ext uri="{D42A27DB-BD31-4B8C-83A1-F6EECF244321}">
                <p14:modId xmlns:p14="http://schemas.microsoft.com/office/powerpoint/2010/main" val="3250551086"/>
              </p:ext>
            </p:extLst>
          </p:nvPr>
        </p:nvGraphicFramePr>
        <p:xfrm>
          <a:off x="5657686" y="1707758"/>
          <a:ext cx="896937" cy="284163"/>
        </p:xfrm>
        <a:graphic>
          <a:graphicData uri="http://schemas.openxmlformats.org/presentationml/2006/ole">
            <mc:AlternateContent xmlns:mc="http://schemas.openxmlformats.org/markup-compatibility/2006">
              <mc:Choice xmlns:v="urn:schemas-microsoft-com:vml" Requires="v">
                <p:oleObj spid="_x0000_s2600387" name="Equation" r:id="rId44" imgW="520700" imgH="165100" progId="Equation.DSMT4">
                  <p:embed/>
                </p:oleObj>
              </mc:Choice>
              <mc:Fallback>
                <p:oleObj name="Equation" r:id="rId44" imgW="520700" imgH="165100" progId="Equation.DSMT4">
                  <p:embed/>
                  <p:pic>
                    <p:nvPicPr>
                      <p:cNvPr id="0" name=""/>
                      <p:cNvPicPr>
                        <a:picLocks noChangeAspect="1" noChangeArrowheads="1"/>
                      </p:cNvPicPr>
                      <p:nvPr/>
                    </p:nvPicPr>
                    <p:blipFill>
                      <a:blip r:embed="rId45"/>
                      <a:srcRect/>
                      <a:stretch>
                        <a:fillRect/>
                      </a:stretch>
                    </p:blipFill>
                    <p:spPr bwMode="auto">
                      <a:xfrm>
                        <a:off x="5657686" y="1707758"/>
                        <a:ext cx="896937" cy="2841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2876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dissolve">
                                      <p:cBhvr>
                                        <p:cTn id="7" dur="500"/>
                                        <p:tgtEl>
                                          <p:spTgt spid="230"/>
                                        </p:tgtEl>
                                      </p:cBhvr>
                                    </p:animEffect>
                                  </p:childTnLst>
                                </p:cTn>
                              </p:par>
                              <p:par>
                                <p:cTn id="8" presetID="9" presetClass="entr" presetSubtype="0" fill="hold" nodeType="withEffect">
                                  <p:stCondLst>
                                    <p:cond delay="0"/>
                                  </p:stCondLst>
                                  <p:childTnLst>
                                    <p:set>
                                      <p:cBhvr>
                                        <p:cTn id="9" dur="1" fill="hold">
                                          <p:stCondLst>
                                            <p:cond delay="0"/>
                                          </p:stCondLst>
                                        </p:cTn>
                                        <p:tgtEl>
                                          <p:spTgt spid="231"/>
                                        </p:tgtEl>
                                        <p:attrNameLst>
                                          <p:attrName>style.visibility</p:attrName>
                                        </p:attrNameLst>
                                      </p:cBhvr>
                                      <p:to>
                                        <p:strVal val="visible"/>
                                      </p:to>
                                    </p:set>
                                    <p:animEffect transition="in" filter="dissolve">
                                      <p:cBhvr>
                                        <p:cTn id="10" dur="500"/>
                                        <p:tgtEl>
                                          <p:spTgt spid="231"/>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par>
                                <p:cTn id="14" presetID="9" presetClass="entr" presetSubtype="0" fill="hold" nodeType="withEffect">
                                  <p:stCondLst>
                                    <p:cond delay="0"/>
                                  </p:stCondLst>
                                  <p:childTnLst>
                                    <p:set>
                                      <p:cBhvr>
                                        <p:cTn id="15" dur="1" fill="hold">
                                          <p:stCondLst>
                                            <p:cond delay="0"/>
                                          </p:stCondLst>
                                        </p:cTn>
                                        <p:tgtEl>
                                          <p:spTgt spid="235"/>
                                        </p:tgtEl>
                                        <p:attrNameLst>
                                          <p:attrName>style.visibility</p:attrName>
                                        </p:attrNameLst>
                                      </p:cBhvr>
                                      <p:to>
                                        <p:strVal val="visible"/>
                                      </p:to>
                                    </p:set>
                                    <p:animEffect transition="in" filter="dissolve">
                                      <p:cBhvr>
                                        <p:cTn id="16" dur="500"/>
                                        <p:tgtEl>
                                          <p:spTgt spid="23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05"/>
                                        </p:tgtEl>
                                        <p:attrNameLst>
                                          <p:attrName>style.visibility</p:attrName>
                                        </p:attrNameLst>
                                      </p:cBhvr>
                                      <p:to>
                                        <p:strVal val="visible"/>
                                      </p:to>
                                    </p:set>
                                    <p:animEffect transition="in" filter="dissolve">
                                      <p:cBhvr>
                                        <p:cTn id="21" dur="500"/>
                                        <p:tgtEl>
                                          <p:spTgt spid="205"/>
                                        </p:tgtEl>
                                      </p:cBhvr>
                                    </p:animEffect>
                                  </p:childTnLst>
                                </p:cTn>
                              </p:par>
                              <p:par>
                                <p:cTn id="22" presetID="9" presetClass="entr" presetSubtype="0" fill="hold" nodeType="withEffect">
                                  <p:stCondLst>
                                    <p:cond delay="0"/>
                                  </p:stCondLst>
                                  <p:childTnLst>
                                    <p:set>
                                      <p:cBhvr>
                                        <p:cTn id="23" dur="1" fill="hold">
                                          <p:stCondLst>
                                            <p:cond delay="0"/>
                                          </p:stCondLst>
                                        </p:cTn>
                                        <p:tgtEl>
                                          <p:spTgt spid="207"/>
                                        </p:tgtEl>
                                        <p:attrNameLst>
                                          <p:attrName>style.visibility</p:attrName>
                                        </p:attrNameLst>
                                      </p:cBhvr>
                                      <p:to>
                                        <p:strVal val="visible"/>
                                      </p:to>
                                    </p:set>
                                    <p:animEffect transition="in" filter="dissolve">
                                      <p:cBhvr>
                                        <p:cTn id="24" dur="500"/>
                                        <p:tgtEl>
                                          <p:spTgt spid="207"/>
                                        </p:tgtEl>
                                      </p:cBhvr>
                                    </p:animEffect>
                                  </p:childTnLst>
                                </p:cTn>
                              </p:par>
                              <p:par>
                                <p:cTn id="25" presetID="9" presetClass="entr" presetSubtype="0" fill="hold" nodeType="withEffect">
                                  <p:stCondLst>
                                    <p:cond delay="0"/>
                                  </p:stCondLst>
                                  <p:childTnLst>
                                    <p:set>
                                      <p:cBhvr>
                                        <p:cTn id="26" dur="1" fill="hold">
                                          <p:stCondLst>
                                            <p:cond delay="0"/>
                                          </p:stCondLst>
                                        </p:cTn>
                                        <p:tgtEl>
                                          <p:spTgt spid="208"/>
                                        </p:tgtEl>
                                        <p:attrNameLst>
                                          <p:attrName>style.visibility</p:attrName>
                                        </p:attrNameLst>
                                      </p:cBhvr>
                                      <p:to>
                                        <p:strVal val="visible"/>
                                      </p:to>
                                    </p:set>
                                    <p:animEffect transition="in" filter="dissolve">
                                      <p:cBhvr>
                                        <p:cTn id="27" dur="500"/>
                                        <p:tgtEl>
                                          <p:spTgt spid="208"/>
                                        </p:tgtEl>
                                      </p:cBhvr>
                                    </p:animEffect>
                                  </p:childTnLst>
                                </p:cTn>
                              </p:par>
                              <p:par>
                                <p:cTn id="28" presetID="9" presetClass="entr" presetSubtype="0" fill="hold" nodeType="withEffect">
                                  <p:stCondLst>
                                    <p:cond delay="0"/>
                                  </p:stCondLst>
                                  <p:childTnLst>
                                    <p:set>
                                      <p:cBhvr>
                                        <p:cTn id="29" dur="1" fill="hold">
                                          <p:stCondLst>
                                            <p:cond delay="0"/>
                                          </p:stCondLst>
                                        </p:cTn>
                                        <p:tgtEl>
                                          <p:spTgt spid="206"/>
                                        </p:tgtEl>
                                        <p:attrNameLst>
                                          <p:attrName>style.visibility</p:attrName>
                                        </p:attrNameLst>
                                      </p:cBhvr>
                                      <p:to>
                                        <p:strVal val="visible"/>
                                      </p:to>
                                    </p:set>
                                    <p:animEffect transition="in" filter="dissolve">
                                      <p:cBhvr>
                                        <p:cTn id="30" dur="500"/>
                                        <p:tgtEl>
                                          <p:spTgt spid="20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04"/>
                                        </p:tgtEl>
                                        <p:attrNameLst>
                                          <p:attrName>style.visibility</p:attrName>
                                        </p:attrNameLst>
                                      </p:cBhvr>
                                      <p:to>
                                        <p:strVal val="visible"/>
                                      </p:to>
                                    </p:set>
                                    <p:animEffect transition="in" filter="dissolve">
                                      <p:cBhvr>
                                        <p:cTn id="33" dur="500"/>
                                        <p:tgtEl>
                                          <p:spTgt spid="20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09"/>
                                        </p:tgtEl>
                                        <p:attrNameLst>
                                          <p:attrName>style.visibility</p:attrName>
                                        </p:attrNameLst>
                                      </p:cBhvr>
                                      <p:to>
                                        <p:strVal val="visible"/>
                                      </p:to>
                                    </p:set>
                                    <p:animEffect transition="in" filter="dissolve">
                                      <p:cBhvr>
                                        <p:cTn id="38" dur="500"/>
                                        <p:tgtEl>
                                          <p:spTgt spid="20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79"/>
                                        </p:tgtEl>
                                        <p:attrNameLst>
                                          <p:attrName>style.visibility</p:attrName>
                                        </p:attrNameLst>
                                      </p:cBhvr>
                                      <p:to>
                                        <p:strVal val="visible"/>
                                      </p:to>
                                    </p:set>
                                    <p:animEffect transition="in" filter="dissolve">
                                      <p:cBhvr>
                                        <p:cTn id="41" dur="500"/>
                                        <p:tgtEl>
                                          <p:spTgt spid="179"/>
                                        </p:tgtEl>
                                      </p:cBhvr>
                                    </p:animEffect>
                                  </p:childTnLst>
                                </p:cTn>
                              </p:par>
                              <p:par>
                                <p:cTn id="42" presetID="9" presetClass="entr" presetSubtype="0" fill="hold" nodeType="withEffect">
                                  <p:stCondLst>
                                    <p:cond delay="0"/>
                                  </p:stCondLst>
                                  <p:childTnLst>
                                    <p:set>
                                      <p:cBhvr>
                                        <p:cTn id="43" dur="1" fill="hold">
                                          <p:stCondLst>
                                            <p:cond delay="0"/>
                                          </p:stCondLst>
                                        </p:cTn>
                                        <p:tgtEl>
                                          <p:spTgt spid="210"/>
                                        </p:tgtEl>
                                        <p:attrNameLst>
                                          <p:attrName>style.visibility</p:attrName>
                                        </p:attrNameLst>
                                      </p:cBhvr>
                                      <p:to>
                                        <p:strVal val="visible"/>
                                      </p:to>
                                    </p:set>
                                    <p:animEffect transition="in" filter="dissolve">
                                      <p:cBhvr>
                                        <p:cTn id="44" dur="500"/>
                                        <p:tgtEl>
                                          <p:spTgt spid="210"/>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36"/>
                                        </p:tgtEl>
                                        <p:attrNameLst>
                                          <p:attrName>style.visibility</p:attrName>
                                        </p:attrNameLst>
                                      </p:cBhvr>
                                      <p:to>
                                        <p:strVal val="visible"/>
                                      </p:to>
                                    </p:set>
                                    <p:animEffect transition="in" filter="dissolve">
                                      <p:cBhvr>
                                        <p:cTn id="49" dur="500"/>
                                        <p:tgtEl>
                                          <p:spTgt spid="23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37"/>
                                        </p:tgtEl>
                                        <p:attrNameLst>
                                          <p:attrName>style.visibility</p:attrName>
                                        </p:attrNameLst>
                                      </p:cBhvr>
                                      <p:to>
                                        <p:strVal val="visible"/>
                                      </p:to>
                                    </p:set>
                                    <p:animEffect transition="in" filter="dissolve">
                                      <p:cBhvr>
                                        <p:cTn id="54"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204" grpId="0"/>
      <p:bldP spid="23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 name="TextBox 174"/>
          <p:cNvSpPr txBox="1"/>
          <p:nvPr/>
        </p:nvSpPr>
        <p:spPr>
          <a:xfrm>
            <a:off x="240175" y="282486"/>
            <a:ext cx="5029866" cy="400110"/>
          </a:xfrm>
          <a:prstGeom prst="rect">
            <a:avLst/>
          </a:prstGeom>
          <a:noFill/>
        </p:spPr>
        <p:txBody>
          <a:bodyPr wrap="square" rtlCol="0">
            <a:spAutoFit/>
          </a:bodyPr>
          <a:lstStyle/>
          <a:p>
            <a:r>
              <a:rPr lang="en-US" sz="2000" dirty="0">
                <a:solidFill>
                  <a:srgbClr val="FF0000"/>
                </a:solidFill>
                <a:latin typeface="Apple Chancery"/>
                <a:cs typeface="Apple Chancery"/>
              </a:rPr>
              <a:t>d.) How much power </a:t>
            </a:r>
            <a:r>
              <a:rPr lang="en-US" sz="2000" dirty="0">
                <a:latin typeface="Times New Roman"/>
                <a:cs typeface="Times New Roman"/>
              </a:rPr>
              <a:t>does      dissipate?</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8.)</a:t>
            </a:r>
          </a:p>
        </p:txBody>
      </p:sp>
      <p:graphicFrame>
        <p:nvGraphicFramePr>
          <p:cNvPr id="83" name="Object 2"/>
          <p:cNvGraphicFramePr>
            <a:graphicFrameLocks noChangeAspect="1"/>
          </p:cNvGraphicFramePr>
          <p:nvPr>
            <p:extLst>
              <p:ext uri="{D42A27DB-BD31-4B8C-83A1-F6EECF244321}">
                <p14:modId xmlns:p14="http://schemas.microsoft.com/office/powerpoint/2010/main" val="2579902081"/>
              </p:ext>
            </p:extLst>
          </p:nvPr>
        </p:nvGraphicFramePr>
        <p:xfrm>
          <a:off x="6097954" y="208634"/>
          <a:ext cx="327025" cy="349250"/>
        </p:xfrm>
        <a:graphic>
          <a:graphicData uri="http://schemas.openxmlformats.org/presentationml/2006/ole">
            <mc:AlternateContent xmlns:mc="http://schemas.openxmlformats.org/markup-compatibility/2006">
              <mc:Choice xmlns:v="urn:schemas-microsoft-com:vml" Requires="v">
                <p:oleObj spid="_x0000_s2673743" name="Equation" r:id="rId4" imgW="190500" imgH="203200" progId="Equation.DSMT4">
                  <p:embed/>
                </p:oleObj>
              </mc:Choice>
              <mc:Fallback>
                <p:oleObj name="Equation" r:id="rId4" imgW="190500" imgH="203200" progId="Equation.DSMT4">
                  <p:embed/>
                  <p:pic>
                    <p:nvPicPr>
                      <p:cNvPr id="0" name=""/>
                      <p:cNvPicPr>
                        <a:picLocks noChangeAspect="1" noChangeArrowheads="1"/>
                      </p:cNvPicPr>
                      <p:nvPr/>
                    </p:nvPicPr>
                    <p:blipFill>
                      <a:blip r:embed="rId5"/>
                      <a:srcRect/>
                      <a:stretch>
                        <a:fillRect/>
                      </a:stretch>
                    </p:blipFill>
                    <p:spPr bwMode="auto">
                      <a:xfrm>
                        <a:off x="6097954" y="208634"/>
                        <a:ext cx="327025" cy="349250"/>
                      </a:xfrm>
                      <a:prstGeom prst="rect">
                        <a:avLst/>
                      </a:prstGeom>
                      <a:noFill/>
                      <a:ln>
                        <a:noFill/>
                      </a:ln>
                      <a:effectLst/>
                    </p:spPr>
                  </p:pic>
                </p:oleObj>
              </mc:Fallback>
            </mc:AlternateContent>
          </a:graphicData>
        </a:graphic>
      </p:graphicFrame>
      <p:grpSp>
        <p:nvGrpSpPr>
          <p:cNvPr id="84" name="Group 40"/>
          <p:cNvGrpSpPr>
            <a:grpSpLocks/>
          </p:cNvGrpSpPr>
          <p:nvPr/>
        </p:nvGrpSpPr>
        <p:grpSpPr bwMode="auto">
          <a:xfrm>
            <a:off x="6046347" y="557884"/>
            <a:ext cx="478466" cy="299762"/>
            <a:chOff x="4320" y="1536"/>
            <a:chExt cx="384" cy="240"/>
          </a:xfrm>
        </p:grpSpPr>
        <p:sp>
          <p:nvSpPr>
            <p:cNvPr id="85"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6" name="Line 41"/>
          <p:cNvSpPr>
            <a:spLocks noChangeShapeType="1"/>
          </p:cNvSpPr>
          <p:nvPr/>
        </p:nvSpPr>
        <p:spPr bwMode="auto">
          <a:xfrm>
            <a:off x="5567881" y="737549"/>
            <a:ext cx="47846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 name="Line 42"/>
          <p:cNvSpPr>
            <a:spLocks noChangeShapeType="1"/>
          </p:cNvSpPr>
          <p:nvPr/>
        </p:nvSpPr>
        <p:spPr bwMode="auto">
          <a:xfrm>
            <a:off x="6524812" y="677981"/>
            <a:ext cx="112794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 name="Line 43"/>
          <p:cNvSpPr>
            <a:spLocks noChangeShapeType="1"/>
          </p:cNvSpPr>
          <p:nvPr/>
        </p:nvSpPr>
        <p:spPr bwMode="auto">
          <a:xfrm>
            <a:off x="7122414" y="677981"/>
            <a:ext cx="0" cy="5380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6" name="Line 44"/>
          <p:cNvSpPr>
            <a:spLocks noChangeShapeType="1"/>
          </p:cNvSpPr>
          <p:nvPr/>
        </p:nvSpPr>
        <p:spPr bwMode="auto">
          <a:xfrm>
            <a:off x="7181982" y="1693519"/>
            <a:ext cx="0" cy="65813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7" name="Line 48"/>
          <p:cNvSpPr>
            <a:spLocks noChangeShapeType="1"/>
          </p:cNvSpPr>
          <p:nvPr/>
        </p:nvSpPr>
        <p:spPr bwMode="auto">
          <a:xfrm>
            <a:off x="8575104" y="631864"/>
            <a:ext cx="0" cy="59952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39" name="Group 49"/>
          <p:cNvGrpSpPr>
            <a:grpSpLocks/>
          </p:cNvGrpSpPr>
          <p:nvPr/>
        </p:nvGrpSpPr>
        <p:grpSpPr bwMode="auto">
          <a:xfrm rot="5457964">
            <a:off x="6913446" y="1305847"/>
            <a:ext cx="477504" cy="297840"/>
            <a:chOff x="4320" y="1536"/>
            <a:chExt cx="384" cy="240"/>
          </a:xfrm>
        </p:grpSpPr>
        <p:sp>
          <p:nvSpPr>
            <p:cNvPr id="140"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1"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2"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4"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45" name="Line 74"/>
          <p:cNvSpPr>
            <a:spLocks noChangeShapeType="1"/>
          </p:cNvSpPr>
          <p:nvPr/>
        </p:nvSpPr>
        <p:spPr bwMode="auto">
          <a:xfrm>
            <a:off x="8615457" y="1692558"/>
            <a:ext cx="0" cy="65909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46" name="Group 87"/>
          <p:cNvGrpSpPr>
            <a:grpSpLocks/>
          </p:cNvGrpSpPr>
          <p:nvPr/>
        </p:nvGrpSpPr>
        <p:grpSpPr bwMode="auto">
          <a:xfrm rot="5457964">
            <a:off x="8346921" y="1303925"/>
            <a:ext cx="478466" cy="298801"/>
            <a:chOff x="4320" y="1536"/>
            <a:chExt cx="384" cy="240"/>
          </a:xfrm>
        </p:grpSpPr>
        <p:sp>
          <p:nvSpPr>
            <p:cNvPr id="147"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8"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0"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52" name="Line 93"/>
          <p:cNvSpPr>
            <a:spLocks noChangeShapeType="1"/>
          </p:cNvSpPr>
          <p:nvPr/>
        </p:nvSpPr>
        <p:spPr bwMode="auto">
          <a:xfrm flipH="1">
            <a:off x="5567881" y="2351649"/>
            <a:ext cx="30475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 name="Line 101"/>
          <p:cNvSpPr>
            <a:spLocks noChangeShapeType="1"/>
          </p:cNvSpPr>
          <p:nvPr/>
        </p:nvSpPr>
        <p:spPr bwMode="auto">
          <a:xfrm>
            <a:off x="5567881" y="737549"/>
            <a:ext cx="0" cy="71769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4" name="Line 102"/>
          <p:cNvSpPr>
            <a:spLocks noChangeShapeType="1"/>
          </p:cNvSpPr>
          <p:nvPr/>
        </p:nvSpPr>
        <p:spPr bwMode="auto">
          <a:xfrm>
            <a:off x="5270041" y="1455247"/>
            <a:ext cx="59760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 name="Line 103"/>
          <p:cNvSpPr>
            <a:spLocks noChangeShapeType="1"/>
          </p:cNvSpPr>
          <p:nvPr/>
        </p:nvSpPr>
        <p:spPr bwMode="auto">
          <a:xfrm>
            <a:off x="5508313" y="1574383"/>
            <a:ext cx="11913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6" name="Line 104"/>
          <p:cNvSpPr>
            <a:spLocks noChangeShapeType="1"/>
          </p:cNvSpPr>
          <p:nvPr/>
        </p:nvSpPr>
        <p:spPr bwMode="auto">
          <a:xfrm>
            <a:off x="5567881" y="1574383"/>
            <a:ext cx="0" cy="77726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57" name="Group 108"/>
          <p:cNvGrpSpPr>
            <a:grpSpLocks/>
          </p:cNvGrpSpPr>
          <p:nvPr/>
        </p:nvGrpSpPr>
        <p:grpSpPr bwMode="auto">
          <a:xfrm>
            <a:off x="7652761" y="493512"/>
            <a:ext cx="478466" cy="299762"/>
            <a:chOff x="4320" y="1536"/>
            <a:chExt cx="384" cy="240"/>
          </a:xfrm>
        </p:grpSpPr>
        <p:sp>
          <p:nvSpPr>
            <p:cNvPr id="15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66" name="Line 114"/>
          <p:cNvSpPr>
            <a:spLocks noChangeShapeType="1"/>
          </p:cNvSpPr>
          <p:nvPr/>
        </p:nvSpPr>
        <p:spPr bwMode="auto">
          <a:xfrm>
            <a:off x="8113933" y="631864"/>
            <a:ext cx="4611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89" name="Object 2"/>
          <p:cNvGraphicFramePr>
            <a:graphicFrameLocks noChangeAspect="1"/>
          </p:cNvGraphicFramePr>
          <p:nvPr>
            <p:extLst>
              <p:ext uri="{D42A27DB-BD31-4B8C-83A1-F6EECF244321}">
                <p14:modId xmlns:p14="http://schemas.microsoft.com/office/powerpoint/2010/main" val="1155671707"/>
              </p:ext>
            </p:extLst>
          </p:nvPr>
        </p:nvGraphicFramePr>
        <p:xfrm>
          <a:off x="7315732" y="1271407"/>
          <a:ext cx="349250" cy="349250"/>
        </p:xfrm>
        <a:graphic>
          <a:graphicData uri="http://schemas.openxmlformats.org/presentationml/2006/ole">
            <mc:AlternateContent xmlns:mc="http://schemas.openxmlformats.org/markup-compatibility/2006">
              <mc:Choice xmlns:v="urn:schemas-microsoft-com:vml" Requires="v">
                <p:oleObj spid="_x0000_s2673744" name="Equation" r:id="rId6" imgW="203200" imgH="203200" progId="Equation.DSMT4">
                  <p:embed/>
                </p:oleObj>
              </mc:Choice>
              <mc:Fallback>
                <p:oleObj name="Equation" r:id="rId6" imgW="203200" imgH="203200" progId="Equation.DSMT4">
                  <p:embed/>
                  <p:pic>
                    <p:nvPicPr>
                      <p:cNvPr id="0" name=""/>
                      <p:cNvPicPr>
                        <a:picLocks noChangeAspect="1" noChangeArrowheads="1"/>
                      </p:cNvPicPr>
                      <p:nvPr/>
                    </p:nvPicPr>
                    <p:blipFill>
                      <a:blip r:embed="rId7"/>
                      <a:srcRect/>
                      <a:stretch>
                        <a:fillRect/>
                      </a:stretch>
                    </p:blipFill>
                    <p:spPr bwMode="auto">
                      <a:xfrm>
                        <a:off x="7315732" y="1271407"/>
                        <a:ext cx="349250" cy="349250"/>
                      </a:xfrm>
                      <a:prstGeom prst="rect">
                        <a:avLst/>
                      </a:prstGeom>
                      <a:noFill/>
                      <a:ln>
                        <a:noFill/>
                      </a:ln>
                      <a:effectLst/>
                    </p:spPr>
                  </p:pic>
                </p:oleObj>
              </mc:Fallback>
            </mc:AlternateContent>
          </a:graphicData>
        </a:graphic>
      </p:graphicFrame>
      <p:graphicFrame>
        <p:nvGraphicFramePr>
          <p:cNvPr id="190" name="Object 2"/>
          <p:cNvGraphicFramePr>
            <a:graphicFrameLocks noChangeAspect="1"/>
          </p:cNvGraphicFramePr>
          <p:nvPr>
            <p:extLst>
              <p:ext uri="{D42A27DB-BD31-4B8C-83A1-F6EECF244321}">
                <p14:modId xmlns:p14="http://schemas.microsoft.com/office/powerpoint/2010/main" val="2347238990"/>
              </p:ext>
            </p:extLst>
          </p:nvPr>
        </p:nvGraphicFramePr>
        <p:xfrm>
          <a:off x="7764683" y="208634"/>
          <a:ext cx="349250" cy="349250"/>
        </p:xfrm>
        <a:graphic>
          <a:graphicData uri="http://schemas.openxmlformats.org/presentationml/2006/ole">
            <mc:AlternateContent xmlns:mc="http://schemas.openxmlformats.org/markup-compatibility/2006">
              <mc:Choice xmlns:v="urn:schemas-microsoft-com:vml" Requires="v">
                <p:oleObj spid="_x0000_s2673745" name="Equation" r:id="rId8" imgW="203200" imgH="203200" progId="Equation.DSMT4">
                  <p:embed/>
                </p:oleObj>
              </mc:Choice>
              <mc:Fallback>
                <p:oleObj name="Equation" r:id="rId8" imgW="203200" imgH="203200" progId="Equation.DSMT4">
                  <p:embed/>
                  <p:pic>
                    <p:nvPicPr>
                      <p:cNvPr id="0" name=""/>
                      <p:cNvPicPr>
                        <a:picLocks noChangeAspect="1" noChangeArrowheads="1"/>
                      </p:cNvPicPr>
                      <p:nvPr/>
                    </p:nvPicPr>
                    <p:blipFill>
                      <a:blip r:embed="rId9"/>
                      <a:srcRect/>
                      <a:stretch>
                        <a:fillRect/>
                      </a:stretch>
                    </p:blipFill>
                    <p:spPr bwMode="auto">
                      <a:xfrm>
                        <a:off x="7764683" y="208634"/>
                        <a:ext cx="349250" cy="349250"/>
                      </a:xfrm>
                      <a:prstGeom prst="rect">
                        <a:avLst/>
                      </a:prstGeom>
                      <a:noFill/>
                      <a:ln>
                        <a:noFill/>
                      </a:ln>
                      <a:effectLst/>
                    </p:spPr>
                  </p:pic>
                </p:oleObj>
              </mc:Fallback>
            </mc:AlternateContent>
          </a:graphicData>
        </a:graphic>
      </p:graphicFrame>
      <p:graphicFrame>
        <p:nvGraphicFramePr>
          <p:cNvPr id="191" name="Object 2"/>
          <p:cNvGraphicFramePr>
            <a:graphicFrameLocks noChangeAspect="1"/>
          </p:cNvGraphicFramePr>
          <p:nvPr>
            <p:extLst>
              <p:ext uri="{D42A27DB-BD31-4B8C-83A1-F6EECF244321}">
                <p14:modId xmlns:p14="http://schemas.microsoft.com/office/powerpoint/2010/main" val="3719471515"/>
              </p:ext>
            </p:extLst>
          </p:nvPr>
        </p:nvGraphicFramePr>
        <p:xfrm>
          <a:off x="8703193" y="1486200"/>
          <a:ext cx="371475" cy="349250"/>
        </p:xfrm>
        <a:graphic>
          <a:graphicData uri="http://schemas.openxmlformats.org/presentationml/2006/ole">
            <mc:AlternateContent xmlns:mc="http://schemas.openxmlformats.org/markup-compatibility/2006">
              <mc:Choice xmlns:v="urn:schemas-microsoft-com:vml" Requires="v">
                <p:oleObj spid="_x0000_s2673746" name="Equation" r:id="rId10" imgW="215900" imgH="203200" progId="Equation.DSMT4">
                  <p:embed/>
                </p:oleObj>
              </mc:Choice>
              <mc:Fallback>
                <p:oleObj name="Equation" r:id="rId10" imgW="215900" imgH="203200" progId="Equation.DSMT4">
                  <p:embed/>
                  <p:pic>
                    <p:nvPicPr>
                      <p:cNvPr id="0" name=""/>
                      <p:cNvPicPr>
                        <a:picLocks noChangeAspect="1" noChangeArrowheads="1"/>
                      </p:cNvPicPr>
                      <p:nvPr/>
                    </p:nvPicPr>
                    <p:blipFill>
                      <a:blip r:embed="rId11"/>
                      <a:srcRect/>
                      <a:stretch>
                        <a:fillRect/>
                      </a:stretch>
                    </p:blipFill>
                    <p:spPr bwMode="auto">
                      <a:xfrm>
                        <a:off x="8703193" y="1486200"/>
                        <a:ext cx="371475" cy="349250"/>
                      </a:xfrm>
                      <a:prstGeom prst="rect">
                        <a:avLst/>
                      </a:prstGeom>
                      <a:noFill/>
                      <a:ln>
                        <a:noFill/>
                      </a:ln>
                      <a:effectLst/>
                    </p:spPr>
                  </p:pic>
                </p:oleObj>
              </mc:Fallback>
            </mc:AlternateContent>
          </a:graphicData>
        </a:graphic>
      </p:graphicFrame>
      <p:graphicFrame>
        <p:nvGraphicFramePr>
          <p:cNvPr id="192" name="Object 2"/>
          <p:cNvGraphicFramePr>
            <a:graphicFrameLocks noChangeAspect="1"/>
          </p:cNvGraphicFramePr>
          <p:nvPr>
            <p:extLst>
              <p:ext uri="{D42A27DB-BD31-4B8C-83A1-F6EECF244321}">
                <p14:modId xmlns:p14="http://schemas.microsoft.com/office/powerpoint/2010/main" val="3676727182"/>
              </p:ext>
            </p:extLst>
          </p:nvPr>
        </p:nvGraphicFramePr>
        <p:xfrm>
          <a:off x="5930007" y="737549"/>
          <a:ext cx="133696" cy="150001"/>
        </p:xfrm>
        <a:graphic>
          <a:graphicData uri="http://schemas.openxmlformats.org/presentationml/2006/ole">
            <mc:AlternateContent xmlns:mc="http://schemas.openxmlformats.org/markup-compatibility/2006">
              <mc:Choice xmlns:v="urn:schemas-microsoft-com:vml" Requires="v">
                <p:oleObj spid="_x0000_s2673747" name="Equation" r:id="rId12" imgW="114300" imgH="127000" progId="Equation.DSMT4">
                  <p:embed/>
                </p:oleObj>
              </mc:Choice>
              <mc:Fallback>
                <p:oleObj name="Equation" r:id="rId12" imgW="114300" imgH="127000" progId="Equation.DSMT4">
                  <p:embed/>
                  <p:pic>
                    <p:nvPicPr>
                      <p:cNvPr id="0" name=""/>
                      <p:cNvPicPr>
                        <a:picLocks noChangeAspect="1" noChangeArrowheads="1"/>
                      </p:cNvPicPr>
                      <p:nvPr/>
                    </p:nvPicPr>
                    <p:blipFill>
                      <a:blip r:embed="rId13"/>
                      <a:srcRect/>
                      <a:stretch>
                        <a:fillRect/>
                      </a:stretch>
                    </p:blipFill>
                    <p:spPr bwMode="auto">
                      <a:xfrm>
                        <a:off x="5930007" y="737549"/>
                        <a:ext cx="133696" cy="150001"/>
                      </a:xfrm>
                      <a:prstGeom prst="rect">
                        <a:avLst/>
                      </a:prstGeom>
                      <a:noFill/>
                      <a:ln>
                        <a:noFill/>
                      </a:ln>
                      <a:effectLst/>
                    </p:spPr>
                  </p:pic>
                </p:oleObj>
              </mc:Fallback>
            </mc:AlternateContent>
          </a:graphicData>
        </a:graphic>
      </p:graphicFrame>
      <p:graphicFrame>
        <p:nvGraphicFramePr>
          <p:cNvPr id="193" name="Object 2"/>
          <p:cNvGraphicFramePr>
            <a:graphicFrameLocks noChangeAspect="1"/>
          </p:cNvGraphicFramePr>
          <p:nvPr>
            <p:extLst>
              <p:ext uri="{D42A27DB-BD31-4B8C-83A1-F6EECF244321}">
                <p14:modId xmlns:p14="http://schemas.microsoft.com/office/powerpoint/2010/main" val="2134326964"/>
              </p:ext>
            </p:extLst>
          </p:nvPr>
        </p:nvGraphicFramePr>
        <p:xfrm>
          <a:off x="6535206" y="669168"/>
          <a:ext cx="149225" cy="193675"/>
        </p:xfrm>
        <a:graphic>
          <a:graphicData uri="http://schemas.openxmlformats.org/presentationml/2006/ole">
            <mc:AlternateContent xmlns:mc="http://schemas.openxmlformats.org/markup-compatibility/2006">
              <mc:Choice xmlns:v="urn:schemas-microsoft-com:vml" Requires="v">
                <p:oleObj spid="_x0000_s2673748" name="Equation" r:id="rId14" imgW="127000" imgH="165100" progId="Equation.DSMT4">
                  <p:embed/>
                </p:oleObj>
              </mc:Choice>
              <mc:Fallback>
                <p:oleObj name="Equation" r:id="rId14" imgW="127000" imgH="165100" progId="Equation.DSMT4">
                  <p:embed/>
                  <p:pic>
                    <p:nvPicPr>
                      <p:cNvPr id="0" name=""/>
                      <p:cNvPicPr>
                        <a:picLocks noChangeAspect="1" noChangeArrowheads="1"/>
                      </p:cNvPicPr>
                      <p:nvPr/>
                    </p:nvPicPr>
                    <p:blipFill>
                      <a:blip r:embed="rId15"/>
                      <a:srcRect/>
                      <a:stretch>
                        <a:fillRect/>
                      </a:stretch>
                    </p:blipFill>
                    <p:spPr bwMode="auto">
                      <a:xfrm>
                        <a:off x="6535206" y="669168"/>
                        <a:ext cx="149225" cy="193675"/>
                      </a:xfrm>
                      <a:prstGeom prst="rect">
                        <a:avLst/>
                      </a:prstGeom>
                      <a:noFill/>
                      <a:ln>
                        <a:noFill/>
                      </a:ln>
                      <a:effectLst/>
                    </p:spPr>
                  </p:pic>
                </p:oleObj>
              </mc:Fallback>
            </mc:AlternateContent>
          </a:graphicData>
        </a:graphic>
      </p:graphicFrame>
      <p:graphicFrame>
        <p:nvGraphicFramePr>
          <p:cNvPr id="194" name="Object 2"/>
          <p:cNvGraphicFramePr>
            <a:graphicFrameLocks noChangeAspect="1"/>
          </p:cNvGraphicFramePr>
          <p:nvPr>
            <p:extLst>
              <p:ext uri="{D42A27DB-BD31-4B8C-83A1-F6EECF244321}">
                <p14:modId xmlns:p14="http://schemas.microsoft.com/office/powerpoint/2010/main" val="604197280"/>
              </p:ext>
            </p:extLst>
          </p:nvPr>
        </p:nvGraphicFramePr>
        <p:xfrm>
          <a:off x="6950593" y="1035350"/>
          <a:ext cx="134938" cy="149225"/>
        </p:xfrm>
        <a:graphic>
          <a:graphicData uri="http://schemas.openxmlformats.org/presentationml/2006/ole">
            <mc:AlternateContent xmlns:mc="http://schemas.openxmlformats.org/markup-compatibility/2006">
              <mc:Choice xmlns:v="urn:schemas-microsoft-com:vml" Requires="v">
                <p:oleObj spid="_x0000_s2673749" name="Equation" r:id="rId16" imgW="114300" imgH="127000" progId="Equation.DSMT4">
                  <p:embed/>
                </p:oleObj>
              </mc:Choice>
              <mc:Fallback>
                <p:oleObj name="Equation" r:id="rId16" imgW="114300" imgH="127000" progId="Equation.DSMT4">
                  <p:embed/>
                  <p:pic>
                    <p:nvPicPr>
                      <p:cNvPr id="0" name=""/>
                      <p:cNvPicPr>
                        <a:picLocks noChangeAspect="1" noChangeArrowheads="1"/>
                      </p:cNvPicPr>
                      <p:nvPr/>
                    </p:nvPicPr>
                    <p:blipFill>
                      <a:blip r:embed="rId17"/>
                      <a:srcRect/>
                      <a:stretch>
                        <a:fillRect/>
                      </a:stretch>
                    </p:blipFill>
                    <p:spPr bwMode="auto">
                      <a:xfrm>
                        <a:off x="6950593" y="1035350"/>
                        <a:ext cx="134938" cy="149225"/>
                      </a:xfrm>
                      <a:prstGeom prst="rect">
                        <a:avLst/>
                      </a:prstGeom>
                      <a:noFill/>
                      <a:ln>
                        <a:noFill/>
                      </a:ln>
                      <a:effectLst/>
                    </p:spPr>
                  </p:pic>
                </p:oleObj>
              </mc:Fallback>
            </mc:AlternateContent>
          </a:graphicData>
        </a:graphic>
      </p:graphicFrame>
      <p:graphicFrame>
        <p:nvGraphicFramePr>
          <p:cNvPr id="195" name="Object 2"/>
          <p:cNvGraphicFramePr>
            <a:graphicFrameLocks noChangeAspect="1"/>
          </p:cNvGraphicFramePr>
          <p:nvPr>
            <p:extLst>
              <p:ext uri="{D42A27DB-BD31-4B8C-83A1-F6EECF244321}">
                <p14:modId xmlns:p14="http://schemas.microsoft.com/office/powerpoint/2010/main" val="2666269675"/>
              </p:ext>
            </p:extLst>
          </p:nvPr>
        </p:nvGraphicFramePr>
        <p:xfrm>
          <a:off x="6973189" y="1737426"/>
          <a:ext cx="149225" cy="193675"/>
        </p:xfrm>
        <a:graphic>
          <a:graphicData uri="http://schemas.openxmlformats.org/presentationml/2006/ole">
            <mc:AlternateContent xmlns:mc="http://schemas.openxmlformats.org/markup-compatibility/2006">
              <mc:Choice xmlns:v="urn:schemas-microsoft-com:vml" Requires="v">
                <p:oleObj spid="_x0000_s2673750" name="Equation" r:id="rId18" imgW="127000" imgH="165100" progId="Equation.DSMT4">
                  <p:embed/>
                </p:oleObj>
              </mc:Choice>
              <mc:Fallback>
                <p:oleObj name="Equation" r:id="rId18" imgW="127000" imgH="165100" progId="Equation.DSMT4">
                  <p:embed/>
                  <p:pic>
                    <p:nvPicPr>
                      <p:cNvPr id="0" name=""/>
                      <p:cNvPicPr>
                        <a:picLocks noChangeAspect="1" noChangeArrowheads="1"/>
                      </p:cNvPicPr>
                      <p:nvPr/>
                    </p:nvPicPr>
                    <p:blipFill>
                      <a:blip r:embed="rId19"/>
                      <a:srcRect/>
                      <a:stretch>
                        <a:fillRect/>
                      </a:stretch>
                    </p:blipFill>
                    <p:spPr bwMode="auto">
                      <a:xfrm>
                        <a:off x="6973189" y="1737426"/>
                        <a:ext cx="149225" cy="193675"/>
                      </a:xfrm>
                      <a:prstGeom prst="rect">
                        <a:avLst/>
                      </a:prstGeom>
                      <a:noFill/>
                      <a:ln>
                        <a:noFill/>
                      </a:ln>
                      <a:effectLst/>
                    </p:spPr>
                  </p:pic>
                </p:oleObj>
              </mc:Fallback>
            </mc:AlternateContent>
          </a:graphicData>
        </a:graphic>
      </p:graphicFrame>
      <p:graphicFrame>
        <p:nvGraphicFramePr>
          <p:cNvPr id="196" name="Object 2"/>
          <p:cNvGraphicFramePr>
            <a:graphicFrameLocks noChangeAspect="1"/>
          </p:cNvGraphicFramePr>
          <p:nvPr>
            <p:extLst>
              <p:ext uri="{D42A27DB-BD31-4B8C-83A1-F6EECF244321}">
                <p14:modId xmlns:p14="http://schemas.microsoft.com/office/powerpoint/2010/main" val="430784282"/>
              </p:ext>
            </p:extLst>
          </p:nvPr>
        </p:nvGraphicFramePr>
        <p:xfrm>
          <a:off x="8295206" y="663128"/>
          <a:ext cx="133350" cy="149225"/>
        </p:xfrm>
        <a:graphic>
          <a:graphicData uri="http://schemas.openxmlformats.org/presentationml/2006/ole">
            <mc:AlternateContent xmlns:mc="http://schemas.openxmlformats.org/markup-compatibility/2006">
              <mc:Choice xmlns:v="urn:schemas-microsoft-com:vml" Requires="v">
                <p:oleObj spid="_x0000_s2673751" name="Equation" r:id="rId20" imgW="114300" imgH="127000" progId="Equation.DSMT4">
                  <p:embed/>
                </p:oleObj>
              </mc:Choice>
              <mc:Fallback>
                <p:oleObj name="Equation" r:id="rId20" imgW="114300" imgH="127000" progId="Equation.DSMT4">
                  <p:embed/>
                  <p:pic>
                    <p:nvPicPr>
                      <p:cNvPr id="0" name=""/>
                      <p:cNvPicPr>
                        <a:picLocks noChangeAspect="1" noChangeArrowheads="1"/>
                      </p:cNvPicPr>
                      <p:nvPr/>
                    </p:nvPicPr>
                    <p:blipFill>
                      <a:blip r:embed="rId21"/>
                      <a:srcRect/>
                      <a:stretch>
                        <a:fillRect/>
                      </a:stretch>
                    </p:blipFill>
                    <p:spPr bwMode="auto">
                      <a:xfrm>
                        <a:off x="8295206" y="663128"/>
                        <a:ext cx="133350" cy="149225"/>
                      </a:xfrm>
                      <a:prstGeom prst="rect">
                        <a:avLst/>
                      </a:prstGeom>
                      <a:noFill/>
                      <a:ln>
                        <a:noFill/>
                      </a:ln>
                      <a:effectLst/>
                    </p:spPr>
                  </p:pic>
                </p:oleObj>
              </mc:Fallback>
            </mc:AlternateContent>
          </a:graphicData>
        </a:graphic>
      </p:graphicFrame>
      <p:graphicFrame>
        <p:nvGraphicFramePr>
          <p:cNvPr id="197" name="Object 2"/>
          <p:cNvGraphicFramePr>
            <a:graphicFrameLocks noChangeAspect="1"/>
          </p:cNvGraphicFramePr>
          <p:nvPr>
            <p:extLst>
              <p:ext uri="{D42A27DB-BD31-4B8C-83A1-F6EECF244321}">
                <p14:modId xmlns:p14="http://schemas.microsoft.com/office/powerpoint/2010/main" val="318736898"/>
              </p:ext>
            </p:extLst>
          </p:nvPr>
        </p:nvGraphicFramePr>
        <p:xfrm>
          <a:off x="8408756" y="1787825"/>
          <a:ext cx="117475" cy="193675"/>
        </p:xfrm>
        <a:graphic>
          <a:graphicData uri="http://schemas.openxmlformats.org/presentationml/2006/ole">
            <mc:AlternateContent xmlns:mc="http://schemas.openxmlformats.org/markup-compatibility/2006">
              <mc:Choice xmlns:v="urn:schemas-microsoft-com:vml" Requires="v">
                <p:oleObj spid="_x0000_s2673752" name="Equation" r:id="rId22" imgW="101600" imgH="165100" progId="Equation.DSMT4">
                  <p:embed/>
                </p:oleObj>
              </mc:Choice>
              <mc:Fallback>
                <p:oleObj name="Equation" r:id="rId22" imgW="101600" imgH="165100" progId="Equation.DSMT4">
                  <p:embed/>
                  <p:pic>
                    <p:nvPicPr>
                      <p:cNvPr id="0" name=""/>
                      <p:cNvPicPr>
                        <a:picLocks noChangeAspect="1" noChangeArrowheads="1"/>
                      </p:cNvPicPr>
                      <p:nvPr/>
                    </p:nvPicPr>
                    <p:blipFill>
                      <a:blip r:embed="rId23"/>
                      <a:srcRect/>
                      <a:stretch>
                        <a:fillRect/>
                      </a:stretch>
                    </p:blipFill>
                    <p:spPr bwMode="auto">
                      <a:xfrm>
                        <a:off x="8408756" y="1787825"/>
                        <a:ext cx="117475" cy="193675"/>
                      </a:xfrm>
                      <a:prstGeom prst="rect">
                        <a:avLst/>
                      </a:prstGeom>
                      <a:noFill/>
                      <a:ln>
                        <a:noFill/>
                      </a:ln>
                      <a:effectLst/>
                    </p:spPr>
                  </p:pic>
                </p:oleObj>
              </mc:Fallback>
            </mc:AlternateContent>
          </a:graphicData>
        </a:graphic>
      </p:graphicFrame>
      <p:graphicFrame>
        <p:nvGraphicFramePr>
          <p:cNvPr id="198" name="Object 2"/>
          <p:cNvGraphicFramePr>
            <a:graphicFrameLocks noChangeAspect="1"/>
          </p:cNvGraphicFramePr>
          <p:nvPr>
            <p:extLst>
              <p:ext uri="{D42A27DB-BD31-4B8C-83A1-F6EECF244321}">
                <p14:modId xmlns:p14="http://schemas.microsoft.com/office/powerpoint/2010/main" val="2540669894"/>
              </p:ext>
            </p:extLst>
          </p:nvPr>
        </p:nvGraphicFramePr>
        <p:xfrm>
          <a:off x="5577183" y="1724746"/>
          <a:ext cx="149225" cy="193675"/>
        </p:xfrm>
        <a:graphic>
          <a:graphicData uri="http://schemas.openxmlformats.org/presentationml/2006/ole">
            <mc:AlternateContent xmlns:mc="http://schemas.openxmlformats.org/markup-compatibility/2006">
              <mc:Choice xmlns:v="urn:schemas-microsoft-com:vml" Requires="v">
                <p:oleObj spid="_x0000_s2673753" name="Equation" r:id="rId24" imgW="127000" imgH="165100" progId="Equation.DSMT4">
                  <p:embed/>
                </p:oleObj>
              </mc:Choice>
              <mc:Fallback>
                <p:oleObj name="Equation" r:id="rId24" imgW="127000" imgH="165100" progId="Equation.DSMT4">
                  <p:embed/>
                  <p:pic>
                    <p:nvPicPr>
                      <p:cNvPr id="0" name=""/>
                      <p:cNvPicPr>
                        <a:picLocks noChangeAspect="1" noChangeArrowheads="1"/>
                      </p:cNvPicPr>
                      <p:nvPr/>
                    </p:nvPicPr>
                    <p:blipFill>
                      <a:blip r:embed="rId25"/>
                      <a:srcRect/>
                      <a:stretch>
                        <a:fillRect/>
                      </a:stretch>
                    </p:blipFill>
                    <p:spPr bwMode="auto">
                      <a:xfrm>
                        <a:off x="5577183" y="1724746"/>
                        <a:ext cx="149225" cy="193675"/>
                      </a:xfrm>
                      <a:prstGeom prst="rect">
                        <a:avLst/>
                      </a:prstGeom>
                      <a:noFill/>
                      <a:ln>
                        <a:noFill/>
                      </a:ln>
                      <a:effectLst/>
                    </p:spPr>
                  </p:pic>
                </p:oleObj>
              </mc:Fallback>
            </mc:AlternateContent>
          </a:graphicData>
        </a:graphic>
      </p:graphicFrame>
      <p:graphicFrame>
        <p:nvGraphicFramePr>
          <p:cNvPr id="202" name="Object 2"/>
          <p:cNvGraphicFramePr>
            <a:graphicFrameLocks noChangeAspect="1"/>
          </p:cNvGraphicFramePr>
          <p:nvPr>
            <p:extLst>
              <p:ext uri="{D42A27DB-BD31-4B8C-83A1-F6EECF244321}">
                <p14:modId xmlns:p14="http://schemas.microsoft.com/office/powerpoint/2010/main" val="861929369"/>
              </p:ext>
            </p:extLst>
          </p:nvPr>
        </p:nvGraphicFramePr>
        <p:xfrm>
          <a:off x="5705766" y="1009156"/>
          <a:ext cx="239713" cy="350837"/>
        </p:xfrm>
        <a:graphic>
          <a:graphicData uri="http://schemas.openxmlformats.org/presentationml/2006/ole">
            <mc:AlternateContent xmlns:mc="http://schemas.openxmlformats.org/markup-compatibility/2006">
              <mc:Choice xmlns:v="urn:schemas-microsoft-com:vml" Requires="v">
                <p:oleObj spid="_x0000_s2673754" name="Equation" r:id="rId26" imgW="139700" imgH="203200" progId="Equation.DSMT4">
                  <p:embed/>
                </p:oleObj>
              </mc:Choice>
              <mc:Fallback>
                <p:oleObj name="Equation" r:id="rId26" imgW="139700" imgH="203200" progId="Equation.DSMT4">
                  <p:embed/>
                  <p:pic>
                    <p:nvPicPr>
                      <p:cNvPr id="0" name=""/>
                      <p:cNvPicPr>
                        <a:picLocks noChangeAspect="1" noChangeArrowheads="1"/>
                      </p:cNvPicPr>
                      <p:nvPr/>
                    </p:nvPicPr>
                    <p:blipFill>
                      <a:blip r:embed="rId27"/>
                      <a:srcRect/>
                      <a:stretch>
                        <a:fillRect/>
                      </a:stretch>
                    </p:blipFill>
                    <p:spPr bwMode="auto">
                      <a:xfrm>
                        <a:off x="5705766" y="1009156"/>
                        <a:ext cx="239713" cy="350837"/>
                      </a:xfrm>
                      <a:prstGeom prst="rect">
                        <a:avLst/>
                      </a:prstGeom>
                      <a:noFill/>
                      <a:ln>
                        <a:noFill/>
                      </a:ln>
                      <a:effectLst/>
                    </p:spPr>
                  </p:pic>
                </p:oleObj>
              </mc:Fallback>
            </mc:AlternateContent>
          </a:graphicData>
        </a:graphic>
      </p:graphicFrame>
      <p:sp>
        <p:nvSpPr>
          <p:cNvPr id="203" name="TextBox 202"/>
          <p:cNvSpPr txBox="1"/>
          <p:nvPr/>
        </p:nvSpPr>
        <p:spPr>
          <a:xfrm>
            <a:off x="646733" y="702227"/>
            <a:ext cx="4585667" cy="707886"/>
          </a:xfrm>
          <a:prstGeom prst="rect">
            <a:avLst/>
          </a:prstGeom>
          <a:noFill/>
        </p:spPr>
        <p:txBody>
          <a:bodyPr wrap="square" rtlCol="0">
            <a:spAutoFit/>
          </a:bodyPr>
          <a:lstStyle/>
          <a:p>
            <a:r>
              <a:rPr lang="en-US" sz="2000" dirty="0">
                <a:solidFill>
                  <a:srgbClr val="FF0000"/>
                </a:solidFill>
                <a:latin typeface="Apple Chancery"/>
                <a:cs typeface="Apple Chancery"/>
              </a:rPr>
              <a:t>We know </a:t>
            </a:r>
            <a:r>
              <a:rPr lang="en-US" sz="2000" dirty="0">
                <a:latin typeface="Times New Roman"/>
                <a:cs typeface="Times New Roman"/>
              </a:rPr>
              <a:t>the </a:t>
            </a:r>
            <a:r>
              <a:rPr lang="en-US" sz="2000" dirty="0">
                <a:solidFill>
                  <a:srgbClr val="0000FF"/>
                </a:solidFill>
                <a:latin typeface="Times New Roman"/>
                <a:cs typeface="Times New Roman"/>
              </a:rPr>
              <a:t>absolute electrical potential </a:t>
            </a:r>
            <a:r>
              <a:rPr lang="en-US" sz="2000" dirty="0">
                <a:latin typeface="Times New Roman"/>
                <a:cs typeface="Times New Roman"/>
              </a:rPr>
              <a:t>(the </a:t>
            </a:r>
            <a:r>
              <a:rPr lang="en-US" sz="2000" dirty="0">
                <a:solidFill>
                  <a:srgbClr val="0000FF"/>
                </a:solidFill>
                <a:latin typeface="Times New Roman"/>
                <a:cs typeface="Times New Roman"/>
              </a:rPr>
              <a:t>voltage</a:t>
            </a:r>
            <a:r>
              <a:rPr lang="en-US" sz="2000" dirty="0">
                <a:latin typeface="Times New Roman"/>
                <a:cs typeface="Times New Roman"/>
              </a:rPr>
              <a:t>) at </a:t>
            </a:r>
            <a:r>
              <a:rPr lang="en-US" sz="2000" i="1" dirty="0">
                <a:solidFill>
                  <a:srgbClr val="008000"/>
                </a:solidFill>
                <a:latin typeface="Times New Roman"/>
                <a:cs typeface="Times New Roman"/>
              </a:rPr>
              <a:t>Point a</a:t>
            </a:r>
            <a:r>
              <a:rPr lang="en-US" sz="2000" dirty="0">
                <a:latin typeface="Times New Roman"/>
                <a:cs typeface="Times New Roman"/>
              </a:rPr>
              <a:t> is </a:t>
            </a:r>
            <a:r>
              <a:rPr lang="en-US" sz="2000" dirty="0">
                <a:solidFill>
                  <a:srgbClr val="FF0000"/>
                </a:solidFill>
                <a:latin typeface="Times New Roman"/>
                <a:cs typeface="Times New Roman"/>
              </a:rPr>
              <a:t>10 volts</a:t>
            </a:r>
            <a:r>
              <a:rPr lang="en-US" sz="2000" dirty="0">
                <a:latin typeface="Times New Roman"/>
                <a:cs typeface="Times New Roman"/>
              </a:rPr>
              <a:t>.  </a:t>
            </a:r>
          </a:p>
        </p:txBody>
      </p:sp>
      <p:graphicFrame>
        <p:nvGraphicFramePr>
          <p:cNvPr id="236" name="Object 2"/>
          <p:cNvGraphicFramePr>
            <a:graphicFrameLocks noChangeAspect="1"/>
          </p:cNvGraphicFramePr>
          <p:nvPr>
            <p:extLst>
              <p:ext uri="{D42A27DB-BD31-4B8C-83A1-F6EECF244321}">
                <p14:modId xmlns:p14="http://schemas.microsoft.com/office/powerpoint/2010/main" val="3251951938"/>
              </p:ext>
            </p:extLst>
          </p:nvPr>
        </p:nvGraphicFramePr>
        <p:xfrm>
          <a:off x="1530350" y="2451100"/>
          <a:ext cx="2986088" cy="720725"/>
        </p:xfrm>
        <a:graphic>
          <a:graphicData uri="http://schemas.openxmlformats.org/presentationml/2006/ole">
            <mc:AlternateContent xmlns:mc="http://schemas.openxmlformats.org/markup-compatibility/2006">
              <mc:Choice xmlns:v="urn:schemas-microsoft-com:vml" Requires="v">
                <p:oleObj spid="_x0000_s2673755" name="Equation" r:id="rId28" imgW="1739900" imgH="419100" progId="Equation.DSMT4">
                  <p:embed/>
                </p:oleObj>
              </mc:Choice>
              <mc:Fallback>
                <p:oleObj name="Equation" r:id="rId28" imgW="1739900" imgH="419100" progId="Equation.DSMT4">
                  <p:embed/>
                  <p:pic>
                    <p:nvPicPr>
                      <p:cNvPr id="0" name=""/>
                      <p:cNvPicPr>
                        <a:picLocks noChangeAspect="1" noChangeArrowheads="1"/>
                      </p:cNvPicPr>
                      <p:nvPr/>
                    </p:nvPicPr>
                    <p:blipFill>
                      <a:blip r:embed="rId29"/>
                      <a:srcRect/>
                      <a:stretch>
                        <a:fillRect/>
                      </a:stretch>
                    </p:blipFill>
                    <p:spPr bwMode="auto">
                      <a:xfrm>
                        <a:off x="1530350" y="2451100"/>
                        <a:ext cx="2986088" cy="720725"/>
                      </a:xfrm>
                      <a:prstGeom prst="rect">
                        <a:avLst/>
                      </a:prstGeom>
                      <a:noFill/>
                      <a:ln>
                        <a:noFill/>
                      </a:ln>
                      <a:effectLst/>
                    </p:spPr>
                  </p:pic>
                </p:oleObj>
              </mc:Fallback>
            </mc:AlternateContent>
          </a:graphicData>
        </a:graphic>
      </p:graphicFrame>
      <p:cxnSp>
        <p:nvCxnSpPr>
          <p:cNvPr id="109" name="Straight Arrow Connector 108"/>
          <p:cNvCxnSpPr/>
          <p:nvPr/>
        </p:nvCxnSpPr>
        <p:spPr>
          <a:xfrm flipV="1">
            <a:off x="5669353" y="965955"/>
            <a:ext cx="0" cy="382671"/>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12" name="Object 2"/>
          <p:cNvGraphicFramePr>
            <a:graphicFrameLocks noChangeAspect="1"/>
          </p:cNvGraphicFramePr>
          <p:nvPr>
            <p:extLst>
              <p:ext uri="{D42A27DB-BD31-4B8C-83A1-F6EECF244321}">
                <p14:modId xmlns:p14="http://schemas.microsoft.com/office/powerpoint/2010/main" val="3510496143"/>
              </p:ext>
            </p:extLst>
          </p:nvPr>
        </p:nvGraphicFramePr>
        <p:xfrm>
          <a:off x="6105525" y="3221038"/>
          <a:ext cx="2811463" cy="1092200"/>
        </p:xfrm>
        <a:graphic>
          <a:graphicData uri="http://schemas.openxmlformats.org/presentationml/2006/ole">
            <mc:AlternateContent xmlns:mc="http://schemas.openxmlformats.org/markup-compatibility/2006">
              <mc:Choice xmlns:v="urn:schemas-microsoft-com:vml" Requires="v">
                <p:oleObj spid="_x0000_s2673756" name="Equation" r:id="rId30" imgW="1638300" imgH="635000" progId="Equation.DSMT4">
                  <p:embed/>
                </p:oleObj>
              </mc:Choice>
              <mc:Fallback>
                <p:oleObj name="Equation" r:id="rId30" imgW="1638300" imgH="635000" progId="Equation.DSMT4">
                  <p:embed/>
                  <p:pic>
                    <p:nvPicPr>
                      <p:cNvPr id="0" name=""/>
                      <p:cNvPicPr>
                        <a:picLocks noChangeAspect="1" noChangeArrowheads="1"/>
                      </p:cNvPicPr>
                      <p:nvPr/>
                    </p:nvPicPr>
                    <p:blipFill>
                      <a:blip r:embed="rId31"/>
                      <a:srcRect/>
                      <a:stretch>
                        <a:fillRect/>
                      </a:stretch>
                    </p:blipFill>
                    <p:spPr bwMode="auto">
                      <a:xfrm>
                        <a:off x="6105525" y="3221038"/>
                        <a:ext cx="2811463" cy="1092200"/>
                      </a:xfrm>
                      <a:prstGeom prst="rect">
                        <a:avLst/>
                      </a:prstGeom>
                      <a:noFill/>
                      <a:ln>
                        <a:noFill/>
                      </a:ln>
                      <a:effectLst/>
                    </p:spPr>
                  </p:pic>
                </p:oleObj>
              </mc:Fallback>
            </mc:AlternateContent>
          </a:graphicData>
        </a:graphic>
      </p:graphicFrame>
      <p:graphicFrame>
        <p:nvGraphicFramePr>
          <p:cNvPr id="117" name="Object 2"/>
          <p:cNvGraphicFramePr>
            <a:graphicFrameLocks noChangeAspect="1"/>
          </p:cNvGraphicFramePr>
          <p:nvPr>
            <p:extLst>
              <p:ext uri="{D42A27DB-BD31-4B8C-83A1-F6EECF244321}">
                <p14:modId xmlns:p14="http://schemas.microsoft.com/office/powerpoint/2010/main" val="3795074544"/>
              </p:ext>
            </p:extLst>
          </p:nvPr>
        </p:nvGraphicFramePr>
        <p:xfrm>
          <a:off x="1476375" y="4881563"/>
          <a:ext cx="2724150" cy="1049337"/>
        </p:xfrm>
        <a:graphic>
          <a:graphicData uri="http://schemas.openxmlformats.org/presentationml/2006/ole">
            <mc:AlternateContent xmlns:mc="http://schemas.openxmlformats.org/markup-compatibility/2006">
              <mc:Choice xmlns:v="urn:schemas-microsoft-com:vml" Requires="v">
                <p:oleObj spid="_x0000_s2673757" name="Equation" r:id="rId32" imgW="1587500" imgH="609600" progId="Equation.DSMT4">
                  <p:embed/>
                </p:oleObj>
              </mc:Choice>
              <mc:Fallback>
                <p:oleObj name="Equation" r:id="rId32" imgW="1587500" imgH="609600" progId="Equation.DSMT4">
                  <p:embed/>
                  <p:pic>
                    <p:nvPicPr>
                      <p:cNvPr id="0" name=""/>
                      <p:cNvPicPr>
                        <a:picLocks noChangeAspect="1" noChangeArrowheads="1"/>
                      </p:cNvPicPr>
                      <p:nvPr/>
                    </p:nvPicPr>
                    <p:blipFill>
                      <a:blip r:embed="rId33"/>
                      <a:srcRect/>
                      <a:stretch>
                        <a:fillRect/>
                      </a:stretch>
                    </p:blipFill>
                    <p:spPr bwMode="auto">
                      <a:xfrm>
                        <a:off x="1476375" y="4881563"/>
                        <a:ext cx="2724150" cy="1049337"/>
                      </a:xfrm>
                      <a:prstGeom prst="rect">
                        <a:avLst/>
                      </a:prstGeom>
                      <a:noFill/>
                      <a:ln>
                        <a:noFill/>
                      </a:ln>
                      <a:effectLst/>
                    </p:spPr>
                  </p:pic>
                </p:oleObj>
              </mc:Fallback>
            </mc:AlternateContent>
          </a:graphicData>
        </a:graphic>
      </p:graphicFrame>
      <p:sp>
        <p:nvSpPr>
          <p:cNvPr id="118" name="TextBox 117"/>
          <p:cNvSpPr txBox="1"/>
          <p:nvPr/>
        </p:nvSpPr>
        <p:spPr>
          <a:xfrm>
            <a:off x="4994276" y="4851568"/>
            <a:ext cx="3831812" cy="400110"/>
          </a:xfrm>
          <a:prstGeom prst="rect">
            <a:avLst/>
          </a:prstGeom>
          <a:noFill/>
        </p:spPr>
        <p:txBody>
          <a:bodyPr wrap="square" rtlCol="0">
            <a:spAutoFit/>
          </a:bodyPr>
          <a:lstStyle/>
          <a:p>
            <a:r>
              <a:rPr lang="en-US" sz="2000" dirty="0">
                <a:solidFill>
                  <a:srgbClr val="FF0000"/>
                </a:solidFill>
                <a:latin typeface="Apple Chancery"/>
                <a:cs typeface="Apple Chancery"/>
              </a:rPr>
              <a:t>The power </a:t>
            </a:r>
            <a:r>
              <a:rPr lang="en-US" sz="2000" dirty="0">
                <a:latin typeface="Times New Roman"/>
                <a:cs typeface="Times New Roman"/>
              </a:rPr>
              <a:t>dissipated by      is, then:</a:t>
            </a:r>
          </a:p>
        </p:txBody>
      </p:sp>
      <p:graphicFrame>
        <p:nvGraphicFramePr>
          <p:cNvPr id="120" name="Object 2"/>
          <p:cNvGraphicFramePr>
            <a:graphicFrameLocks noChangeAspect="1"/>
          </p:cNvGraphicFramePr>
          <p:nvPr>
            <p:extLst>
              <p:ext uri="{D42A27DB-BD31-4B8C-83A1-F6EECF244321}">
                <p14:modId xmlns:p14="http://schemas.microsoft.com/office/powerpoint/2010/main" val="2355706680"/>
              </p:ext>
            </p:extLst>
          </p:nvPr>
        </p:nvGraphicFramePr>
        <p:xfrm>
          <a:off x="5474284" y="5251678"/>
          <a:ext cx="2593975" cy="1136650"/>
        </p:xfrm>
        <a:graphic>
          <a:graphicData uri="http://schemas.openxmlformats.org/presentationml/2006/ole">
            <mc:AlternateContent xmlns:mc="http://schemas.openxmlformats.org/markup-compatibility/2006">
              <mc:Choice xmlns:v="urn:schemas-microsoft-com:vml" Requires="v">
                <p:oleObj spid="_x0000_s2673758" name="Equation" r:id="rId34" imgW="1511300" imgH="660400" progId="Equation.DSMT4">
                  <p:embed/>
                </p:oleObj>
              </mc:Choice>
              <mc:Fallback>
                <p:oleObj name="Equation" r:id="rId34" imgW="1511300" imgH="660400" progId="Equation.DSMT4">
                  <p:embed/>
                  <p:pic>
                    <p:nvPicPr>
                      <p:cNvPr id="0" name=""/>
                      <p:cNvPicPr>
                        <a:picLocks noChangeAspect="1" noChangeArrowheads="1"/>
                      </p:cNvPicPr>
                      <p:nvPr/>
                    </p:nvPicPr>
                    <p:blipFill>
                      <a:blip r:embed="rId35"/>
                      <a:srcRect/>
                      <a:stretch>
                        <a:fillRect/>
                      </a:stretch>
                    </p:blipFill>
                    <p:spPr bwMode="auto">
                      <a:xfrm>
                        <a:off x="5474284" y="5251678"/>
                        <a:ext cx="2593975" cy="1136650"/>
                      </a:xfrm>
                      <a:prstGeom prst="rect">
                        <a:avLst/>
                      </a:prstGeom>
                      <a:noFill/>
                      <a:ln>
                        <a:noFill/>
                      </a:ln>
                      <a:effectLst/>
                    </p:spPr>
                  </p:pic>
                </p:oleObj>
              </mc:Fallback>
            </mc:AlternateContent>
          </a:graphicData>
        </a:graphic>
      </p:graphicFrame>
      <p:sp>
        <p:nvSpPr>
          <p:cNvPr id="79" name="TextBox 78"/>
          <p:cNvSpPr txBox="1"/>
          <p:nvPr/>
        </p:nvSpPr>
        <p:spPr>
          <a:xfrm>
            <a:off x="646732" y="3865466"/>
            <a:ext cx="5220911" cy="1015663"/>
          </a:xfrm>
          <a:prstGeom prst="rect">
            <a:avLst/>
          </a:prstGeom>
          <a:noFill/>
        </p:spPr>
        <p:txBody>
          <a:bodyPr wrap="square" rtlCol="0">
            <a:spAutoFit/>
          </a:bodyPr>
          <a:lstStyle/>
          <a:p>
            <a:r>
              <a:rPr lang="en-US" sz="2000" dirty="0">
                <a:solidFill>
                  <a:srgbClr val="FF0000"/>
                </a:solidFill>
                <a:latin typeface="Apple Chancery"/>
                <a:cs typeface="Apple Chancery"/>
              </a:rPr>
              <a:t>Because the </a:t>
            </a:r>
            <a:r>
              <a:rPr lang="en-US" sz="2000" dirty="0">
                <a:solidFill>
                  <a:srgbClr val="0000FF"/>
                </a:solidFill>
                <a:latin typeface="Times New Roman"/>
                <a:cs typeface="Times New Roman"/>
              </a:rPr>
              <a:t>absolute electrical potential at </a:t>
            </a:r>
            <a:r>
              <a:rPr lang="en-US" sz="2000" i="1" dirty="0">
                <a:solidFill>
                  <a:srgbClr val="008000"/>
                </a:solidFill>
                <a:latin typeface="Times New Roman"/>
                <a:cs typeface="Times New Roman"/>
              </a:rPr>
              <a:t>Point d</a:t>
            </a:r>
            <a:r>
              <a:rPr lang="en-US" sz="2000" i="1" dirty="0">
                <a:latin typeface="Times New Roman"/>
                <a:cs typeface="Times New Roman"/>
              </a:rPr>
              <a:t> </a:t>
            </a:r>
            <a:r>
              <a:rPr lang="en-US" sz="2000" dirty="0">
                <a:latin typeface="Times New Roman"/>
                <a:cs typeface="Times New Roman"/>
              </a:rPr>
              <a:t>is </a:t>
            </a:r>
            <a:r>
              <a:rPr lang="en-US" sz="2000" i="1" dirty="0">
                <a:solidFill>
                  <a:srgbClr val="FF0000"/>
                </a:solidFill>
                <a:latin typeface="Times New Roman"/>
                <a:cs typeface="Times New Roman"/>
              </a:rPr>
              <a:t>zero</a:t>
            </a:r>
            <a:r>
              <a:rPr lang="en-US" sz="2000" dirty="0">
                <a:latin typeface="Times New Roman"/>
                <a:cs typeface="Times New Roman"/>
              </a:rPr>
              <a:t>, the voltage across       equals                and:</a:t>
            </a:r>
          </a:p>
        </p:txBody>
      </p:sp>
      <p:sp>
        <p:nvSpPr>
          <p:cNvPr id="80" name="TextBox 79"/>
          <p:cNvSpPr txBox="1"/>
          <p:nvPr/>
        </p:nvSpPr>
        <p:spPr>
          <a:xfrm>
            <a:off x="646733" y="1436193"/>
            <a:ext cx="4585667" cy="1015663"/>
          </a:xfrm>
          <a:prstGeom prst="rect">
            <a:avLst/>
          </a:prstGeom>
          <a:noFill/>
        </p:spPr>
        <p:txBody>
          <a:bodyPr wrap="square" rtlCol="0">
            <a:spAutoFit/>
          </a:bodyPr>
          <a:lstStyle/>
          <a:p>
            <a:r>
              <a:rPr lang="en-US" sz="2000" dirty="0">
                <a:solidFill>
                  <a:srgbClr val="FF0000"/>
                </a:solidFill>
                <a:latin typeface="Apple Chancery"/>
                <a:cs typeface="Apple Chancery"/>
              </a:rPr>
              <a:t>We know </a:t>
            </a:r>
            <a:r>
              <a:rPr lang="en-US" sz="2000" dirty="0">
                <a:solidFill>
                  <a:srgbClr val="0000FF"/>
                </a:solidFill>
                <a:latin typeface="Times New Roman"/>
                <a:cs typeface="Times New Roman"/>
              </a:rPr>
              <a:t>current goes </a:t>
            </a:r>
            <a:r>
              <a:rPr lang="en-US" sz="2000" dirty="0">
                <a:latin typeface="Times New Roman"/>
                <a:cs typeface="Times New Roman"/>
              </a:rPr>
              <a:t>from</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high voltage </a:t>
            </a:r>
            <a:r>
              <a:rPr lang="en-US" sz="2000" dirty="0">
                <a:solidFill>
                  <a:srgbClr val="000000"/>
                </a:solidFill>
                <a:latin typeface="Times New Roman"/>
                <a:cs typeface="Times New Roman"/>
              </a:rPr>
              <a:t>to</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low voltage</a:t>
            </a:r>
            <a:r>
              <a:rPr lang="en-US" sz="2000" dirty="0">
                <a:latin typeface="Times New Roman"/>
                <a:cs typeface="Times New Roman"/>
              </a:rPr>
              <a:t>, so the </a:t>
            </a:r>
            <a:r>
              <a:rPr lang="en-US" sz="2000" i="1" dirty="0">
                <a:solidFill>
                  <a:srgbClr val="0000FF"/>
                </a:solidFill>
                <a:latin typeface="Times New Roman"/>
                <a:cs typeface="Times New Roman"/>
              </a:rPr>
              <a:t>voltage change </a:t>
            </a:r>
            <a:r>
              <a:rPr lang="en-US" sz="2000" dirty="0">
                <a:latin typeface="Times New Roman"/>
                <a:cs typeface="Times New Roman"/>
              </a:rPr>
              <a:t>across must be a </a:t>
            </a:r>
            <a:r>
              <a:rPr lang="en-US" sz="2000" dirty="0">
                <a:solidFill>
                  <a:srgbClr val="0000FF"/>
                </a:solidFill>
                <a:latin typeface="Times New Roman"/>
                <a:cs typeface="Times New Roman"/>
              </a:rPr>
              <a:t>voltage DROP </a:t>
            </a:r>
            <a:r>
              <a:rPr lang="en-US" sz="2000" dirty="0">
                <a:latin typeface="Times New Roman"/>
                <a:cs typeface="Times New Roman"/>
              </a:rPr>
              <a:t>equal to: </a:t>
            </a:r>
          </a:p>
        </p:txBody>
      </p:sp>
      <p:graphicFrame>
        <p:nvGraphicFramePr>
          <p:cNvPr id="81" name="Object 2"/>
          <p:cNvGraphicFramePr>
            <a:graphicFrameLocks noChangeAspect="1"/>
          </p:cNvGraphicFramePr>
          <p:nvPr>
            <p:extLst>
              <p:ext uri="{D42A27DB-BD31-4B8C-83A1-F6EECF244321}">
                <p14:modId xmlns:p14="http://schemas.microsoft.com/office/powerpoint/2010/main" val="544959145"/>
              </p:ext>
            </p:extLst>
          </p:nvPr>
        </p:nvGraphicFramePr>
        <p:xfrm>
          <a:off x="4994276" y="1799609"/>
          <a:ext cx="327025" cy="349250"/>
        </p:xfrm>
        <a:graphic>
          <a:graphicData uri="http://schemas.openxmlformats.org/presentationml/2006/ole">
            <mc:AlternateContent xmlns:mc="http://schemas.openxmlformats.org/markup-compatibility/2006">
              <mc:Choice xmlns:v="urn:schemas-microsoft-com:vml" Requires="v">
                <p:oleObj spid="_x0000_s2673759" name="Equation" r:id="rId36" imgW="190500" imgH="203200" progId="Equation.DSMT4">
                  <p:embed/>
                </p:oleObj>
              </mc:Choice>
              <mc:Fallback>
                <p:oleObj name="Equation" r:id="rId36" imgW="190500" imgH="203200" progId="Equation.DSMT4">
                  <p:embed/>
                  <p:pic>
                    <p:nvPicPr>
                      <p:cNvPr id="0" name=""/>
                      <p:cNvPicPr>
                        <a:picLocks noChangeAspect="1" noChangeArrowheads="1"/>
                      </p:cNvPicPr>
                      <p:nvPr/>
                    </p:nvPicPr>
                    <p:blipFill>
                      <a:blip r:embed="rId5"/>
                      <a:srcRect/>
                      <a:stretch>
                        <a:fillRect/>
                      </a:stretch>
                    </p:blipFill>
                    <p:spPr bwMode="auto">
                      <a:xfrm>
                        <a:off x="4994276" y="1799609"/>
                        <a:ext cx="327025" cy="349250"/>
                      </a:xfrm>
                      <a:prstGeom prst="rect">
                        <a:avLst/>
                      </a:prstGeom>
                      <a:noFill/>
                      <a:ln>
                        <a:noFill/>
                      </a:ln>
                      <a:effectLst/>
                    </p:spPr>
                  </p:pic>
                </p:oleObj>
              </mc:Fallback>
            </mc:AlternateContent>
          </a:graphicData>
        </a:graphic>
      </p:graphicFrame>
      <p:sp>
        <p:nvSpPr>
          <p:cNvPr id="82" name="TextBox 81"/>
          <p:cNvSpPr txBox="1"/>
          <p:nvPr/>
        </p:nvSpPr>
        <p:spPr>
          <a:xfrm>
            <a:off x="684375" y="3147519"/>
            <a:ext cx="5423130" cy="707886"/>
          </a:xfrm>
          <a:prstGeom prst="rect">
            <a:avLst/>
          </a:prstGeom>
          <a:noFill/>
        </p:spPr>
        <p:txBody>
          <a:bodyPr wrap="square" rtlCol="0">
            <a:spAutoFit/>
          </a:bodyPr>
          <a:lstStyle/>
          <a:p>
            <a:r>
              <a:rPr lang="en-US" sz="2000" dirty="0">
                <a:solidFill>
                  <a:srgbClr val="FF0000"/>
                </a:solidFill>
                <a:latin typeface="Apple Chancery"/>
                <a:cs typeface="Apple Chancery"/>
              </a:rPr>
              <a:t>Logic dictates </a:t>
            </a:r>
            <a:r>
              <a:rPr lang="en-US" sz="2000" dirty="0">
                <a:latin typeface="Times New Roman"/>
                <a:cs typeface="Times New Roman"/>
              </a:rPr>
              <a:t>that the </a:t>
            </a:r>
            <a:r>
              <a:rPr lang="en-US" sz="2000" dirty="0">
                <a:solidFill>
                  <a:srgbClr val="0000FF"/>
                </a:solidFill>
                <a:latin typeface="Times New Roman"/>
                <a:cs typeface="Times New Roman"/>
              </a:rPr>
              <a:t>absolute electrical potential </a:t>
            </a:r>
            <a:r>
              <a:rPr lang="en-US" sz="2000" dirty="0">
                <a:latin typeface="Times New Roman"/>
                <a:cs typeface="Times New Roman"/>
              </a:rPr>
              <a:t>at </a:t>
            </a:r>
            <a:r>
              <a:rPr lang="en-US" sz="2000" i="1" dirty="0">
                <a:solidFill>
                  <a:srgbClr val="008000"/>
                </a:solidFill>
                <a:latin typeface="Times New Roman"/>
                <a:cs typeface="Times New Roman"/>
              </a:rPr>
              <a:t>Point b </a:t>
            </a:r>
            <a:r>
              <a:rPr lang="en-US" sz="2000" i="1" dirty="0">
                <a:latin typeface="Times New Roman"/>
                <a:cs typeface="Times New Roman"/>
              </a:rPr>
              <a:t>is</a:t>
            </a:r>
            <a:r>
              <a:rPr lang="en-US" sz="2000" dirty="0">
                <a:latin typeface="Times New Roman"/>
                <a:cs typeface="Times New Roman"/>
              </a:rPr>
              <a:t>: </a:t>
            </a:r>
          </a:p>
        </p:txBody>
      </p:sp>
      <p:graphicFrame>
        <p:nvGraphicFramePr>
          <p:cNvPr id="88" name="Object 2"/>
          <p:cNvGraphicFramePr>
            <a:graphicFrameLocks noChangeAspect="1"/>
          </p:cNvGraphicFramePr>
          <p:nvPr>
            <p:extLst>
              <p:ext uri="{D42A27DB-BD31-4B8C-83A1-F6EECF244321}">
                <p14:modId xmlns:p14="http://schemas.microsoft.com/office/powerpoint/2010/main" val="1228561515"/>
              </p:ext>
            </p:extLst>
          </p:nvPr>
        </p:nvGraphicFramePr>
        <p:xfrm>
          <a:off x="3035832" y="300427"/>
          <a:ext cx="349250" cy="349250"/>
        </p:xfrm>
        <a:graphic>
          <a:graphicData uri="http://schemas.openxmlformats.org/presentationml/2006/ole">
            <mc:AlternateContent xmlns:mc="http://schemas.openxmlformats.org/markup-compatibility/2006">
              <mc:Choice xmlns:v="urn:schemas-microsoft-com:vml" Requires="v">
                <p:oleObj spid="_x0000_s2673760" name="Equation" r:id="rId37" imgW="203200" imgH="203200" progId="Equation.DSMT4">
                  <p:embed/>
                </p:oleObj>
              </mc:Choice>
              <mc:Fallback>
                <p:oleObj name="Equation" r:id="rId37" imgW="203200" imgH="203200" progId="Equation.DSMT4">
                  <p:embed/>
                  <p:pic>
                    <p:nvPicPr>
                      <p:cNvPr id="0" name=""/>
                      <p:cNvPicPr>
                        <a:picLocks noChangeAspect="1" noChangeArrowheads="1"/>
                      </p:cNvPicPr>
                      <p:nvPr/>
                    </p:nvPicPr>
                    <p:blipFill>
                      <a:blip r:embed="rId7"/>
                      <a:srcRect/>
                      <a:stretch>
                        <a:fillRect/>
                      </a:stretch>
                    </p:blipFill>
                    <p:spPr bwMode="auto">
                      <a:xfrm>
                        <a:off x="3035832" y="300427"/>
                        <a:ext cx="349250" cy="349250"/>
                      </a:xfrm>
                      <a:prstGeom prst="rect">
                        <a:avLst/>
                      </a:prstGeom>
                      <a:noFill/>
                      <a:ln>
                        <a:noFill/>
                      </a:ln>
                      <a:effectLst/>
                    </p:spPr>
                  </p:pic>
                </p:oleObj>
              </mc:Fallback>
            </mc:AlternateContent>
          </a:graphicData>
        </a:graphic>
      </p:graphicFrame>
      <p:cxnSp>
        <p:nvCxnSpPr>
          <p:cNvPr id="89" name="Straight Arrow Connector 88"/>
          <p:cNvCxnSpPr/>
          <p:nvPr/>
        </p:nvCxnSpPr>
        <p:spPr>
          <a:xfrm flipV="1">
            <a:off x="6082266" y="887850"/>
            <a:ext cx="404019" cy="1"/>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90" name="Object 2"/>
          <p:cNvGraphicFramePr>
            <a:graphicFrameLocks noChangeAspect="1"/>
          </p:cNvGraphicFramePr>
          <p:nvPr>
            <p:extLst>
              <p:ext uri="{D42A27DB-BD31-4B8C-83A1-F6EECF244321}">
                <p14:modId xmlns:p14="http://schemas.microsoft.com/office/powerpoint/2010/main" val="3054323247"/>
              </p:ext>
            </p:extLst>
          </p:nvPr>
        </p:nvGraphicFramePr>
        <p:xfrm>
          <a:off x="6146752" y="857646"/>
          <a:ext cx="239713" cy="350837"/>
        </p:xfrm>
        <a:graphic>
          <a:graphicData uri="http://schemas.openxmlformats.org/presentationml/2006/ole">
            <mc:AlternateContent xmlns:mc="http://schemas.openxmlformats.org/markup-compatibility/2006">
              <mc:Choice xmlns:v="urn:schemas-microsoft-com:vml" Requires="v">
                <p:oleObj spid="_x0000_s2673761" name="Equation" r:id="rId38" imgW="139700" imgH="203200" progId="Equation.DSMT4">
                  <p:embed/>
                </p:oleObj>
              </mc:Choice>
              <mc:Fallback>
                <p:oleObj name="Equation" r:id="rId38" imgW="139700" imgH="203200" progId="Equation.DSMT4">
                  <p:embed/>
                  <p:pic>
                    <p:nvPicPr>
                      <p:cNvPr id="0" name=""/>
                      <p:cNvPicPr>
                        <a:picLocks noChangeAspect="1" noChangeArrowheads="1"/>
                      </p:cNvPicPr>
                      <p:nvPr/>
                    </p:nvPicPr>
                    <p:blipFill>
                      <a:blip r:embed="rId39"/>
                      <a:srcRect/>
                      <a:stretch>
                        <a:fillRect/>
                      </a:stretch>
                    </p:blipFill>
                    <p:spPr bwMode="auto">
                      <a:xfrm>
                        <a:off x="6146752" y="857646"/>
                        <a:ext cx="239713" cy="350837"/>
                      </a:xfrm>
                      <a:prstGeom prst="rect">
                        <a:avLst/>
                      </a:prstGeom>
                      <a:noFill/>
                      <a:ln>
                        <a:noFill/>
                      </a:ln>
                      <a:effectLst/>
                    </p:spPr>
                  </p:pic>
                </p:oleObj>
              </mc:Fallback>
            </mc:AlternateContent>
          </a:graphicData>
        </a:graphic>
      </p:graphicFrame>
      <p:graphicFrame>
        <p:nvGraphicFramePr>
          <p:cNvPr id="91" name="Object 2"/>
          <p:cNvGraphicFramePr>
            <a:graphicFrameLocks noChangeAspect="1"/>
          </p:cNvGraphicFramePr>
          <p:nvPr>
            <p:extLst>
              <p:ext uri="{D42A27DB-BD31-4B8C-83A1-F6EECF244321}">
                <p14:modId xmlns:p14="http://schemas.microsoft.com/office/powerpoint/2010/main" val="1856770964"/>
              </p:ext>
            </p:extLst>
          </p:nvPr>
        </p:nvGraphicFramePr>
        <p:xfrm>
          <a:off x="3630381" y="4226880"/>
          <a:ext cx="349250" cy="349250"/>
        </p:xfrm>
        <a:graphic>
          <a:graphicData uri="http://schemas.openxmlformats.org/presentationml/2006/ole">
            <mc:AlternateContent xmlns:mc="http://schemas.openxmlformats.org/markup-compatibility/2006">
              <mc:Choice xmlns:v="urn:schemas-microsoft-com:vml" Requires="v">
                <p:oleObj spid="_x0000_s2673762" name="Equation" r:id="rId40" imgW="203200" imgH="203200" progId="Equation.DSMT4">
                  <p:embed/>
                </p:oleObj>
              </mc:Choice>
              <mc:Fallback>
                <p:oleObj name="Equation" r:id="rId40" imgW="203200" imgH="203200" progId="Equation.DSMT4">
                  <p:embed/>
                  <p:pic>
                    <p:nvPicPr>
                      <p:cNvPr id="0" name=""/>
                      <p:cNvPicPr>
                        <a:picLocks noChangeAspect="1" noChangeArrowheads="1"/>
                      </p:cNvPicPr>
                      <p:nvPr/>
                    </p:nvPicPr>
                    <p:blipFill>
                      <a:blip r:embed="rId7"/>
                      <a:srcRect/>
                      <a:stretch>
                        <a:fillRect/>
                      </a:stretch>
                    </p:blipFill>
                    <p:spPr bwMode="auto">
                      <a:xfrm>
                        <a:off x="3630381" y="4226880"/>
                        <a:ext cx="349250" cy="349250"/>
                      </a:xfrm>
                      <a:prstGeom prst="rect">
                        <a:avLst/>
                      </a:prstGeom>
                      <a:noFill/>
                      <a:ln>
                        <a:noFill/>
                      </a:ln>
                      <a:effectLst/>
                    </p:spPr>
                  </p:pic>
                </p:oleObj>
              </mc:Fallback>
            </mc:AlternateContent>
          </a:graphicData>
        </a:graphic>
      </p:graphicFrame>
      <p:graphicFrame>
        <p:nvGraphicFramePr>
          <p:cNvPr id="92" name="Object 2"/>
          <p:cNvGraphicFramePr>
            <a:graphicFrameLocks noChangeAspect="1"/>
          </p:cNvGraphicFramePr>
          <p:nvPr>
            <p:extLst>
              <p:ext uri="{D42A27DB-BD31-4B8C-83A1-F6EECF244321}">
                <p14:modId xmlns:p14="http://schemas.microsoft.com/office/powerpoint/2010/main" val="1413853677"/>
              </p:ext>
            </p:extLst>
          </p:nvPr>
        </p:nvGraphicFramePr>
        <p:xfrm>
          <a:off x="4724400" y="4227513"/>
          <a:ext cx="1155700" cy="349250"/>
        </p:xfrm>
        <a:graphic>
          <a:graphicData uri="http://schemas.openxmlformats.org/presentationml/2006/ole">
            <mc:AlternateContent xmlns:mc="http://schemas.openxmlformats.org/markup-compatibility/2006">
              <mc:Choice xmlns:v="urn:schemas-microsoft-com:vml" Requires="v">
                <p:oleObj spid="_x0000_s2673763" name="Equation" r:id="rId41" imgW="673100" imgH="203200" progId="Equation.DSMT4">
                  <p:embed/>
                </p:oleObj>
              </mc:Choice>
              <mc:Fallback>
                <p:oleObj name="Equation" r:id="rId41" imgW="673100" imgH="203200" progId="Equation.DSMT4">
                  <p:embed/>
                  <p:pic>
                    <p:nvPicPr>
                      <p:cNvPr id="0" name=""/>
                      <p:cNvPicPr>
                        <a:picLocks noChangeAspect="1" noChangeArrowheads="1"/>
                      </p:cNvPicPr>
                      <p:nvPr/>
                    </p:nvPicPr>
                    <p:blipFill>
                      <a:blip r:embed="rId42"/>
                      <a:srcRect/>
                      <a:stretch>
                        <a:fillRect/>
                      </a:stretch>
                    </p:blipFill>
                    <p:spPr bwMode="auto">
                      <a:xfrm>
                        <a:off x="4724400" y="4227513"/>
                        <a:ext cx="1155700" cy="349250"/>
                      </a:xfrm>
                      <a:prstGeom prst="rect">
                        <a:avLst/>
                      </a:prstGeom>
                      <a:noFill/>
                      <a:ln>
                        <a:noFill/>
                      </a:ln>
                      <a:effectLst/>
                    </p:spPr>
                  </p:pic>
                </p:oleObj>
              </mc:Fallback>
            </mc:AlternateContent>
          </a:graphicData>
        </a:graphic>
      </p:graphicFrame>
      <p:graphicFrame>
        <p:nvGraphicFramePr>
          <p:cNvPr id="93" name="Object 2"/>
          <p:cNvGraphicFramePr>
            <a:graphicFrameLocks noChangeAspect="1"/>
          </p:cNvGraphicFramePr>
          <p:nvPr>
            <p:extLst>
              <p:ext uri="{D42A27DB-BD31-4B8C-83A1-F6EECF244321}">
                <p14:modId xmlns:p14="http://schemas.microsoft.com/office/powerpoint/2010/main" val="2970959495"/>
              </p:ext>
            </p:extLst>
          </p:nvPr>
        </p:nvGraphicFramePr>
        <p:xfrm>
          <a:off x="7550644" y="4927828"/>
          <a:ext cx="349250" cy="349250"/>
        </p:xfrm>
        <a:graphic>
          <a:graphicData uri="http://schemas.openxmlformats.org/presentationml/2006/ole">
            <mc:AlternateContent xmlns:mc="http://schemas.openxmlformats.org/markup-compatibility/2006">
              <mc:Choice xmlns:v="urn:schemas-microsoft-com:vml" Requires="v">
                <p:oleObj spid="_x0000_s2673764" name="Equation" r:id="rId43" imgW="203200" imgH="203200" progId="Equation.DSMT4">
                  <p:embed/>
                </p:oleObj>
              </mc:Choice>
              <mc:Fallback>
                <p:oleObj name="Equation" r:id="rId43" imgW="203200" imgH="203200" progId="Equation.DSMT4">
                  <p:embed/>
                  <p:pic>
                    <p:nvPicPr>
                      <p:cNvPr id="0" name=""/>
                      <p:cNvPicPr>
                        <a:picLocks noChangeAspect="1" noChangeArrowheads="1"/>
                      </p:cNvPicPr>
                      <p:nvPr/>
                    </p:nvPicPr>
                    <p:blipFill>
                      <a:blip r:embed="rId7"/>
                      <a:srcRect/>
                      <a:stretch>
                        <a:fillRect/>
                      </a:stretch>
                    </p:blipFill>
                    <p:spPr bwMode="auto">
                      <a:xfrm>
                        <a:off x="7550644" y="4927828"/>
                        <a:ext cx="349250" cy="349250"/>
                      </a:xfrm>
                      <a:prstGeom prst="rect">
                        <a:avLst/>
                      </a:prstGeom>
                      <a:noFill/>
                      <a:ln>
                        <a:noFill/>
                      </a:ln>
                      <a:effectLst/>
                    </p:spPr>
                  </p:pic>
                </p:oleObj>
              </mc:Fallback>
            </mc:AlternateContent>
          </a:graphicData>
        </a:graphic>
      </p:graphicFrame>
      <p:graphicFrame>
        <p:nvGraphicFramePr>
          <p:cNvPr id="94" name="Object 2"/>
          <p:cNvGraphicFramePr>
            <a:graphicFrameLocks noChangeAspect="1"/>
          </p:cNvGraphicFramePr>
          <p:nvPr>
            <p:extLst>
              <p:ext uri="{D42A27DB-BD31-4B8C-83A1-F6EECF244321}">
                <p14:modId xmlns:p14="http://schemas.microsoft.com/office/powerpoint/2010/main" val="2474881379"/>
              </p:ext>
            </p:extLst>
          </p:nvPr>
        </p:nvGraphicFramePr>
        <p:xfrm>
          <a:off x="5693018" y="1455822"/>
          <a:ext cx="896937" cy="284163"/>
        </p:xfrm>
        <a:graphic>
          <a:graphicData uri="http://schemas.openxmlformats.org/presentationml/2006/ole">
            <mc:AlternateContent xmlns:mc="http://schemas.openxmlformats.org/markup-compatibility/2006">
              <mc:Choice xmlns:v="urn:schemas-microsoft-com:vml" Requires="v">
                <p:oleObj spid="_x0000_s2673765" name="Equation" r:id="rId44" imgW="520700" imgH="165100" progId="Equation.DSMT4">
                  <p:embed/>
                </p:oleObj>
              </mc:Choice>
              <mc:Fallback>
                <p:oleObj name="Equation" r:id="rId44" imgW="520700" imgH="165100" progId="Equation.DSMT4">
                  <p:embed/>
                  <p:pic>
                    <p:nvPicPr>
                      <p:cNvPr id="0" name=""/>
                      <p:cNvPicPr>
                        <a:picLocks noChangeAspect="1" noChangeArrowheads="1"/>
                      </p:cNvPicPr>
                      <p:nvPr/>
                    </p:nvPicPr>
                    <p:blipFill>
                      <a:blip r:embed="rId45"/>
                      <a:srcRect/>
                      <a:stretch>
                        <a:fillRect/>
                      </a:stretch>
                    </p:blipFill>
                    <p:spPr bwMode="auto">
                      <a:xfrm>
                        <a:off x="5693018" y="1455822"/>
                        <a:ext cx="896937" cy="2841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5584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dissolve">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dissolve">
                                      <p:cBhvr>
                                        <p:cTn id="12" dur="500"/>
                                        <p:tgtEl>
                                          <p:spTgt spid="8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dissolve">
                                      <p:cBhvr>
                                        <p:cTn id="15" dur="500"/>
                                        <p:tgtEl>
                                          <p:spTgt spid="80"/>
                                        </p:tgtEl>
                                      </p:cBhvr>
                                    </p:animEffect>
                                  </p:childTnLst>
                                </p:cTn>
                              </p:par>
                              <p:par>
                                <p:cTn id="16" presetID="9" presetClass="entr" presetSubtype="0" fill="hold" nodeType="with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dissolve">
                                      <p:cBhvr>
                                        <p:cTn id="18" dur="500"/>
                                        <p:tgtEl>
                                          <p:spTgt spid="89"/>
                                        </p:tgtEl>
                                      </p:cBhvr>
                                    </p:animEffect>
                                  </p:childTnLst>
                                </p:cTn>
                              </p:par>
                              <p:par>
                                <p:cTn id="19" presetID="9" presetClass="entr" presetSubtype="0"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dissolve">
                                      <p:cBhvr>
                                        <p:cTn id="21" dur="500"/>
                                        <p:tgtEl>
                                          <p:spTgt spid="9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36"/>
                                        </p:tgtEl>
                                        <p:attrNameLst>
                                          <p:attrName>style.visibility</p:attrName>
                                        </p:attrNameLst>
                                      </p:cBhvr>
                                      <p:to>
                                        <p:strVal val="visible"/>
                                      </p:to>
                                    </p:set>
                                    <p:animEffect transition="in" filter="dissolve">
                                      <p:cBhvr>
                                        <p:cTn id="26" dur="500"/>
                                        <p:tgtEl>
                                          <p:spTgt spid="23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dissolve">
                                      <p:cBhvr>
                                        <p:cTn id="31" dur="500"/>
                                        <p:tgtEl>
                                          <p:spTgt spid="82"/>
                                        </p:tgtEl>
                                      </p:cBhvr>
                                    </p:animEffect>
                                  </p:childTnLst>
                                </p:cTn>
                              </p:par>
                              <p:par>
                                <p:cTn id="32" presetID="9" presetClass="entr" presetSubtype="0" fill="hold" nodeType="withEffect">
                                  <p:stCondLst>
                                    <p:cond delay="0"/>
                                  </p:stCondLst>
                                  <p:childTnLst>
                                    <p:set>
                                      <p:cBhvr>
                                        <p:cTn id="33" dur="1" fill="hold">
                                          <p:stCondLst>
                                            <p:cond delay="0"/>
                                          </p:stCondLst>
                                        </p:cTn>
                                        <p:tgtEl>
                                          <p:spTgt spid="193"/>
                                        </p:tgtEl>
                                        <p:attrNameLst>
                                          <p:attrName>style.visibility</p:attrName>
                                        </p:attrNameLst>
                                      </p:cBhvr>
                                      <p:to>
                                        <p:strVal val="visible"/>
                                      </p:to>
                                    </p:set>
                                    <p:animEffect transition="in" filter="dissolve">
                                      <p:cBhvr>
                                        <p:cTn id="34" dur="500"/>
                                        <p:tgtEl>
                                          <p:spTgt spid="19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dissolve">
                                      <p:cBhvr>
                                        <p:cTn id="39" dur="500"/>
                                        <p:tgtEl>
                                          <p:spTgt spid="11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dissolve">
                                      <p:cBhvr>
                                        <p:cTn id="44" dur="500"/>
                                        <p:tgtEl>
                                          <p:spTgt spid="79"/>
                                        </p:tgtEl>
                                      </p:cBhvr>
                                    </p:animEffect>
                                  </p:childTnLst>
                                </p:cTn>
                              </p:par>
                              <p:par>
                                <p:cTn id="45" presetID="9" presetClass="entr" presetSubtype="0" fill="hold" nodeType="with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dissolve">
                                      <p:cBhvr>
                                        <p:cTn id="47" dur="500"/>
                                        <p:tgtEl>
                                          <p:spTgt spid="91"/>
                                        </p:tgtEl>
                                      </p:cBhvr>
                                    </p:animEffect>
                                  </p:childTnLst>
                                </p:cTn>
                              </p:par>
                              <p:par>
                                <p:cTn id="48" presetID="9" presetClass="entr" presetSubtype="0" fill="hold" nodeType="with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dissolve">
                                      <p:cBhvr>
                                        <p:cTn id="50" dur="500"/>
                                        <p:tgtEl>
                                          <p:spTgt spid="9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dissolve">
                                      <p:cBhvr>
                                        <p:cTn id="55" dur="500"/>
                                        <p:tgtEl>
                                          <p:spTgt spid="117"/>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dissolve">
                                      <p:cBhvr>
                                        <p:cTn id="60" dur="500"/>
                                        <p:tgtEl>
                                          <p:spTgt spid="93"/>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dissolve">
                                      <p:cBhvr>
                                        <p:cTn id="63" dur="500"/>
                                        <p:tgtEl>
                                          <p:spTgt spid="118"/>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20"/>
                                        </p:tgtEl>
                                        <p:attrNameLst>
                                          <p:attrName>style.visibility</p:attrName>
                                        </p:attrNameLst>
                                      </p:cBhvr>
                                      <p:to>
                                        <p:strVal val="visible"/>
                                      </p:to>
                                    </p:set>
                                    <p:animEffect transition="in" filter="dissolve">
                                      <p:cBhvr>
                                        <p:cTn id="68"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118" grpId="0"/>
      <p:bldP spid="79" grpId="0"/>
      <p:bldP spid="80" grpId="0"/>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 name="TextBox 78"/>
          <p:cNvSpPr txBox="1"/>
          <p:nvPr/>
        </p:nvSpPr>
        <p:spPr>
          <a:xfrm>
            <a:off x="646274" y="3304906"/>
            <a:ext cx="8332626" cy="1323439"/>
          </a:xfrm>
          <a:prstGeom prst="rect">
            <a:avLst/>
          </a:prstGeom>
          <a:noFill/>
        </p:spPr>
        <p:txBody>
          <a:bodyPr wrap="square" rtlCol="0">
            <a:spAutoFit/>
          </a:bodyPr>
          <a:lstStyle/>
          <a:p>
            <a:r>
              <a:rPr lang="en-US" sz="2000" dirty="0">
                <a:solidFill>
                  <a:srgbClr val="FF0000"/>
                </a:solidFill>
                <a:latin typeface="Apple Chancery"/>
                <a:cs typeface="Apple Chancery"/>
              </a:rPr>
              <a:t>In this case, </a:t>
            </a:r>
            <a:r>
              <a:rPr lang="en-US" sz="2000" dirty="0">
                <a:latin typeface="Times New Roman"/>
                <a:cs typeface="Times New Roman"/>
              </a:rPr>
              <a:t>you could determine the current through the far-right branch (so you could use Ohm’s Law on      to get what the voltmeter would read) by using the same approach we used to get the current in the central branch in </a:t>
            </a:r>
            <a:r>
              <a:rPr lang="en-US" sz="2000" dirty="0">
                <a:solidFill>
                  <a:srgbClr val="0000FF"/>
                </a:solidFill>
                <a:latin typeface="Times New Roman"/>
                <a:cs typeface="Times New Roman"/>
              </a:rPr>
              <a:t>Part c</a:t>
            </a:r>
            <a:r>
              <a:rPr lang="en-US" sz="2000" dirty="0">
                <a:latin typeface="Times New Roman"/>
                <a:cs typeface="Times New Roman"/>
              </a:rPr>
              <a:t> (you’d just be using </a:t>
            </a:r>
            <a:r>
              <a:rPr lang="en-US" sz="2000" i="1" dirty="0">
                <a:solidFill>
                  <a:srgbClr val="008000"/>
                </a:solidFill>
                <a:latin typeface="Times New Roman"/>
                <a:cs typeface="Times New Roman"/>
              </a:rPr>
              <a:t>Points e </a:t>
            </a:r>
            <a:r>
              <a:rPr lang="en-US" sz="2000" dirty="0">
                <a:latin typeface="Times New Roman"/>
                <a:cs typeface="Times New Roman"/>
              </a:rPr>
              <a:t>and</a:t>
            </a:r>
            <a:r>
              <a:rPr lang="en-US" sz="2000" i="1" dirty="0">
                <a:latin typeface="Times New Roman"/>
                <a:cs typeface="Times New Roman"/>
              </a:rPr>
              <a:t> </a:t>
            </a:r>
            <a:r>
              <a:rPr lang="en-US" sz="2000" i="1" dirty="0">
                <a:solidFill>
                  <a:srgbClr val="008000"/>
                </a:solidFill>
                <a:latin typeface="Times New Roman"/>
                <a:cs typeface="Times New Roman"/>
              </a:rPr>
              <a:t>f</a:t>
            </a:r>
            <a:r>
              <a:rPr lang="en-US" sz="2000" i="1" dirty="0">
                <a:latin typeface="Times New Roman"/>
                <a:cs typeface="Times New Roman"/>
              </a:rPr>
              <a:t> </a:t>
            </a:r>
            <a:r>
              <a:rPr lang="en-US" sz="2000" dirty="0">
                <a:latin typeface="Times New Roman"/>
                <a:cs typeface="Times New Roman"/>
              </a:rPr>
              <a:t>instead of </a:t>
            </a:r>
            <a:r>
              <a:rPr lang="en-US" sz="2000" i="1" dirty="0">
                <a:solidFill>
                  <a:srgbClr val="008000"/>
                </a:solidFill>
                <a:latin typeface="Times New Roman"/>
                <a:cs typeface="Times New Roman"/>
              </a:rPr>
              <a:t>Points c </a:t>
            </a:r>
            <a:r>
              <a:rPr lang="en-US" sz="2000" dirty="0">
                <a:latin typeface="Times New Roman"/>
                <a:cs typeface="Times New Roman"/>
              </a:rPr>
              <a:t>and</a:t>
            </a:r>
            <a:r>
              <a:rPr lang="en-US" sz="2000" i="1" dirty="0">
                <a:latin typeface="Times New Roman"/>
                <a:cs typeface="Times New Roman"/>
              </a:rPr>
              <a:t> </a:t>
            </a:r>
            <a:r>
              <a:rPr lang="en-US" sz="2000" i="1" dirty="0">
                <a:solidFill>
                  <a:srgbClr val="008000"/>
                </a:solidFill>
                <a:latin typeface="Times New Roman"/>
                <a:cs typeface="Times New Roman"/>
              </a:rPr>
              <a:t>d</a:t>
            </a:r>
            <a:r>
              <a:rPr lang="en-US" sz="2000" i="1" dirty="0">
                <a:latin typeface="Times New Roman"/>
                <a:cs typeface="Times New Roman"/>
              </a:rPr>
              <a:t> </a:t>
            </a:r>
            <a:r>
              <a:rPr lang="en-US" sz="2000" dirty="0">
                <a:latin typeface="Times New Roman"/>
                <a:cs typeface="Times New Roman"/>
              </a:rPr>
              <a:t>in the process).  </a:t>
            </a:r>
          </a:p>
        </p:txBody>
      </p:sp>
      <p:sp>
        <p:nvSpPr>
          <p:cNvPr id="175" name="TextBox 174"/>
          <p:cNvSpPr txBox="1"/>
          <p:nvPr/>
        </p:nvSpPr>
        <p:spPr>
          <a:xfrm>
            <a:off x="240175" y="282486"/>
            <a:ext cx="5029866" cy="400110"/>
          </a:xfrm>
          <a:prstGeom prst="rect">
            <a:avLst/>
          </a:prstGeom>
          <a:noFill/>
        </p:spPr>
        <p:txBody>
          <a:bodyPr wrap="square" rtlCol="0">
            <a:spAutoFit/>
          </a:bodyPr>
          <a:lstStyle/>
          <a:p>
            <a:r>
              <a:rPr lang="en-US" sz="2000" dirty="0">
                <a:solidFill>
                  <a:srgbClr val="FF0000"/>
                </a:solidFill>
                <a:latin typeface="Apple Chancery"/>
                <a:cs typeface="Apple Chancery"/>
              </a:rPr>
              <a:t>e.) What does </a:t>
            </a:r>
            <a:r>
              <a:rPr lang="en-US" sz="2000" dirty="0">
                <a:latin typeface="Times New Roman"/>
                <a:cs typeface="Times New Roman"/>
              </a:rPr>
              <a:t>the </a:t>
            </a:r>
            <a:r>
              <a:rPr lang="en-US" sz="2000" dirty="0">
                <a:solidFill>
                  <a:srgbClr val="0000FF"/>
                </a:solidFill>
                <a:latin typeface="Times New Roman"/>
                <a:cs typeface="Times New Roman"/>
              </a:rPr>
              <a:t>voltmeter</a:t>
            </a:r>
            <a:r>
              <a:rPr lang="en-US" sz="2000" dirty="0">
                <a:latin typeface="Times New Roman"/>
                <a:cs typeface="Times New Roman"/>
              </a:rPr>
              <a:t> read?</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9.)</a:t>
            </a:r>
          </a:p>
        </p:txBody>
      </p:sp>
      <p:graphicFrame>
        <p:nvGraphicFramePr>
          <p:cNvPr id="83" name="Object 2"/>
          <p:cNvGraphicFramePr>
            <a:graphicFrameLocks noChangeAspect="1"/>
          </p:cNvGraphicFramePr>
          <p:nvPr>
            <p:extLst>
              <p:ext uri="{D42A27DB-BD31-4B8C-83A1-F6EECF244321}">
                <p14:modId xmlns:p14="http://schemas.microsoft.com/office/powerpoint/2010/main" val="3180560932"/>
              </p:ext>
            </p:extLst>
          </p:nvPr>
        </p:nvGraphicFramePr>
        <p:xfrm>
          <a:off x="6097954" y="208634"/>
          <a:ext cx="327025" cy="349250"/>
        </p:xfrm>
        <a:graphic>
          <a:graphicData uri="http://schemas.openxmlformats.org/presentationml/2006/ole">
            <mc:AlternateContent xmlns:mc="http://schemas.openxmlformats.org/markup-compatibility/2006">
              <mc:Choice xmlns:v="urn:schemas-microsoft-com:vml" Requires="v">
                <p:oleObj spid="_x0000_s2592350" name="Equation" r:id="rId4" imgW="190500" imgH="203200" progId="Equation.DSMT4">
                  <p:embed/>
                </p:oleObj>
              </mc:Choice>
              <mc:Fallback>
                <p:oleObj name="Equation" r:id="rId4" imgW="190500" imgH="203200" progId="Equation.DSMT4">
                  <p:embed/>
                  <p:pic>
                    <p:nvPicPr>
                      <p:cNvPr id="0" name=""/>
                      <p:cNvPicPr>
                        <a:picLocks noChangeAspect="1" noChangeArrowheads="1"/>
                      </p:cNvPicPr>
                      <p:nvPr/>
                    </p:nvPicPr>
                    <p:blipFill>
                      <a:blip r:embed="rId5"/>
                      <a:srcRect/>
                      <a:stretch>
                        <a:fillRect/>
                      </a:stretch>
                    </p:blipFill>
                    <p:spPr bwMode="auto">
                      <a:xfrm>
                        <a:off x="6097954" y="208634"/>
                        <a:ext cx="327025" cy="349250"/>
                      </a:xfrm>
                      <a:prstGeom prst="rect">
                        <a:avLst/>
                      </a:prstGeom>
                      <a:noFill/>
                      <a:ln>
                        <a:noFill/>
                      </a:ln>
                      <a:effectLst/>
                    </p:spPr>
                  </p:pic>
                </p:oleObj>
              </mc:Fallback>
            </mc:AlternateContent>
          </a:graphicData>
        </a:graphic>
      </p:graphicFrame>
      <p:grpSp>
        <p:nvGrpSpPr>
          <p:cNvPr id="84" name="Group 40"/>
          <p:cNvGrpSpPr>
            <a:grpSpLocks/>
          </p:cNvGrpSpPr>
          <p:nvPr/>
        </p:nvGrpSpPr>
        <p:grpSpPr bwMode="auto">
          <a:xfrm>
            <a:off x="6046347" y="557884"/>
            <a:ext cx="478466" cy="299762"/>
            <a:chOff x="4320" y="1536"/>
            <a:chExt cx="384" cy="240"/>
          </a:xfrm>
        </p:grpSpPr>
        <p:sp>
          <p:nvSpPr>
            <p:cNvPr id="85"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6" name="Line 41"/>
          <p:cNvSpPr>
            <a:spLocks noChangeShapeType="1"/>
          </p:cNvSpPr>
          <p:nvPr/>
        </p:nvSpPr>
        <p:spPr bwMode="auto">
          <a:xfrm>
            <a:off x="5567881" y="737549"/>
            <a:ext cx="47846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 name="Line 42"/>
          <p:cNvSpPr>
            <a:spLocks noChangeShapeType="1"/>
          </p:cNvSpPr>
          <p:nvPr/>
        </p:nvSpPr>
        <p:spPr bwMode="auto">
          <a:xfrm>
            <a:off x="6524812" y="677981"/>
            <a:ext cx="112794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 name="Line 43"/>
          <p:cNvSpPr>
            <a:spLocks noChangeShapeType="1"/>
          </p:cNvSpPr>
          <p:nvPr/>
        </p:nvSpPr>
        <p:spPr bwMode="auto">
          <a:xfrm>
            <a:off x="7122414" y="677981"/>
            <a:ext cx="0" cy="5380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6" name="Line 44"/>
          <p:cNvSpPr>
            <a:spLocks noChangeShapeType="1"/>
          </p:cNvSpPr>
          <p:nvPr/>
        </p:nvSpPr>
        <p:spPr bwMode="auto">
          <a:xfrm>
            <a:off x="7181982" y="1693519"/>
            <a:ext cx="0" cy="65813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7" name="Line 48"/>
          <p:cNvSpPr>
            <a:spLocks noChangeShapeType="1"/>
          </p:cNvSpPr>
          <p:nvPr/>
        </p:nvSpPr>
        <p:spPr bwMode="auto">
          <a:xfrm>
            <a:off x="8575104" y="631864"/>
            <a:ext cx="0" cy="59952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39" name="Group 49"/>
          <p:cNvGrpSpPr>
            <a:grpSpLocks/>
          </p:cNvGrpSpPr>
          <p:nvPr/>
        </p:nvGrpSpPr>
        <p:grpSpPr bwMode="auto">
          <a:xfrm rot="5457964">
            <a:off x="6913446" y="1305847"/>
            <a:ext cx="477504" cy="297840"/>
            <a:chOff x="4320" y="1536"/>
            <a:chExt cx="384" cy="240"/>
          </a:xfrm>
        </p:grpSpPr>
        <p:sp>
          <p:nvSpPr>
            <p:cNvPr id="140"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1"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2"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4"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45" name="Line 74"/>
          <p:cNvSpPr>
            <a:spLocks noChangeShapeType="1"/>
          </p:cNvSpPr>
          <p:nvPr/>
        </p:nvSpPr>
        <p:spPr bwMode="auto">
          <a:xfrm>
            <a:off x="8615457" y="1692558"/>
            <a:ext cx="0" cy="65909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46" name="Group 87"/>
          <p:cNvGrpSpPr>
            <a:grpSpLocks/>
          </p:cNvGrpSpPr>
          <p:nvPr/>
        </p:nvGrpSpPr>
        <p:grpSpPr bwMode="auto">
          <a:xfrm rot="5457964">
            <a:off x="8346921" y="1303925"/>
            <a:ext cx="478466" cy="298801"/>
            <a:chOff x="4320" y="1536"/>
            <a:chExt cx="384" cy="240"/>
          </a:xfrm>
        </p:grpSpPr>
        <p:sp>
          <p:nvSpPr>
            <p:cNvPr id="147"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8"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0"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52" name="Line 93"/>
          <p:cNvSpPr>
            <a:spLocks noChangeShapeType="1"/>
          </p:cNvSpPr>
          <p:nvPr/>
        </p:nvSpPr>
        <p:spPr bwMode="auto">
          <a:xfrm flipH="1">
            <a:off x="5567881" y="2351649"/>
            <a:ext cx="30475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 name="Line 101"/>
          <p:cNvSpPr>
            <a:spLocks noChangeShapeType="1"/>
          </p:cNvSpPr>
          <p:nvPr/>
        </p:nvSpPr>
        <p:spPr bwMode="auto">
          <a:xfrm>
            <a:off x="5567881" y="737549"/>
            <a:ext cx="0" cy="71769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4" name="Line 102"/>
          <p:cNvSpPr>
            <a:spLocks noChangeShapeType="1"/>
          </p:cNvSpPr>
          <p:nvPr/>
        </p:nvSpPr>
        <p:spPr bwMode="auto">
          <a:xfrm>
            <a:off x="5270041" y="1455247"/>
            <a:ext cx="59760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 name="Line 103"/>
          <p:cNvSpPr>
            <a:spLocks noChangeShapeType="1"/>
          </p:cNvSpPr>
          <p:nvPr/>
        </p:nvSpPr>
        <p:spPr bwMode="auto">
          <a:xfrm>
            <a:off x="5508313" y="1574383"/>
            <a:ext cx="11913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6" name="Line 104"/>
          <p:cNvSpPr>
            <a:spLocks noChangeShapeType="1"/>
          </p:cNvSpPr>
          <p:nvPr/>
        </p:nvSpPr>
        <p:spPr bwMode="auto">
          <a:xfrm>
            <a:off x="5567881" y="1574383"/>
            <a:ext cx="0" cy="77726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57" name="Group 108"/>
          <p:cNvGrpSpPr>
            <a:grpSpLocks/>
          </p:cNvGrpSpPr>
          <p:nvPr/>
        </p:nvGrpSpPr>
        <p:grpSpPr bwMode="auto">
          <a:xfrm>
            <a:off x="7652761" y="493512"/>
            <a:ext cx="478466" cy="299762"/>
            <a:chOff x="4320" y="1536"/>
            <a:chExt cx="384" cy="240"/>
          </a:xfrm>
        </p:grpSpPr>
        <p:sp>
          <p:nvSpPr>
            <p:cNvPr id="15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66" name="Line 114"/>
          <p:cNvSpPr>
            <a:spLocks noChangeShapeType="1"/>
          </p:cNvSpPr>
          <p:nvPr/>
        </p:nvSpPr>
        <p:spPr bwMode="auto">
          <a:xfrm>
            <a:off x="8113933" y="631864"/>
            <a:ext cx="46117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89" name="Object 2"/>
          <p:cNvGraphicFramePr>
            <a:graphicFrameLocks noChangeAspect="1"/>
          </p:cNvGraphicFramePr>
          <p:nvPr>
            <p:extLst>
              <p:ext uri="{D42A27DB-BD31-4B8C-83A1-F6EECF244321}">
                <p14:modId xmlns:p14="http://schemas.microsoft.com/office/powerpoint/2010/main" val="1419292762"/>
              </p:ext>
            </p:extLst>
          </p:nvPr>
        </p:nvGraphicFramePr>
        <p:xfrm>
          <a:off x="7315732" y="1271407"/>
          <a:ext cx="349250" cy="349250"/>
        </p:xfrm>
        <a:graphic>
          <a:graphicData uri="http://schemas.openxmlformats.org/presentationml/2006/ole">
            <mc:AlternateContent xmlns:mc="http://schemas.openxmlformats.org/markup-compatibility/2006">
              <mc:Choice xmlns:v="urn:schemas-microsoft-com:vml" Requires="v">
                <p:oleObj spid="_x0000_s2592351" name="Equation" r:id="rId6" imgW="203200" imgH="203200" progId="Equation.DSMT4">
                  <p:embed/>
                </p:oleObj>
              </mc:Choice>
              <mc:Fallback>
                <p:oleObj name="Equation" r:id="rId6" imgW="203200" imgH="203200" progId="Equation.DSMT4">
                  <p:embed/>
                  <p:pic>
                    <p:nvPicPr>
                      <p:cNvPr id="0" name=""/>
                      <p:cNvPicPr>
                        <a:picLocks noChangeAspect="1" noChangeArrowheads="1"/>
                      </p:cNvPicPr>
                      <p:nvPr/>
                    </p:nvPicPr>
                    <p:blipFill>
                      <a:blip r:embed="rId7"/>
                      <a:srcRect/>
                      <a:stretch>
                        <a:fillRect/>
                      </a:stretch>
                    </p:blipFill>
                    <p:spPr bwMode="auto">
                      <a:xfrm>
                        <a:off x="7315732" y="1271407"/>
                        <a:ext cx="349250" cy="349250"/>
                      </a:xfrm>
                      <a:prstGeom prst="rect">
                        <a:avLst/>
                      </a:prstGeom>
                      <a:noFill/>
                      <a:ln>
                        <a:noFill/>
                      </a:ln>
                      <a:effectLst/>
                    </p:spPr>
                  </p:pic>
                </p:oleObj>
              </mc:Fallback>
            </mc:AlternateContent>
          </a:graphicData>
        </a:graphic>
      </p:graphicFrame>
      <p:graphicFrame>
        <p:nvGraphicFramePr>
          <p:cNvPr id="190" name="Object 2"/>
          <p:cNvGraphicFramePr>
            <a:graphicFrameLocks noChangeAspect="1"/>
          </p:cNvGraphicFramePr>
          <p:nvPr>
            <p:extLst>
              <p:ext uri="{D42A27DB-BD31-4B8C-83A1-F6EECF244321}">
                <p14:modId xmlns:p14="http://schemas.microsoft.com/office/powerpoint/2010/main" val="3640973405"/>
              </p:ext>
            </p:extLst>
          </p:nvPr>
        </p:nvGraphicFramePr>
        <p:xfrm>
          <a:off x="7764683" y="208634"/>
          <a:ext cx="349250" cy="349250"/>
        </p:xfrm>
        <a:graphic>
          <a:graphicData uri="http://schemas.openxmlformats.org/presentationml/2006/ole">
            <mc:AlternateContent xmlns:mc="http://schemas.openxmlformats.org/markup-compatibility/2006">
              <mc:Choice xmlns:v="urn:schemas-microsoft-com:vml" Requires="v">
                <p:oleObj spid="_x0000_s2592352" name="Equation" r:id="rId8" imgW="203200" imgH="203200" progId="Equation.DSMT4">
                  <p:embed/>
                </p:oleObj>
              </mc:Choice>
              <mc:Fallback>
                <p:oleObj name="Equation" r:id="rId8" imgW="203200" imgH="203200" progId="Equation.DSMT4">
                  <p:embed/>
                  <p:pic>
                    <p:nvPicPr>
                      <p:cNvPr id="0" name=""/>
                      <p:cNvPicPr>
                        <a:picLocks noChangeAspect="1" noChangeArrowheads="1"/>
                      </p:cNvPicPr>
                      <p:nvPr/>
                    </p:nvPicPr>
                    <p:blipFill>
                      <a:blip r:embed="rId9"/>
                      <a:srcRect/>
                      <a:stretch>
                        <a:fillRect/>
                      </a:stretch>
                    </p:blipFill>
                    <p:spPr bwMode="auto">
                      <a:xfrm>
                        <a:off x="7764683" y="208634"/>
                        <a:ext cx="349250" cy="349250"/>
                      </a:xfrm>
                      <a:prstGeom prst="rect">
                        <a:avLst/>
                      </a:prstGeom>
                      <a:noFill/>
                      <a:ln>
                        <a:noFill/>
                      </a:ln>
                      <a:effectLst/>
                    </p:spPr>
                  </p:pic>
                </p:oleObj>
              </mc:Fallback>
            </mc:AlternateContent>
          </a:graphicData>
        </a:graphic>
      </p:graphicFrame>
      <p:graphicFrame>
        <p:nvGraphicFramePr>
          <p:cNvPr id="191" name="Object 2"/>
          <p:cNvGraphicFramePr>
            <a:graphicFrameLocks noChangeAspect="1"/>
          </p:cNvGraphicFramePr>
          <p:nvPr>
            <p:extLst>
              <p:ext uri="{D42A27DB-BD31-4B8C-83A1-F6EECF244321}">
                <p14:modId xmlns:p14="http://schemas.microsoft.com/office/powerpoint/2010/main" val="2458264894"/>
              </p:ext>
            </p:extLst>
          </p:nvPr>
        </p:nvGraphicFramePr>
        <p:xfrm>
          <a:off x="8703193" y="1486200"/>
          <a:ext cx="371475" cy="349250"/>
        </p:xfrm>
        <a:graphic>
          <a:graphicData uri="http://schemas.openxmlformats.org/presentationml/2006/ole">
            <mc:AlternateContent xmlns:mc="http://schemas.openxmlformats.org/markup-compatibility/2006">
              <mc:Choice xmlns:v="urn:schemas-microsoft-com:vml" Requires="v">
                <p:oleObj spid="_x0000_s2592353" name="Equation" r:id="rId10" imgW="215900" imgH="203200" progId="Equation.DSMT4">
                  <p:embed/>
                </p:oleObj>
              </mc:Choice>
              <mc:Fallback>
                <p:oleObj name="Equation" r:id="rId10" imgW="215900" imgH="203200" progId="Equation.DSMT4">
                  <p:embed/>
                  <p:pic>
                    <p:nvPicPr>
                      <p:cNvPr id="0" name=""/>
                      <p:cNvPicPr>
                        <a:picLocks noChangeAspect="1" noChangeArrowheads="1"/>
                      </p:cNvPicPr>
                      <p:nvPr/>
                    </p:nvPicPr>
                    <p:blipFill>
                      <a:blip r:embed="rId11"/>
                      <a:srcRect/>
                      <a:stretch>
                        <a:fillRect/>
                      </a:stretch>
                    </p:blipFill>
                    <p:spPr bwMode="auto">
                      <a:xfrm>
                        <a:off x="8703193" y="1486200"/>
                        <a:ext cx="371475" cy="349250"/>
                      </a:xfrm>
                      <a:prstGeom prst="rect">
                        <a:avLst/>
                      </a:prstGeom>
                      <a:noFill/>
                      <a:ln>
                        <a:noFill/>
                      </a:ln>
                      <a:effectLst/>
                    </p:spPr>
                  </p:pic>
                </p:oleObj>
              </mc:Fallback>
            </mc:AlternateContent>
          </a:graphicData>
        </a:graphic>
      </p:graphicFrame>
      <p:graphicFrame>
        <p:nvGraphicFramePr>
          <p:cNvPr id="192" name="Object 2"/>
          <p:cNvGraphicFramePr>
            <a:graphicFrameLocks noChangeAspect="1"/>
          </p:cNvGraphicFramePr>
          <p:nvPr>
            <p:extLst>
              <p:ext uri="{D42A27DB-BD31-4B8C-83A1-F6EECF244321}">
                <p14:modId xmlns:p14="http://schemas.microsoft.com/office/powerpoint/2010/main" val="1340286933"/>
              </p:ext>
            </p:extLst>
          </p:nvPr>
        </p:nvGraphicFramePr>
        <p:xfrm>
          <a:off x="5930007" y="737549"/>
          <a:ext cx="133696" cy="150001"/>
        </p:xfrm>
        <a:graphic>
          <a:graphicData uri="http://schemas.openxmlformats.org/presentationml/2006/ole">
            <mc:AlternateContent xmlns:mc="http://schemas.openxmlformats.org/markup-compatibility/2006">
              <mc:Choice xmlns:v="urn:schemas-microsoft-com:vml" Requires="v">
                <p:oleObj spid="_x0000_s2592354" name="Equation" r:id="rId12" imgW="114300" imgH="127000" progId="Equation.DSMT4">
                  <p:embed/>
                </p:oleObj>
              </mc:Choice>
              <mc:Fallback>
                <p:oleObj name="Equation" r:id="rId12" imgW="114300" imgH="127000" progId="Equation.DSMT4">
                  <p:embed/>
                  <p:pic>
                    <p:nvPicPr>
                      <p:cNvPr id="0" name=""/>
                      <p:cNvPicPr>
                        <a:picLocks noChangeAspect="1" noChangeArrowheads="1"/>
                      </p:cNvPicPr>
                      <p:nvPr/>
                    </p:nvPicPr>
                    <p:blipFill>
                      <a:blip r:embed="rId13"/>
                      <a:srcRect/>
                      <a:stretch>
                        <a:fillRect/>
                      </a:stretch>
                    </p:blipFill>
                    <p:spPr bwMode="auto">
                      <a:xfrm>
                        <a:off x="5930007" y="737549"/>
                        <a:ext cx="133696" cy="150001"/>
                      </a:xfrm>
                      <a:prstGeom prst="rect">
                        <a:avLst/>
                      </a:prstGeom>
                      <a:noFill/>
                      <a:ln>
                        <a:noFill/>
                      </a:ln>
                      <a:effectLst/>
                    </p:spPr>
                  </p:pic>
                </p:oleObj>
              </mc:Fallback>
            </mc:AlternateContent>
          </a:graphicData>
        </a:graphic>
      </p:graphicFrame>
      <p:graphicFrame>
        <p:nvGraphicFramePr>
          <p:cNvPr id="193" name="Object 2"/>
          <p:cNvGraphicFramePr>
            <a:graphicFrameLocks noChangeAspect="1"/>
          </p:cNvGraphicFramePr>
          <p:nvPr>
            <p:extLst>
              <p:ext uri="{D42A27DB-BD31-4B8C-83A1-F6EECF244321}">
                <p14:modId xmlns:p14="http://schemas.microsoft.com/office/powerpoint/2010/main" val="4266646569"/>
              </p:ext>
            </p:extLst>
          </p:nvPr>
        </p:nvGraphicFramePr>
        <p:xfrm>
          <a:off x="6535206" y="669168"/>
          <a:ext cx="149225" cy="193675"/>
        </p:xfrm>
        <a:graphic>
          <a:graphicData uri="http://schemas.openxmlformats.org/presentationml/2006/ole">
            <mc:AlternateContent xmlns:mc="http://schemas.openxmlformats.org/markup-compatibility/2006">
              <mc:Choice xmlns:v="urn:schemas-microsoft-com:vml" Requires="v">
                <p:oleObj spid="_x0000_s2592355" name="Equation" r:id="rId14" imgW="127000" imgH="165100" progId="Equation.DSMT4">
                  <p:embed/>
                </p:oleObj>
              </mc:Choice>
              <mc:Fallback>
                <p:oleObj name="Equation" r:id="rId14" imgW="127000" imgH="165100" progId="Equation.DSMT4">
                  <p:embed/>
                  <p:pic>
                    <p:nvPicPr>
                      <p:cNvPr id="0" name=""/>
                      <p:cNvPicPr>
                        <a:picLocks noChangeAspect="1" noChangeArrowheads="1"/>
                      </p:cNvPicPr>
                      <p:nvPr/>
                    </p:nvPicPr>
                    <p:blipFill>
                      <a:blip r:embed="rId15"/>
                      <a:srcRect/>
                      <a:stretch>
                        <a:fillRect/>
                      </a:stretch>
                    </p:blipFill>
                    <p:spPr bwMode="auto">
                      <a:xfrm>
                        <a:off x="6535206" y="669168"/>
                        <a:ext cx="149225" cy="193675"/>
                      </a:xfrm>
                      <a:prstGeom prst="rect">
                        <a:avLst/>
                      </a:prstGeom>
                      <a:noFill/>
                      <a:ln>
                        <a:noFill/>
                      </a:ln>
                      <a:effectLst/>
                    </p:spPr>
                  </p:pic>
                </p:oleObj>
              </mc:Fallback>
            </mc:AlternateContent>
          </a:graphicData>
        </a:graphic>
      </p:graphicFrame>
      <p:graphicFrame>
        <p:nvGraphicFramePr>
          <p:cNvPr id="194" name="Object 2"/>
          <p:cNvGraphicFramePr>
            <a:graphicFrameLocks noChangeAspect="1"/>
          </p:cNvGraphicFramePr>
          <p:nvPr>
            <p:extLst>
              <p:ext uri="{D42A27DB-BD31-4B8C-83A1-F6EECF244321}">
                <p14:modId xmlns:p14="http://schemas.microsoft.com/office/powerpoint/2010/main" val="1552050677"/>
              </p:ext>
            </p:extLst>
          </p:nvPr>
        </p:nvGraphicFramePr>
        <p:xfrm>
          <a:off x="6950593" y="1035350"/>
          <a:ext cx="134938" cy="149225"/>
        </p:xfrm>
        <a:graphic>
          <a:graphicData uri="http://schemas.openxmlformats.org/presentationml/2006/ole">
            <mc:AlternateContent xmlns:mc="http://schemas.openxmlformats.org/markup-compatibility/2006">
              <mc:Choice xmlns:v="urn:schemas-microsoft-com:vml" Requires="v">
                <p:oleObj spid="_x0000_s2592356" name="Equation" r:id="rId16" imgW="114300" imgH="127000" progId="Equation.DSMT4">
                  <p:embed/>
                </p:oleObj>
              </mc:Choice>
              <mc:Fallback>
                <p:oleObj name="Equation" r:id="rId16" imgW="114300" imgH="127000" progId="Equation.DSMT4">
                  <p:embed/>
                  <p:pic>
                    <p:nvPicPr>
                      <p:cNvPr id="0" name=""/>
                      <p:cNvPicPr>
                        <a:picLocks noChangeAspect="1" noChangeArrowheads="1"/>
                      </p:cNvPicPr>
                      <p:nvPr/>
                    </p:nvPicPr>
                    <p:blipFill>
                      <a:blip r:embed="rId17"/>
                      <a:srcRect/>
                      <a:stretch>
                        <a:fillRect/>
                      </a:stretch>
                    </p:blipFill>
                    <p:spPr bwMode="auto">
                      <a:xfrm>
                        <a:off x="6950593" y="1035350"/>
                        <a:ext cx="134938" cy="149225"/>
                      </a:xfrm>
                      <a:prstGeom prst="rect">
                        <a:avLst/>
                      </a:prstGeom>
                      <a:noFill/>
                      <a:ln>
                        <a:noFill/>
                      </a:ln>
                      <a:effectLst/>
                    </p:spPr>
                  </p:pic>
                </p:oleObj>
              </mc:Fallback>
            </mc:AlternateContent>
          </a:graphicData>
        </a:graphic>
      </p:graphicFrame>
      <p:graphicFrame>
        <p:nvGraphicFramePr>
          <p:cNvPr id="195" name="Object 2"/>
          <p:cNvGraphicFramePr>
            <a:graphicFrameLocks noChangeAspect="1"/>
          </p:cNvGraphicFramePr>
          <p:nvPr>
            <p:extLst>
              <p:ext uri="{D42A27DB-BD31-4B8C-83A1-F6EECF244321}">
                <p14:modId xmlns:p14="http://schemas.microsoft.com/office/powerpoint/2010/main" val="2112023984"/>
              </p:ext>
            </p:extLst>
          </p:nvPr>
        </p:nvGraphicFramePr>
        <p:xfrm>
          <a:off x="6973189" y="1737426"/>
          <a:ext cx="149225" cy="193675"/>
        </p:xfrm>
        <a:graphic>
          <a:graphicData uri="http://schemas.openxmlformats.org/presentationml/2006/ole">
            <mc:AlternateContent xmlns:mc="http://schemas.openxmlformats.org/markup-compatibility/2006">
              <mc:Choice xmlns:v="urn:schemas-microsoft-com:vml" Requires="v">
                <p:oleObj spid="_x0000_s2592357" name="Equation" r:id="rId18" imgW="127000" imgH="165100" progId="Equation.DSMT4">
                  <p:embed/>
                </p:oleObj>
              </mc:Choice>
              <mc:Fallback>
                <p:oleObj name="Equation" r:id="rId18" imgW="127000" imgH="165100" progId="Equation.DSMT4">
                  <p:embed/>
                  <p:pic>
                    <p:nvPicPr>
                      <p:cNvPr id="0" name=""/>
                      <p:cNvPicPr>
                        <a:picLocks noChangeAspect="1" noChangeArrowheads="1"/>
                      </p:cNvPicPr>
                      <p:nvPr/>
                    </p:nvPicPr>
                    <p:blipFill>
                      <a:blip r:embed="rId19"/>
                      <a:srcRect/>
                      <a:stretch>
                        <a:fillRect/>
                      </a:stretch>
                    </p:blipFill>
                    <p:spPr bwMode="auto">
                      <a:xfrm>
                        <a:off x="6973189" y="1737426"/>
                        <a:ext cx="149225" cy="193675"/>
                      </a:xfrm>
                      <a:prstGeom prst="rect">
                        <a:avLst/>
                      </a:prstGeom>
                      <a:noFill/>
                      <a:ln>
                        <a:noFill/>
                      </a:ln>
                      <a:effectLst/>
                    </p:spPr>
                  </p:pic>
                </p:oleObj>
              </mc:Fallback>
            </mc:AlternateContent>
          </a:graphicData>
        </a:graphic>
      </p:graphicFrame>
      <p:graphicFrame>
        <p:nvGraphicFramePr>
          <p:cNvPr id="196" name="Object 2"/>
          <p:cNvGraphicFramePr>
            <a:graphicFrameLocks noChangeAspect="1"/>
          </p:cNvGraphicFramePr>
          <p:nvPr>
            <p:extLst>
              <p:ext uri="{D42A27DB-BD31-4B8C-83A1-F6EECF244321}">
                <p14:modId xmlns:p14="http://schemas.microsoft.com/office/powerpoint/2010/main" val="4005441261"/>
              </p:ext>
            </p:extLst>
          </p:nvPr>
        </p:nvGraphicFramePr>
        <p:xfrm>
          <a:off x="8295206" y="663128"/>
          <a:ext cx="133350" cy="149225"/>
        </p:xfrm>
        <a:graphic>
          <a:graphicData uri="http://schemas.openxmlformats.org/presentationml/2006/ole">
            <mc:AlternateContent xmlns:mc="http://schemas.openxmlformats.org/markup-compatibility/2006">
              <mc:Choice xmlns:v="urn:schemas-microsoft-com:vml" Requires="v">
                <p:oleObj spid="_x0000_s2592358" name="Equation" r:id="rId20" imgW="114300" imgH="127000" progId="Equation.DSMT4">
                  <p:embed/>
                </p:oleObj>
              </mc:Choice>
              <mc:Fallback>
                <p:oleObj name="Equation" r:id="rId20" imgW="114300" imgH="127000" progId="Equation.DSMT4">
                  <p:embed/>
                  <p:pic>
                    <p:nvPicPr>
                      <p:cNvPr id="0" name=""/>
                      <p:cNvPicPr>
                        <a:picLocks noChangeAspect="1" noChangeArrowheads="1"/>
                      </p:cNvPicPr>
                      <p:nvPr/>
                    </p:nvPicPr>
                    <p:blipFill>
                      <a:blip r:embed="rId21"/>
                      <a:srcRect/>
                      <a:stretch>
                        <a:fillRect/>
                      </a:stretch>
                    </p:blipFill>
                    <p:spPr bwMode="auto">
                      <a:xfrm>
                        <a:off x="8295206" y="663128"/>
                        <a:ext cx="133350" cy="149225"/>
                      </a:xfrm>
                      <a:prstGeom prst="rect">
                        <a:avLst/>
                      </a:prstGeom>
                      <a:noFill/>
                      <a:ln>
                        <a:noFill/>
                      </a:ln>
                      <a:effectLst/>
                    </p:spPr>
                  </p:pic>
                </p:oleObj>
              </mc:Fallback>
            </mc:AlternateContent>
          </a:graphicData>
        </a:graphic>
      </p:graphicFrame>
      <p:graphicFrame>
        <p:nvGraphicFramePr>
          <p:cNvPr id="197" name="Object 2"/>
          <p:cNvGraphicFramePr>
            <a:graphicFrameLocks noChangeAspect="1"/>
          </p:cNvGraphicFramePr>
          <p:nvPr>
            <p:extLst>
              <p:ext uri="{D42A27DB-BD31-4B8C-83A1-F6EECF244321}">
                <p14:modId xmlns:p14="http://schemas.microsoft.com/office/powerpoint/2010/main" val="1463390211"/>
              </p:ext>
            </p:extLst>
          </p:nvPr>
        </p:nvGraphicFramePr>
        <p:xfrm>
          <a:off x="8408756" y="1787825"/>
          <a:ext cx="117475" cy="193675"/>
        </p:xfrm>
        <a:graphic>
          <a:graphicData uri="http://schemas.openxmlformats.org/presentationml/2006/ole">
            <mc:AlternateContent xmlns:mc="http://schemas.openxmlformats.org/markup-compatibility/2006">
              <mc:Choice xmlns:v="urn:schemas-microsoft-com:vml" Requires="v">
                <p:oleObj spid="_x0000_s2592359" name="Equation" r:id="rId22" imgW="101600" imgH="165100" progId="Equation.DSMT4">
                  <p:embed/>
                </p:oleObj>
              </mc:Choice>
              <mc:Fallback>
                <p:oleObj name="Equation" r:id="rId22" imgW="101600" imgH="165100" progId="Equation.DSMT4">
                  <p:embed/>
                  <p:pic>
                    <p:nvPicPr>
                      <p:cNvPr id="0" name=""/>
                      <p:cNvPicPr>
                        <a:picLocks noChangeAspect="1" noChangeArrowheads="1"/>
                      </p:cNvPicPr>
                      <p:nvPr/>
                    </p:nvPicPr>
                    <p:blipFill>
                      <a:blip r:embed="rId23"/>
                      <a:srcRect/>
                      <a:stretch>
                        <a:fillRect/>
                      </a:stretch>
                    </p:blipFill>
                    <p:spPr bwMode="auto">
                      <a:xfrm>
                        <a:off x="8408756" y="1787825"/>
                        <a:ext cx="117475" cy="193675"/>
                      </a:xfrm>
                      <a:prstGeom prst="rect">
                        <a:avLst/>
                      </a:prstGeom>
                      <a:noFill/>
                      <a:ln>
                        <a:noFill/>
                      </a:ln>
                      <a:effectLst/>
                    </p:spPr>
                  </p:pic>
                </p:oleObj>
              </mc:Fallback>
            </mc:AlternateContent>
          </a:graphicData>
        </a:graphic>
      </p:graphicFrame>
      <p:graphicFrame>
        <p:nvGraphicFramePr>
          <p:cNvPr id="198" name="Object 2"/>
          <p:cNvGraphicFramePr>
            <a:graphicFrameLocks noChangeAspect="1"/>
          </p:cNvGraphicFramePr>
          <p:nvPr>
            <p:extLst>
              <p:ext uri="{D42A27DB-BD31-4B8C-83A1-F6EECF244321}">
                <p14:modId xmlns:p14="http://schemas.microsoft.com/office/powerpoint/2010/main" val="2356274115"/>
              </p:ext>
            </p:extLst>
          </p:nvPr>
        </p:nvGraphicFramePr>
        <p:xfrm>
          <a:off x="5577183" y="1724746"/>
          <a:ext cx="149225" cy="193675"/>
        </p:xfrm>
        <a:graphic>
          <a:graphicData uri="http://schemas.openxmlformats.org/presentationml/2006/ole">
            <mc:AlternateContent xmlns:mc="http://schemas.openxmlformats.org/markup-compatibility/2006">
              <mc:Choice xmlns:v="urn:schemas-microsoft-com:vml" Requires="v">
                <p:oleObj spid="_x0000_s2592360" name="Equation" r:id="rId24" imgW="127000" imgH="165100" progId="Equation.DSMT4">
                  <p:embed/>
                </p:oleObj>
              </mc:Choice>
              <mc:Fallback>
                <p:oleObj name="Equation" r:id="rId24" imgW="127000" imgH="165100" progId="Equation.DSMT4">
                  <p:embed/>
                  <p:pic>
                    <p:nvPicPr>
                      <p:cNvPr id="0" name=""/>
                      <p:cNvPicPr>
                        <a:picLocks noChangeAspect="1" noChangeArrowheads="1"/>
                      </p:cNvPicPr>
                      <p:nvPr/>
                    </p:nvPicPr>
                    <p:blipFill>
                      <a:blip r:embed="rId25"/>
                      <a:srcRect/>
                      <a:stretch>
                        <a:fillRect/>
                      </a:stretch>
                    </p:blipFill>
                    <p:spPr bwMode="auto">
                      <a:xfrm>
                        <a:off x="5577183" y="1724746"/>
                        <a:ext cx="149225" cy="193675"/>
                      </a:xfrm>
                      <a:prstGeom prst="rect">
                        <a:avLst/>
                      </a:prstGeom>
                      <a:noFill/>
                      <a:ln>
                        <a:noFill/>
                      </a:ln>
                      <a:effectLst/>
                    </p:spPr>
                  </p:pic>
                </p:oleObj>
              </mc:Fallback>
            </mc:AlternateContent>
          </a:graphicData>
        </a:graphic>
      </p:graphicFrame>
      <p:sp>
        <p:nvSpPr>
          <p:cNvPr id="203" name="TextBox 202"/>
          <p:cNvSpPr txBox="1"/>
          <p:nvPr/>
        </p:nvSpPr>
        <p:spPr>
          <a:xfrm>
            <a:off x="646733" y="702227"/>
            <a:ext cx="4623308" cy="1938992"/>
          </a:xfrm>
          <a:prstGeom prst="rect">
            <a:avLst/>
          </a:prstGeom>
          <a:noFill/>
        </p:spPr>
        <p:txBody>
          <a:bodyPr wrap="square" rtlCol="0">
            <a:spAutoFit/>
          </a:bodyPr>
          <a:lstStyle/>
          <a:p>
            <a:r>
              <a:rPr lang="en-US" sz="2000" dirty="0">
                <a:solidFill>
                  <a:srgbClr val="FF0000"/>
                </a:solidFill>
                <a:latin typeface="Apple Chancery"/>
                <a:cs typeface="Apple Chancery"/>
              </a:rPr>
              <a:t>You should begin </a:t>
            </a:r>
            <a:r>
              <a:rPr lang="en-US" sz="2000" dirty="0">
                <a:latin typeface="Times New Roman"/>
                <a:cs typeface="Times New Roman"/>
              </a:rPr>
              <a:t>to </a:t>
            </a:r>
            <a:r>
              <a:rPr lang="en-US" sz="2000" dirty="0">
                <a:solidFill>
                  <a:srgbClr val="0000FF"/>
                </a:solidFill>
                <a:latin typeface="Times New Roman"/>
                <a:cs typeface="Times New Roman"/>
              </a:rPr>
              <a:t>see a pattern here</a:t>
            </a:r>
            <a:r>
              <a:rPr lang="en-US" sz="2000" dirty="0">
                <a:latin typeface="Times New Roman"/>
                <a:cs typeface="Times New Roman"/>
              </a:rPr>
              <a:t>.  </a:t>
            </a:r>
            <a:r>
              <a:rPr lang="en-US" sz="2000" dirty="0">
                <a:solidFill>
                  <a:srgbClr val="0000FF"/>
                </a:solidFill>
                <a:latin typeface="Times New Roman"/>
                <a:cs typeface="Times New Roman"/>
              </a:rPr>
              <a:t>Every question</a:t>
            </a:r>
            <a:r>
              <a:rPr lang="en-US" sz="2000" dirty="0">
                <a:latin typeface="Times New Roman"/>
                <a:cs typeface="Times New Roman"/>
              </a:rPr>
              <a:t>, whether it be asking for an </a:t>
            </a:r>
            <a:r>
              <a:rPr lang="en-US" sz="2000" i="1" dirty="0">
                <a:solidFill>
                  <a:srgbClr val="008000"/>
                </a:solidFill>
                <a:latin typeface="Times New Roman"/>
                <a:cs typeface="Times New Roman"/>
              </a:rPr>
              <a:t>ammeter reading </a:t>
            </a:r>
            <a:r>
              <a:rPr lang="en-US" sz="2000" dirty="0">
                <a:latin typeface="Times New Roman"/>
                <a:cs typeface="Times New Roman"/>
              </a:rPr>
              <a:t>or </a:t>
            </a:r>
            <a:r>
              <a:rPr lang="en-US" sz="2000" i="1" dirty="0">
                <a:solidFill>
                  <a:srgbClr val="008000"/>
                </a:solidFill>
                <a:latin typeface="Times New Roman"/>
                <a:cs typeface="Times New Roman"/>
              </a:rPr>
              <a:t>voltmeter reading </a:t>
            </a:r>
            <a:r>
              <a:rPr lang="en-US" sz="2000" dirty="0">
                <a:latin typeface="Times New Roman"/>
                <a:cs typeface="Times New Roman"/>
              </a:rPr>
              <a:t>or </a:t>
            </a:r>
            <a:r>
              <a:rPr lang="en-US" sz="2000" i="1" dirty="0">
                <a:solidFill>
                  <a:srgbClr val="008000"/>
                </a:solidFill>
                <a:latin typeface="Times New Roman"/>
                <a:cs typeface="Times New Roman"/>
              </a:rPr>
              <a:t>power calculation </a:t>
            </a:r>
            <a:r>
              <a:rPr lang="en-US" sz="2000" dirty="0">
                <a:latin typeface="Times New Roman"/>
                <a:cs typeface="Times New Roman"/>
              </a:rPr>
              <a:t>or </a:t>
            </a:r>
            <a:r>
              <a:rPr lang="en-US" sz="2000" i="1" dirty="0">
                <a:solidFill>
                  <a:srgbClr val="008000"/>
                </a:solidFill>
                <a:latin typeface="Times New Roman"/>
                <a:cs typeface="Times New Roman"/>
              </a:rPr>
              <a:t>current through an element </a:t>
            </a:r>
            <a:r>
              <a:rPr lang="en-US" sz="2000" dirty="0">
                <a:latin typeface="Times New Roman"/>
                <a:cs typeface="Times New Roman"/>
              </a:rPr>
              <a:t>or </a:t>
            </a:r>
            <a:r>
              <a:rPr lang="en-US" sz="2000" i="1" dirty="0">
                <a:solidFill>
                  <a:srgbClr val="008000"/>
                </a:solidFill>
                <a:latin typeface="Times New Roman"/>
                <a:cs typeface="Times New Roman"/>
              </a:rPr>
              <a:t>voltage cross an element</a:t>
            </a:r>
            <a:r>
              <a:rPr lang="en-US" sz="2000" dirty="0">
                <a:latin typeface="Times New Roman"/>
                <a:cs typeface="Times New Roman"/>
              </a:rPr>
              <a:t>, they all require you to determine the </a:t>
            </a:r>
            <a:r>
              <a:rPr lang="en-US" sz="2000" dirty="0">
                <a:solidFill>
                  <a:srgbClr val="FF0000"/>
                </a:solidFill>
                <a:latin typeface="Times New Roman"/>
                <a:cs typeface="Times New Roman"/>
              </a:rPr>
              <a:t>CURRENT</a:t>
            </a:r>
          </a:p>
        </p:txBody>
      </p:sp>
      <p:cxnSp>
        <p:nvCxnSpPr>
          <p:cNvPr id="109" name="Straight Arrow Connector 108"/>
          <p:cNvCxnSpPr/>
          <p:nvPr/>
        </p:nvCxnSpPr>
        <p:spPr>
          <a:xfrm>
            <a:off x="6950593" y="1040051"/>
            <a:ext cx="0" cy="580606"/>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V="1">
            <a:off x="6082266" y="873508"/>
            <a:ext cx="868327" cy="14344"/>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90" name="Object 2"/>
          <p:cNvGraphicFramePr>
            <a:graphicFrameLocks noChangeAspect="1"/>
          </p:cNvGraphicFramePr>
          <p:nvPr>
            <p:extLst>
              <p:ext uri="{D42A27DB-BD31-4B8C-83A1-F6EECF244321}">
                <p14:modId xmlns:p14="http://schemas.microsoft.com/office/powerpoint/2010/main" val="4286130616"/>
              </p:ext>
            </p:extLst>
          </p:nvPr>
        </p:nvGraphicFramePr>
        <p:xfrm>
          <a:off x="6146752" y="857646"/>
          <a:ext cx="239713" cy="350837"/>
        </p:xfrm>
        <a:graphic>
          <a:graphicData uri="http://schemas.openxmlformats.org/presentationml/2006/ole">
            <mc:AlternateContent xmlns:mc="http://schemas.openxmlformats.org/markup-compatibility/2006">
              <mc:Choice xmlns:v="urn:schemas-microsoft-com:vml" Requires="v">
                <p:oleObj spid="_x0000_s2592361" name="Equation" r:id="rId26" imgW="139700" imgH="203200" progId="Equation.DSMT4">
                  <p:embed/>
                </p:oleObj>
              </mc:Choice>
              <mc:Fallback>
                <p:oleObj name="Equation" r:id="rId26" imgW="139700" imgH="203200" progId="Equation.DSMT4">
                  <p:embed/>
                  <p:pic>
                    <p:nvPicPr>
                      <p:cNvPr id="0" name=""/>
                      <p:cNvPicPr>
                        <a:picLocks noChangeAspect="1" noChangeArrowheads="1"/>
                      </p:cNvPicPr>
                      <p:nvPr/>
                    </p:nvPicPr>
                    <p:blipFill>
                      <a:blip r:embed="rId27"/>
                      <a:srcRect/>
                      <a:stretch>
                        <a:fillRect/>
                      </a:stretch>
                    </p:blipFill>
                    <p:spPr bwMode="auto">
                      <a:xfrm>
                        <a:off x="6146752" y="857646"/>
                        <a:ext cx="239713" cy="350837"/>
                      </a:xfrm>
                      <a:prstGeom prst="rect">
                        <a:avLst/>
                      </a:prstGeom>
                      <a:noFill/>
                      <a:ln>
                        <a:noFill/>
                      </a:ln>
                      <a:effectLst/>
                    </p:spPr>
                  </p:pic>
                </p:oleObj>
              </mc:Fallback>
            </mc:AlternateContent>
          </a:graphicData>
        </a:graphic>
      </p:graphicFrame>
      <p:sp>
        <p:nvSpPr>
          <p:cNvPr id="71" name="TextBox 70"/>
          <p:cNvSpPr txBox="1"/>
          <p:nvPr/>
        </p:nvSpPr>
        <p:spPr>
          <a:xfrm>
            <a:off x="646274" y="2526215"/>
            <a:ext cx="8332626" cy="707886"/>
          </a:xfrm>
          <a:prstGeom prst="rect">
            <a:avLst/>
          </a:prstGeom>
          <a:noFill/>
        </p:spPr>
        <p:txBody>
          <a:bodyPr wrap="square" rtlCol="0">
            <a:spAutoFit/>
          </a:bodyPr>
          <a:lstStyle/>
          <a:p>
            <a:r>
              <a:rPr lang="en-US" sz="2000" dirty="0">
                <a:latin typeface="Times New Roman"/>
                <a:cs typeface="Times New Roman"/>
              </a:rPr>
              <a:t>through the branch in which the element exists.  That, in general, is what you will always be doing—trying to derive expressions for </a:t>
            </a:r>
            <a:r>
              <a:rPr lang="en-US" sz="2000" dirty="0">
                <a:solidFill>
                  <a:srgbClr val="FF0000"/>
                </a:solidFill>
                <a:latin typeface="Times New Roman"/>
                <a:cs typeface="Times New Roman"/>
              </a:rPr>
              <a:t>current values</a:t>
            </a:r>
            <a:r>
              <a:rPr lang="en-US" sz="2000" dirty="0">
                <a:latin typeface="Times New Roman"/>
                <a:cs typeface="Times New Roman"/>
              </a:rPr>
              <a:t>. </a:t>
            </a:r>
          </a:p>
        </p:txBody>
      </p:sp>
      <p:graphicFrame>
        <p:nvGraphicFramePr>
          <p:cNvPr id="72" name="Object 2"/>
          <p:cNvGraphicFramePr>
            <a:graphicFrameLocks noChangeAspect="1"/>
          </p:cNvGraphicFramePr>
          <p:nvPr>
            <p:extLst>
              <p:ext uri="{D42A27DB-BD31-4B8C-83A1-F6EECF244321}">
                <p14:modId xmlns:p14="http://schemas.microsoft.com/office/powerpoint/2010/main" val="1510109835"/>
              </p:ext>
            </p:extLst>
          </p:nvPr>
        </p:nvGraphicFramePr>
        <p:xfrm>
          <a:off x="3751483" y="3663034"/>
          <a:ext cx="349250" cy="349250"/>
        </p:xfrm>
        <a:graphic>
          <a:graphicData uri="http://schemas.openxmlformats.org/presentationml/2006/ole">
            <mc:AlternateContent xmlns:mc="http://schemas.openxmlformats.org/markup-compatibility/2006">
              <mc:Choice xmlns:v="urn:schemas-microsoft-com:vml" Requires="v">
                <p:oleObj spid="_x0000_s2592362" name="Equation" r:id="rId28" imgW="203200" imgH="203200" progId="Equation.DSMT4">
                  <p:embed/>
                </p:oleObj>
              </mc:Choice>
              <mc:Fallback>
                <p:oleObj name="Equation" r:id="rId28" imgW="203200" imgH="203200" progId="Equation.DSMT4">
                  <p:embed/>
                  <p:pic>
                    <p:nvPicPr>
                      <p:cNvPr id="0" name=""/>
                      <p:cNvPicPr>
                        <a:picLocks noChangeAspect="1" noChangeArrowheads="1"/>
                      </p:cNvPicPr>
                      <p:nvPr/>
                    </p:nvPicPr>
                    <p:blipFill>
                      <a:blip r:embed="rId9"/>
                      <a:srcRect/>
                      <a:stretch>
                        <a:fillRect/>
                      </a:stretch>
                    </p:blipFill>
                    <p:spPr bwMode="auto">
                      <a:xfrm>
                        <a:off x="3751483" y="3663034"/>
                        <a:ext cx="349250" cy="349250"/>
                      </a:xfrm>
                      <a:prstGeom prst="rect">
                        <a:avLst/>
                      </a:prstGeom>
                      <a:noFill/>
                      <a:ln>
                        <a:noFill/>
                      </a:ln>
                      <a:effectLst/>
                    </p:spPr>
                  </p:pic>
                </p:oleObj>
              </mc:Fallback>
            </mc:AlternateContent>
          </a:graphicData>
        </a:graphic>
      </p:graphicFrame>
      <p:cxnSp>
        <p:nvCxnSpPr>
          <p:cNvPr id="73" name="Straight Arrow Connector 72"/>
          <p:cNvCxnSpPr/>
          <p:nvPr/>
        </p:nvCxnSpPr>
        <p:spPr>
          <a:xfrm>
            <a:off x="7232650" y="793274"/>
            <a:ext cx="471460"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4" name="Object 2"/>
          <p:cNvGraphicFramePr>
            <a:graphicFrameLocks noChangeAspect="1"/>
          </p:cNvGraphicFramePr>
          <p:nvPr>
            <p:extLst>
              <p:ext uri="{D42A27DB-BD31-4B8C-83A1-F6EECF244321}">
                <p14:modId xmlns:p14="http://schemas.microsoft.com/office/powerpoint/2010/main" val="3199326913"/>
              </p:ext>
            </p:extLst>
          </p:nvPr>
        </p:nvGraphicFramePr>
        <p:xfrm>
          <a:off x="6710881" y="1063445"/>
          <a:ext cx="239712" cy="350837"/>
        </p:xfrm>
        <a:graphic>
          <a:graphicData uri="http://schemas.openxmlformats.org/presentationml/2006/ole">
            <mc:AlternateContent xmlns:mc="http://schemas.openxmlformats.org/markup-compatibility/2006">
              <mc:Choice xmlns:v="urn:schemas-microsoft-com:vml" Requires="v">
                <p:oleObj spid="_x0000_s2592363" name="Equation" r:id="rId29" imgW="139700" imgH="203200" progId="Equation.DSMT4">
                  <p:embed/>
                </p:oleObj>
              </mc:Choice>
              <mc:Fallback>
                <p:oleObj name="Equation" r:id="rId29" imgW="139700" imgH="203200" progId="Equation.DSMT4">
                  <p:embed/>
                  <p:pic>
                    <p:nvPicPr>
                      <p:cNvPr id="0" name=""/>
                      <p:cNvPicPr>
                        <a:picLocks noChangeAspect="1" noChangeArrowheads="1"/>
                      </p:cNvPicPr>
                      <p:nvPr/>
                    </p:nvPicPr>
                    <p:blipFill>
                      <a:blip r:embed="rId30"/>
                      <a:srcRect/>
                      <a:stretch>
                        <a:fillRect/>
                      </a:stretch>
                    </p:blipFill>
                    <p:spPr bwMode="auto">
                      <a:xfrm>
                        <a:off x="6710881" y="1063445"/>
                        <a:ext cx="239712" cy="350837"/>
                      </a:xfrm>
                      <a:prstGeom prst="rect">
                        <a:avLst/>
                      </a:prstGeom>
                      <a:noFill/>
                      <a:ln>
                        <a:noFill/>
                      </a:ln>
                      <a:effectLst/>
                    </p:spPr>
                  </p:pic>
                </p:oleObj>
              </mc:Fallback>
            </mc:AlternateContent>
          </a:graphicData>
        </a:graphic>
      </p:graphicFrame>
      <p:graphicFrame>
        <p:nvGraphicFramePr>
          <p:cNvPr id="75" name="Object 2"/>
          <p:cNvGraphicFramePr>
            <a:graphicFrameLocks noChangeAspect="1"/>
          </p:cNvGraphicFramePr>
          <p:nvPr>
            <p:extLst>
              <p:ext uri="{D42A27DB-BD31-4B8C-83A1-F6EECF244321}">
                <p14:modId xmlns:p14="http://schemas.microsoft.com/office/powerpoint/2010/main" val="90328977"/>
              </p:ext>
            </p:extLst>
          </p:nvPr>
        </p:nvGraphicFramePr>
        <p:xfrm>
          <a:off x="7355715" y="763888"/>
          <a:ext cx="239713" cy="350837"/>
        </p:xfrm>
        <a:graphic>
          <a:graphicData uri="http://schemas.openxmlformats.org/presentationml/2006/ole">
            <mc:AlternateContent xmlns:mc="http://schemas.openxmlformats.org/markup-compatibility/2006">
              <mc:Choice xmlns:v="urn:schemas-microsoft-com:vml" Requires="v">
                <p:oleObj spid="_x0000_s2592364" name="Equation" r:id="rId31" imgW="139700" imgH="203200" progId="Equation.DSMT4">
                  <p:embed/>
                </p:oleObj>
              </mc:Choice>
              <mc:Fallback>
                <p:oleObj name="Equation" r:id="rId31" imgW="139700" imgH="203200" progId="Equation.DSMT4">
                  <p:embed/>
                  <p:pic>
                    <p:nvPicPr>
                      <p:cNvPr id="0" name=""/>
                      <p:cNvPicPr>
                        <a:picLocks noChangeAspect="1" noChangeArrowheads="1"/>
                      </p:cNvPicPr>
                      <p:nvPr/>
                    </p:nvPicPr>
                    <p:blipFill>
                      <a:blip r:embed="rId32"/>
                      <a:srcRect/>
                      <a:stretch>
                        <a:fillRect/>
                      </a:stretch>
                    </p:blipFill>
                    <p:spPr bwMode="auto">
                      <a:xfrm>
                        <a:off x="7355715" y="763888"/>
                        <a:ext cx="239713" cy="350837"/>
                      </a:xfrm>
                      <a:prstGeom prst="rect">
                        <a:avLst/>
                      </a:prstGeom>
                      <a:noFill/>
                      <a:ln>
                        <a:noFill/>
                      </a:ln>
                      <a:effectLst/>
                    </p:spPr>
                  </p:pic>
                </p:oleObj>
              </mc:Fallback>
            </mc:AlternateContent>
          </a:graphicData>
        </a:graphic>
      </p:graphicFrame>
      <p:graphicFrame>
        <p:nvGraphicFramePr>
          <p:cNvPr id="76" name="Object 2"/>
          <p:cNvGraphicFramePr>
            <a:graphicFrameLocks noChangeAspect="1"/>
          </p:cNvGraphicFramePr>
          <p:nvPr>
            <p:extLst>
              <p:ext uri="{D42A27DB-BD31-4B8C-83A1-F6EECF244321}">
                <p14:modId xmlns:p14="http://schemas.microsoft.com/office/powerpoint/2010/main" val="265792486"/>
              </p:ext>
            </p:extLst>
          </p:nvPr>
        </p:nvGraphicFramePr>
        <p:xfrm>
          <a:off x="6867525" y="442913"/>
          <a:ext cx="555625" cy="193675"/>
        </p:xfrm>
        <a:graphic>
          <a:graphicData uri="http://schemas.openxmlformats.org/presentationml/2006/ole">
            <mc:AlternateContent xmlns:mc="http://schemas.openxmlformats.org/markup-compatibility/2006">
              <mc:Choice xmlns:v="urn:schemas-microsoft-com:vml" Requires="v">
                <p:oleObj spid="_x0000_s2592365" name="Equation" r:id="rId33" imgW="469900" imgH="165100" progId="Equation.DSMT4">
                  <p:embed/>
                </p:oleObj>
              </mc:Choice>
              <mc:Fallback>
                <p:oleObj name="Equation" r:id="rId33" imgW="469900" imgH="165100" progId="Equation.DSMT4">
                  <p:embed/>
                  <p:pic>
                    <p:nvPicPr>
                      <p:cNvPr id="0" name=""/>
                      <p:cNvPicPr>
                        <a:picLocks noChangeAspect="1" noChangeArrowheads="1"/>
                      </p:cNvPicPr>
                      <p:nvPr/>
                    </p:nvPicPr>
                    <p:blipFill>
                      <a:blip r:embed="rId34"/>
                      <a:srcRect/>
                      <a:stretch>
                        <a:fillRect/>
                      </a:stretch>
                    </p:blipFill>
                    <p:spPr bwMode="auto">
                      <a:xfrm>
                        <a:off x="6867525" y="442913"/>
                        <a:ext cx="555625" cy="193675"/>
                      </a:xfrm>
                      <a:prstGeom prst="rect">
                        <a:avLst/>
                      </a:prstGeom>
                      <a:noFill/>
                      <a:ln>
                        <a:noFill/>
                      </a:ln>
                      <a:effectLst/>
                    </p:spPr>
                  </p:pic>
                </p:oleObj>
              </mc:Fallback>
            </mc:AlternateContent>
          </a:graphicData>
        </a:graphic>
      </p:graphicFrame>
      <p:sp>
        <p:nvSpPr>
          <p:cNvPr id="77" name="TextBox 76"/>
          <p:cNvSpPr txBox="1"/>
          <p:nvPr/>
        </p:nvSpPr>
        <p:spPr>
          <a:xfrm>
            <a:off x="240175" y="4970044"/>
            <a:ext cx="6304319" cy="400110"/>
          </a:xfrm>
          <a:prstGeom prst="rect">
            <a:avLst/>
          </a:prstGeom>
          <a:noFill/>
        </p:spPr>
        <p:txBody>
          <a:bodyPr wrap="square" rtlCol="0">
            <a:spAutoFit/>
          </a:bodyPr>
          <a:lstStyle/>
          <a:p>
            <a:r>
              <a:rPr lang="en-US" sz="2000" dirty="0">
                <a:solidFill>
                  <a:srgbClr val="FF0000"/>
                </a:solidFill>
                <a:latin typeface="Apple Chancery"/>
                <a:cs typeface="Apple Chancery"/>
              </a:rPr>
              <a:t>Look at </a:t>
            </a:r>
            <a:r>
              <a:rPr lang="en-US" sz="2000" dirty="0">
                <a:solidFill>
                  <a:srgbClr val="008000"/>
                </a:solidFill>
                <a:latin typeface="Apple Chancery"/>
                <a:cs typeface="Apple Chancery"/>
              </a:rPr>
              <a:t>node h</a:t>
            </a:r>
            <a:r>
              <a:rPr lang="en-US" sz="2000" dirty="0">
                <a:solidFill>
                  <a:srgbClr val="FF0000"/>
                </a:solidFill>
                <a:latin typeface="Apple Chancery"/>
                <a:cs typeface="Apple Chancery"/>
              </a:rPr>
              <a:t> </a:t>
            </a:r>
            <a:r>
              <a:rPr lang="en-US" sz="2000" dirty="0">
                <a:latin typeface="Times New Roman"/>
                <a:cs typeface="Times New Roman"/>
              </a:rPr>
              <a:t> </a:t>
            </a:r>
          </a:p>
        </p:txBody>
      </p:sp>
      <p:graphicFrame>
        <p:nvGraphicFramePr>
          <p:cNvPr id="94" name="Object 2"/>
          <p:cNvGraphicFramePr>
            <a:graphicFrameLocks noChangeAspect="1"/>
          </p:cNvGraphicFramePr>
          <p:nvPr>
            <p:extLst>
              <p:ext uri="{D42A27DB-BD31-4B8C-83A1-F6EECF244321}">
                <p14:modId xmlns:p14="http://schemas.microsoft.com/office/powerpoint/2010/main" val="2872148686"/>
              </p:ext>
            </p:extLst>
          </p:nvPr>
        </p:nvGraphicFramePr>
        <p:xfrm>
          <a:off x="1143000" y="5375276"/>
          <a:ext cx="2325688" cy="1096962"/>
        </p:xfrm>
        <a:graphic>
          <a:graphicData uri="http://schemas.openxmlformats.org/presentationml/2006/ole">
            <mc:AlternateContent xmlns:mc="http://schemas.openxmlformats.org/markup-compatibility/2006">
              <mc:Choice xmlns:v="urn:schemas-microsoft-com:vml" Requires="v">
                <p:oleObj spid="_x0000_s2592366" name="Equation" r:id="rId35" imgW="1358900" imgH="635000" progId="Equation.DSMT4">
                  <p:embed/>
                </p:oleObj>
              </mc:Choice>
              <mc:Fallback>
                <p:oleObj name="Equation" r:id="rId35" imgW="1358900" imgH="635000" progId="Equation.DSMT4">
                  <p:embed/>
                  <p:pic>
                    <p:nvPicPr>
                      <p:cNvPr id="0" name=""/>
                      <p:cNvPicPr>
                        <a:picLocks noChangeAspect="1" noChangeArrowheads="1"/>
                      </p:cNvPicPr>
                      <p:nvPr/>
                    </p:nvPicPr>
                    <p:blipFill>
                      <a:blip r:embed="rId36"/>
                      <a:srcRect/>
                      <a:stretch>
                        <a:fillRect/>
                      </a:stretch>
                    </p:blipFill>
                    <p:spPr bwMode="auto">
                      <a:xfrm>
                        <a:off x="1143000" y="5375276"/>
                        <a:ext cx="2325688" cy="1096962"/>
                      </a:xfrm>
                      <a:prstGeom prst="rect">
                        <a:avLst/>
                      </a:prstGeom>
                      <a:noFill/>
                      <a:ln>
                        <a:noFill/>
                      </a:ln>
                      <a:effectLst/>
                    </p:spPr>
                  </p:pic>
                </p:oleObj>
              </mc:Fallback>
            </mc:AlternateContent>
          </a:graphicData>
        </a:graphic>
      </p:graphicFrame>
      <p:graphicFrame>
        <p:nvGraphicFramePr>
          <p:cNvPr id="96" name="Object 2"/>
          <p:cNvGraphicFramePr>
            <a:graphicFrameLocks noChangeAspect="1"/>
          </p:cNvGraphicFramePr>
          <p:nvPr>
            <p:extLst>
              <p:ext uri="{D42A27DB-BD31-4B8C-83A1-F6EECF244321}">
                <p14:modId xmlns:p14="http://schemas.microsoft.com/office/powerpoint/2010/main" val="3017534738"/>
              </p:ext>
            </p:extLst>
          </p:nvPr>
        </p:nvGraphicFramePr>
        <p:xfrm>
          <a:off x="5273710" y="5243513"/>
          <a:ext cx="2201862" cy="984250"/>
        </p:xfrm>
        <a:graphic>
          <a:graphicData uri="http://schemas.openxmlformats.org/presentationml/2006/ole">
            <mc:AlternateContent xmlns:mc="http://schemas.openxmlformats.org/markup-compatibility/2006">
              <mc:Choice xmlns:v="urn:schemas-microsoft-com:vml" Requires="v">
                <p:oleObj spid="_x0000_s2592367" name="Equation" r:id="rId37" imgW="1282700" imgH="571500" progId="Equation.DSMT4">
                  <p:embed/>
                </p:oleObj>
              </mc:Choice>
              <mc:Fallback>
                <p:oleObj name="Equation" r:id="rId37" imgW="1282700" imgH="571500" progId="Equation.DSMT4">
                  <p:embed/>
                  <p:pic>
                    <p:nvPicPr>
                      <p:cNvPr id="0" name=""/>
                      <p:cNvPicPr>
                        <a:picLocks noChangeAspect="1" noChangeArrowheads="1"/>
                      </p:cNvPicPr>
                      <p:nvPr/>
                    </p:nvPicPr>
                    <p:blipFill>
                      <a:blip r:embed="rId38"/>
                      <a:srcRect/>
                      <a:stretch>
                        <a:fillRect/>
                      </a:stretch>
                    </p:blipFill>
                    <p:spPr bwMode="auto">
                      <a:xfrm>
                        <a:off x="5273710" y="5243513"/>
                        <a:ext cx="2201862" cy="984250"/>
                      </a:xfrm>
                      <a:prstGeom prst="rect">
                        <a:avLst/>
                      </a:prstGeom>
                      <a:noFill/>
                      <a:ln>
                        <a:noFill/>
                      </a:ln>
                      <a:effectLst/>
                    </p:spPr>
                  </p:pic>
                </p:oleObj>
              </mc:Fallback>
            </mc:AlternateContent>
          </a:graphicData>
        </a:graphic>
      </p:graphicFrame>
      <p:sp>
        <p:nvSpPr>
          <p:cNvPr id="97" name="TextBox 96"/>
          <p:cNvSpPr txBox="1"/>
          <p:nvPr/>
        </p:nvSpPr>
        <p:spPr>
          <a:xfrm>
            <a:off x="646274" y="4612212"/>
            <a:ext cx="8332626" cy="400110"/>
          </a:xfrm>
          <a:prstGeom prst="rect">
            <a:avLst/>
          </a:prstGeom>
          <a:noFill/>
        </p:spPr>
        <p:txBody>
          <a:bodyPr wrap="square" rtlCol="0">
            <a:spAutoFit/>
          </a:bodyPr>
          <a:lstStyle/>
          <a:p>
            <a:r>
              <a:rPr lang="en-US" sz="2000" dirty="0">
                <a:solidFill>
                  <a:srgbClr val="FF0000"/>
                </a:solidFill>
                <a:latin typeface="Apple Chancery"/>
                <a:cs typeface="Apple Chancery"/>
              </a:rPr>
              <a:t>Or . . . </a:t>
            </a:r>
            <a:endParaRPr lang="en-US" sz="2000" dirty="0">
              <a:latin typeface="Times New Roman"/>
              <a:cs typeface="Times New Roman"/>
            </a:endParaRPr>
          </a:p>
        </p:txBody>
      </p:sp>
      <p:sp>
        <p:nvSpPr>
          <p:cNvPr id="98" name="TextBox 97"/>
          <p:cNvSpPr txBox="1"/>
          <p:nvPr/>
        </p:nvSpPr>
        <p:spPr>
          <a:xfrm>
            <a:off x="4399003" y="4970045"/>
            <a:ext cx="3810530" cy="400110"/>
          </a:xfrm>
          <a:prstGeom prst="rect">
            <a:avLst/>
          </a:prstGeom>
          <a:noFill/>
        </p:spPr>
        <p:txBody>
          <a:bodyPr wrap="square" rtlCol="0">
            <a:spAutoFit/>
          </a:bodyPr>
          <a:lstStyle/>
          <a:p>
            <a:r>
              <a:rPr lang="en-US" sz="2000" dirty="0">
                <a:solidFill>
                  <a:srgbClr val="FF0000"/>
                </a:solidFill>
                <a:latin typeface="Apple Chancery"/>
                <a:cs typeface="Apple Chancery"/>
              </a:rPr>
              <a:t>So</a:t>
            </a:r>
            <a:endParaRPr lang="en-US" sz="2000" dirty="0">
              <a:latin typeface="Times New Roman"/>
              <a:cs typeface="Times New Roman"/>
            </a:endParaRPr>
          </a:p>
        </p:txBody>
      </p:sp>
      <p:graphicFrame>
        <p:nvGraphicFramePr>
          <p:cNvPr id="99" name="Object 2"/>
          <p:cNvGraphicFramePr>
            <a:graphicFrameLocks noChangeAspect="1"/>
          </p:cNvGraphicFramePr>
          <p:nvPr>
            <p:extLst>
              <p:ext uri="{D42A27DB-BD31-4B8C-83A1-F6EECF244321}">
                <p14:modId xmlns:p14="http://schemas.microsoft.com/office/powerpoint/2010/main" val="2834865584"/>
              </p:ext>
            </p:extLst>
          </p:nvPr>
        </p:nvGraphicFramePr>
        <p:xfrm>
          <a:off x="7049237" y="596424"/>
          <a:ext cx="152400" cy="196850"/>
        </p:xfrm>
        <a:graphic>
          <a:graphicData uri="http://schemas.openxmlformats.org/presentationml/2006/ole">
            <mc:AlternateContent xmlns:mc="http://schemas.openxmlformats.org/markup-compatibility/2006">
              <mc:Choice xmlns:v="urn:schemas-microsoft-com:vml" Requires="v">
                <p:oleObj spid="_x0000_s2592368" name="Equation" r:id="rId39" imgW="88900" imgH="114300" progId="Equation.DSMT4">
                  <p:embed/>
                </p:oleObj>
              </mc:Choice>
              <mc:Fallback>
                <p:oleObj name="Equation" r:id="rId39" imgW="88900" imgH="114300" progId="Equation.DSMT4">
                  <p:embed/>
                  <p:pic>
                    <p:nvPicPr>
                      <p:cNvPr id="0" name=""/>
                      <p:cNvPicPr>
                        <a:picLocks noChangeAspect="1" noChangeArrowheads="1"/>
                      </p:cNvPicPr>
                      <p:nvPr/>
                    </p:nvPicPr>
                    <p:blipFill>
                      <a:blip r:embed="rId40"/>
                      <a:srcRect/>
                      <a:stretch>
                        <a:fillRect/>
                      </a:stretch>
                    </p:blipFill>
                    <p:spPr bwMode="auto">
                      <a:xfrm>
                        <a:off x="7049237" y="596424"/>
                        <a:ext cx="152400" cy="196850"/>
                      </a:xfrm>
                      <a:prstGeom prst="rect">
                        <a:avLst/>
                      </a:prstGeom>
                      <a:noFill/>
                      <a:ln>
                        <a:noFill/>
                      </a:ln>
                      <a:effectLst/>
                    </p:spPr>
                  </p:pic>
                </p:oleObj>
              </mc:Fallback>
            </mc:AlternateContent>
          </a:graphicData>
        </a:graphic>
      </p:graphicFrame>
      <p:graphicFrame>
        <p:nvGraphicFramePr>
          <p:cNvPr id="100" name="Object 2"/>
          <p:cNvGraphicFramePr>
            <a:graphicFrameLocks noChangeAspect="1"/>
          </p:cNvGraphicFramePr>
          <p:nvPr>
            <p:extLst>
              <p:ext uri="{D42A27DB-BD31-4B8C-83A1-F6EECF244321}">
                <p14:modId xmlns:p14="http://schemas.microsoft.com/office/powerpoint/2010/main" val="2973614440"/>
              </p:ext>
            </p:extLst>
          </p:nvPr>
        </p:nvGraphicFramePr>
        <p:xfrm>
          <a:off x="5657686" y="1478575"/>
          <a:ext cx="896937" cy="284163"/>
        </p:xfrm>
        <a:graphic>
          <a:graphicData uri="http://schemas.openxmlformats.org/presentationml/2006/ole">
            <mc:AlternateContent xmlns:mc="http://schemas.openxmlformats.org/markup-compatibility/2006">
              <mc:Choice xmlns:v="urn:schemas-microsoft-com:vml" Requires="v">
                <p:oleObj spid="_x0000_s2592369" name="Equation" r:id="rId41" imgW="520700" imgH="165100" progId="Equation.DSMT4">
                  <p:embed/>
                </p:oleObj>
              </mc:Choice>
              <mc:Fallback>
                <p:oleObj name="Equation" r:id="rId41" imgW="520700" imgH="165100" progId="Equation.DSMT4">
                  <p:embed/>
                  <p:pic>
                    <p:nvPicPr>
                      <p:cNvPr id="0" name=""/>
                      <p:cNvPicPr>
                        <a:picLocks noChangeAspect="1" noChangeArrowheads="1"/>
                      </p:cNvPicPr>
                      <p:nvPr/>
                    </p:nvPicPr>
                    <p:blipFill>
                      <a:blip r:embed="rId42"/>
                      <a:srcRect/>
                      <a:stretch>
                        <a:fillRect/>
                      </a:stretch>
                    </p:blipFill>
                    <p:spPr bwMode="auto">
                      <a:xfrm>
                        <a:off x="5657686" y="1478575"/>
                        <a:ext cx="896937" cy="2841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53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dissolve">
                                      <p:cBhvr>
                                        <p:cTn id="7" dur="500"/>
                                        <p:tgtEl>
                                          <p:spTgt spid="20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dissolv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dissolve">
                                      <p:cBhvr>
                                        <p:cTn id="15" dur="500"/>
                                        <p:tgtEl>
                                          <p:spTgt spid="7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dissolve">
                                      <p:cBhvr>
                                        <p:cTn id="18" dur="500"/>
                                        <p:tgtEl>
                                          <p:spTgt spid="79"/>
                                        </p:tgtEl>
                                      </p:cBhvr>
                                    </p:animEffect>
                                  </p:childTnLst>
                                </p:cTn>
                              </p:par>
                              <p:par>
                                <p:cTn id="19" presetID="9" presetClass="entr" presetSubtype="0" fill="hold" nodeType="withEffect">
                                  <p:stCondLst>
                                    <p:cond delay="0"/>
                                  </p:stCondLst>
                                  <p:childTnLst>
                                    <p:set>
                                      <p:cBhvr>
                                        <p:cTn id="20" dur="1" fill="hold">
                                          <p:stCondLst>
                                            <p:cond delay="0"/>
                                          </p:stCondLst>
                                        </p:cTn>
                                        <p:tgtEl>
                                          <p:spTgt spid="196"/>
                                        </p:tgtEl>
                                        <p:attrNameLst>
                                          <p:attrName>style.visibility</p:attrName>
                                        </p:attrNameLst>
                                      </p:cBhvr>
                                      <p:to>
                                        <p:strVal val="visible"/>
                                      </p:to>
                                    </p:set>
                                    <p:animEffect transition="in" filter="dissolve">
                                      <p:cBhvr>
                                        <p:cTn id="21" dur="500"/>
                                        <p:tgtEl>
                                          <p:spTgt spid="196"/>
                                        </p:tgtEl>
                                      </p:cBhvr>
                                    </p:animEffect>
                                  </p:childTnLst>
                                </p:cTn>
                              </p:par>
                              <p:par>
                                <p:cTn id="22" presetID="9" presetClass="entr" presetSubtype="0" fill="hold" nodeType="with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dissolve">
                                      <p:cBhvr>
                                        <p:cTn id="24" dur="500"/>
                                        <p:tgtEl>
                                          <p:spTgt spid="19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dissolve">
                                      <p:cBhvr>
                                        <p:cTn id="29" dur="500"/>
                                        <p:tgtEl>
                                          <p:spTgt spid="9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dissolve">
                                      <p:cBhvr>
                                        <p:cTn id="34" dur="500"/>
                                        <p:tgtEl>
                                          <p:spTgt spid="99"/>
                                        </p:tgtEl>
                                      </p:cBhvr>
                                    </p:animEffect>
                                  </p:childTnLst>
                                </p:cTn>
                              </p:par>
                              <p:par>
                                <p:cTn id="35" presetID="9" presetClass="entr" presetSubtype="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dissolve">
                                      <p:cBhvr>
                                        <p:cTn id="37" dur="500"/>
                                        <p:tgtEl>
                                          <p:spTgt spid="7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dissolve">
                                      <p:cBhvr>
                                        <p:cTn id="40" dur="500"/>
                                        <p:tgtEl>
                                          <p:spTgt spid="7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dissolve">
                                      <p:cBhvr>
                                        <p:cTn id="45" dur="500"/>
                                        <p:tgtEl>
                                          <p:spTgt spid="9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dissolve">
                                      <p:cBhvr>
                                        <p:cTn id="50" dur="500"/>
                                        <p:tgtEl>
                                          <p:spTgt spid="9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dissolve">
                                      <p:cBhvr>
                                        <p:cTn id="5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203" grpId="0"/>
      <p:bldP spid="71" grpId="0"/>
      <p:bldP spid="77"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98961</TotalTime>
  <Words>2285</Words>
  <Application>Microsoft Macintosh PowerPoint</Application>
  <PresentationFormat>On-screen Show (4:3)</PresentationFormat>
  <Paragraphs>169</Paragraphs>
  <Slides>21</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0" baseType="lpstr">
      <vt:lpstr>Apple Chancery</vt:lpstr>
      <vt:lpstr>Arial</vt:lpstr>
      <vt:lpstr>Calibri</vt:lpstr>
      <vt:lpstr>Gill Sans</vt:lpstr>
      <vt:lpstr>Lucida Grande</vt:lpstr>
      <vt:lpstr>Times New Roman</vt:lpstr>
      <vt:lpstr>Office Theme</vt:lpstr>
      <vt:lpstr>Equation</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Craig Fletcher</cp:lastModifiedBy>
  <cp:revision>2081</cp:revision>
  <cp:lastPrinted>2022-02-16T05:44:23Z</cp:lastPrinted>
  <dcterms:created xsi:type="dcterms:W3CDTF">2017-08-16T17:34:12Z</dcterms:created>
  <dcterms:modified xsi:type="dcterms:W3CDTF">2022-02-16T05:44:26Z</dcterms:modified>
</cp:coreProperties>
</file>